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9" d="100"/>
          <a:sy n="79" d="100"/>
        </p:scale>
        <p:origin x="8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notesMasters/notesMaster1.xml" Type="http://schemas.openxmlformats.org/officeDocument/2006/relationships/notesMaster"/><Relationship Id="rId9" Target="presProps.xml" Type="http://schemas.openxmlformats.org/officeDocument/2006/relationships/pres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917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APERTURA (~2 min). Presentar LEXTER como herramienta hasta hoy de uso interno que pasa a ser patrimonio común de ciudadanía, académicos, CCAA e instituciones.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BLOQUES 1 y 2 (~6 min). LEXTER registra toda la conflictividad competencial: legislativa, negociadora y jurisdiccional. Recorrer los cuatro módulos y la trazabilidad completa de cualquier controversia competencial.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BLOQUE 3 (~3 min). Los datos demuestran que la cooperación funciona. La tasa de acuerdo del 76% y la reducción del 72% de carga al TC son los dos argumentos cuantitativos clave.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BLOQUES 4 y 5 + CIERRE (~4 min). La apertura como acto de transparencia y herramienta de cooperación. Terminar con la cita del cierre.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2"/>
          <p:cNvSpPr/>
          <p:nvPr/>
        </p:nvSpPr>
        <p:spPr>
          <a:xfrm>
            <a:off x="181843" y="110699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kern="0" spc="800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LEXTER</a:t>
            </a:r>
            <a:endParaRPr lang="en-US" sz="7200" dirty="0"/>
          </a:p>
        </p:txBody>
      </p:sp>
      <p:sp>
        <p:nvSpPr>
          <p:cNvPr id="6" name="Text 3"/>
          <p:cNvSpPr/>
          <p:nvPr/>
        </p:nvSpPr>
        <p:spPr>
          <a:xfrm>
            <a:off x="1143000" y="243287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Banco de Bases de Datos </a:t>
            </a:r>
            <a:r>
              <a:rPr lang="en-US" sz="18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Jurídicas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sobre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Administraciones Territoriales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 flipV="1">
            <a:off x="640080" y="3255830"/>
            <a:ext cx="7589520" cy="81730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640080" y="37033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Rueda de prensa — Apertura a la ciudadanía</a:t>
            </a:r>
            <a:endParaRPr lang="en-US" sz="13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047742B7-58DE-A166-68AE-D6320B148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" y="130248"/>
            <a:ext cx="2886075" cy="666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Text 1"/>
          <p:cNvSpPr/>
          <p:nvPr/>
        </p:nvSpPr>
        <p:spPr>
          <a:xfrm>
            <a:off x="457200" y="25603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¿QUÉ ES LEXTER?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memoria institucional de 45 años de relaciones normativas entre el Estado y las CCAA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8257032" cy="1389888"/>
          </a:xfrm>
          <a:prstGeom prst="roundRect">
            <a:avLst>
              <a:gd name="adj" fmla="val 6579"/>
            </a:avLst>
          </a:prstGeom>
          <a:solidFill>
            <a:srgbClr val="FFF8D6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868680" y="1435608"/>
            <a:ext cx="74340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Toda la conflictividad competencial entre el Estado y las CCAA desde 1980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911096"/>
            <a:ext cx="7434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444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 sus distintas dimensiones: legislativa, negociadora y jurisdiccional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807208"/>
            <a:ext cx="1920240" cy="1417320"/>
          </a:xfrm>
          <a:prstGeom prst="roundRect">
            <a:avLst>
              <a:gd name="adj" fmla="val 5161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548640" y="2916936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Legislación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 err="1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autonómica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3593592"/>
            <a:ext cx="1371600" cy="18288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502920" y="36758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+9.400 leyes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496312" y="2807208"/>
            <a:ext cx="1920240" cy="1417320"/>
          </a:xfrm>
          <a:prstGeom prst="roundRect">
            <a:avLst>
              <a:gd name="adj" fmla="val 5161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2587752" y="2916936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 err="1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Negociaciones</a:t>
            </a:r>
            <a:r>
              <a:rPr lang="en-US" sz="10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del 33.2 LOTC </a:t>
            </a:r>
            <a:r>
              <a:rPr lang="en-US" sz="1000" b="1" dirty="0" err="1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desde</a:t>
            </a:r>
            <a:r>
              <a:rPr lang="en-US" sz="10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el </a:t>
            </a:r>
            <a:r>
              <a:rPr lang="en-US" sz="1000" b="1" dirty="0" err="1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año</a:t>
            </a:r>
            <a:r>
              <a:rPr lang="en-US" sz="10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2000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70632" y="3593592"/>
            <a:ext cx="1371600" cy="18288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2542032" y="36758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884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procedimientos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35424" y="2807208"/>
            <a:ext cx="1920240" cy="1417320"/>
          </a:xfrm>
          <a:prstGeom prst="roundRect">
            <a:avLst>
              <a:gd name="adj" fmla="val 5161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4626864" y="2916936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Impugnaciones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ante el TC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09744" y="3593592"/>
            <a:ext cx="1371600" cy="18288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7"/>
          <p:cNvSpPr/>
          <p:nvPr/>
        </p:nvSpPr>
        <p:spPr>
          <a:xfrm>
            <a:off x="4581144" y="36758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2.325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impugnaciones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574536" y="2807208"/>
            <a:ext cx="1920240" cy="1417320"/>
          </a:xfrm>
          <a:prstGeom prst="roundRect">
            <a:avLst>
              <a:gd name="adj" fmla="val 5161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6665976" y="2916936"/>
            <a:ext cx="1737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Sentencias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TC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848856" y="3593592"/>
            <a:ext cx="1371600" cy="18288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Text 21"/>
          <p:cNvSpPr/>
          <p:nvPr/>
        </p:nvSpPr>
        <p:spPr>
          <a:xfrm>
            <a:off x="6620256" y="3675888"/>
            <a:ext cx="1828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1.475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sentencias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0" y="5034015"/>
            <a:ext cx="9144000" cy="4572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0BF3989B-6474-DE47-6642-0350D9FB2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256" y="4384791"/>
            <a:ext cx="2241787" cy="5179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" name="Text 1"/>
          <p:cNvSpPr/>
          <p:nvPr/>
        </p:nvSpPr>
        <p:spPr>
          <a:xfrm>
            <a:off x="685800" y="201168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5D0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 AÑOS DEL PROCEDIMIENTO 33.2 LOTC EN CIFRAS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115568"/>
            <a:ext cx="1920240" cy="2148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6" name="Text 3"/>
          <p:cNvSpPr/>
          <p:nvPr/>
        </p:nvSpPr>
        <p:spPr>
          <a:xfrm>
            <a:off x="457200" y="1298448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B2222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6.150</a:t>
            </a:r>
            <a:endParaRPr lang="en-US" sz="4400" dirty="0"/>
          </a:p>
        </p:txBody>
      </p:sp>
      <p:sp>
        <p:nvSpPr>
          <p:cNvPr id="7" name="Shape 4"/>
          <p:cNvSpPr/>
          <p:nvPr/>
        </p:nvSpPr>
        <p:spPr>
          <a:xfrm>
            <a:off x="868680" y="2231136"/>
            <a:ext cx="1097280" cy="36576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5"/>
          <p:cNvSpPr/>
          <p:nvPr/>
        </p:nvSpPr>
        <p:spPr>
          <a:xfrm>
            <a:off x="530352" y="233172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leyes autonómicas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(2000–2025) </a:t>
            </a:r>
            <a:endParaRPr lang="en-US" sz="1100" b="1" dirty="0"/>
          </a:p>
        </p:txBody>
      </p:sp>
      <p:sp>
        <p:nvSpPr>
          <p:cNvPr id="9" name="Shape 6"/>
          <p:cNvSpPr/>
          <p:nvPr/>
        </p:nvSpPr>
        <p:spPr>
          <a:xfrm>
            <a:off x="2560320" y="1115568"/>
            <a:ext cx="1920240" cy="2148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0" name="Text 7"/>
          <p:cNvSpPr/>
          <p:nvPr/>
        </p:nvSpPr>
        <p:spPr>
          <a:xfrm>
            <a:off x="2560320" y="1298448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000" b="1" dirty="0">
                <a:solidFill>
                  <a:srgbClr val="B2222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606</a:t>
            </a:r>
            <a:endParaRPr lang="en-US" sz="5000" dirty="0"/>
          </a:p>
        </p:txBody>
      </p:sp>
      <p:sp>
        <p:nvSpPr>
          <p:cNvPr id="11" name="Shape 8"/>
          <p:cNvSpPr/>
          <p:nvPr/>
        </p:nvSpPr>
        <p:spPr>
          <a:xfrm>
            <a:off x="2971800" y="2231136"/>
            <a:ext cx="1097280" cy="36576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9"/>
          <p:cNvSpPr/>
          <p:nvPr/>
        </p:nvSpPr>
        <p:spPr>
          <a:xfrm>
            <a:off x="2633472" y="233172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acuerdos alcanzados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evitado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un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ante el TC 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766560" y="1115568"/>
            <a:ext cx="1920240" cy="2148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4" name="Text 11"/>
          <p:cNvSpPr/>
          <p:nvPr/>
        </p:nvSpPr>
        <p:spPr>
          <a:xfrm>
            <a:off x="6766560" y="1298448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B2222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76%</a:t>
            </a:r>
            <a:endParaRPr lang="en-US" sz="4400" dirty="0"/>
          </a:p>
        </p:txBody>
      </p:sp>
      <p:sp>
        <p:nvSpPr>
          <p:cNvPr id="15" name="Shape 12"/>
          <p:cNvSpPr/>
          <p:nvPr/>
        </p:nvSpPr>
        <p:spPr>
          <a:xfrm>
            <a:off x="7178040" y="2231136"/>
            <a:ext cx="1097280" cy="36576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3"/>
          <p:cNvSpPr/>
          <p:nvPr/>
        </p:nvSpPr>
        <p:spPr>
          <a:xfrm>
            <a:off x="6839712" y="233172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 de acuerdo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negociaciones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iniciadas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el Estado</a:t>
            </a:r>
            <a:endParaRPr lang="en-US" sz="1100" b="1" dirty="0"/>
          </a:p>
        </p:txBody>
      </p:sp>
      <p:sp>
        <p:nvSpPr>
          <p:cNvPr id="17" name="Shape 14"/>
          <p:cNvSpPr/>
          <p:nvPr/>
        </p:nvSpPr>
        <p:spPr>
          <a:xfrm>
            <a:off x="4663440" y="1115568"/>
            <a:ext cx="1920240" cy="2148840"/>
          </a:xfrm>
          <a:prstGeom prst="roundRect">
            <a:avLst>
              <a:gd name="adj" fmla="val 4762"/>
            </a:avLst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8" name="Text 15"/>
          <p:cNvSpPr/>
          <p:nvPr/>
        </p:nvSpPr>
        <p:spPr>
          <a:xfrm>
            <a:off x="4663440" y="1298448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B2222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−72%</a:t>
            </a:r>
            <a:endParaRPr lang="en-US" sz="4400" dirty="0"/>
          </a:p>
        </p:txBody>
      </p:sp>
      <p:sp>
        <p:nvSpPr>
          <p:cNvPr id="19" name="Shape 16"/>
          <p:cNvSpPr/>
          <p:nvPr/>
        </p:nvSpPr>
        <p:spPr>
          <a:xfrm>
            <a:off x="5074920" y="2231136"/>
            <a:ext cx="1097280" cy="36576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7"/>
          <p:cNvSpPr/>
          <p:nvPr/>
        </p:nvSpPr>
        <p:spPr>
          <a:xfrm>
            <a:off x="4736592" y="233172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carga evitada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Tribunal </a:t>
            </a:r>
            <a:r>
              <a:rPr lang="en-US" sz="11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Constitucional</a:t>
            </a: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b="1" dirty="0"/>
          </a:p>
        </p:txBody>
      </p:sp>
      <p:sp>
        <p:nvSpPr>
          <p:cNvPr id="21" name="Text 18"/>
          <p:cNvSpPr/>
          <p:nvPr/>
        </p:nvSpPr>
        <p:spPr>
          <a:xfrm>
            <a:off x="457200" y="34290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«LEXTER no solo documenta cómo se ha gestionado la conflictividad competencial.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Permite también cuantificar lo que no ha llegado a suceder gracias a la cooperación.»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0" y="4924044"/>
            <a:ext cx="9144000" cy="4572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Conclusion">
            <a:extLst>
              <a:ext uri="{FF2B5EF4-FFF2-40B4-BE49-F238E27FC236}">
                <a16:creationId xmlns:a16="http://schemas.microsoft.com/office/drawing/2014/main" id="{A2E21024-D370-2C85-326C-2C5918C57769}"/>
              </a:ext>
            </a:extLst>
          </p:cNvPr>
          <p:cNvSpPr/>
          <p:nvPr/>
        </p:nvSpPr>
        <p:spPr>
          <a:xfrm>
            <a:off x="-1874520" y="4928616"/>
            <a:ext cx="8229600" cy="17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900" i="1" dirty="0">
                <a:solidFill>
                  <a:srgbClr val="666688"/>
                </a:solidFill>
                <a:latin typeface="Cambria" pitchFamily="34" charset="0"/>
              </a:rPr>
              <a:t>Fuente: elaboración propia a partir de los datos de LEXTER (31 de diciembre de 2025)</a:t>
            </a: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DAD9EA0A-C869-E4DF-00E1-FFE5276BB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4242245"/>
            <a:ext cx="2474595" cy="57168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Bar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3" name="Title"/>
          <p:cNvSpPr/>
          <p:nvPr/>
        </p:nvSpPr>
        <p:spPr>
          <a:xfrm>
            <a:off x="457200" y="180000"/>
            <a:ext cx="8229600" cy="63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F5D000"/>
                </a:solidFill>
                <a:latin typeface="Cambria" pitchFamily="34" charset="0"/>
              </a:rPr>
              <a:t>25 AÑOS DEL ART. 33.2 LOTC: TRES ETAPAS</a:t>
            </a:r>
          </a:p>
        </p:txBody>
      </p:sp>
      <p:sp>
        <p:nvSpPr>
          <p:cNvPr id="10" name="Card1"/>
          <p:cNvSpPr/>
          <p:nvPr/>
        </p:nvSpPr>
        <p:spPr>
          <a:xfrm>
            <a:off x="457200" y="1080000"/>
            <a:ext cx="2590800" cy="27600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8000">
            <a:solidFill>
              <a:srgbClr val="F5D000"/>
            </a:solidFill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1" name="Card1Content"/>
          <p:cNvSpPr/>
          <p:nvPr/>
        </p:nvSpPr>
        <p:spPr>
          <a:xfrm>
            <a:off x="530352" y="1120000"/>
            <a:ext cx="2444496" cy="268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s-ES" sz="900" b="1" dirty="0">
                <a:solidFill>
                  <a:srgbClr val="F5D000"/>
                </a:solidFill>
                <a:latin typeface="Calibri" pitchFamily="34" charset="0"/>
              </a:rPr>
              <a:t>2000–2009</a:t>
            </a:r>
          </a:p>
          <a:p>
            <a:pPr marL="0" indent="0" algn="l">
              <a:buNone/>
            </a:pPr>
            <a:r>
              <a:rPr lang="es-ES" sz="1400" b="1" dirty="0">
                <a:solidFill>
                  <a:srgbClr val="1A1A2E"/>
                </a:solidFill>
                <a:latin typeface="Cambria" pitchFamily="34" charset="0"/>
              </a:rPr>
              <a:t>Etapa de rodaje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3600" b="1" dirty="0">
                <a:solidFill>
                  <a:srgbClr val="B22222"/>
                </a:solidFill>
                <a:latin typeface="Cambria" pitchFamily="34" charset="0"/>
              </a:rPr>
              <a:t>86%</a:t>
            </a:r>
          </a:p>
          <a:p>
            <a:pPr marL="0" indent="0" algn="l">
              <a:buNone/>
            </a:pPr>
            <a:r>
              <a:rPr lang="es-ES" sz="950" dirty="0">
                <a:solidFill>
                  <a:srgbClr val="444444"/>
                </a:solidFill>
                <a:latin typeface="Calibri" pitchFamily="34" charset="0"/>
              </a:rPr>
              <a:t>tasa de acuerdo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900" dirty="0">
                <a:solidFill>
                  <a:srgbClr val="555555"/>
                </a:solidFill>
                <a:latin typeface="Calibri" pitchFamily="34" charset="0"/>
              </a:rPr>
              <a:t>51 procedimientos sobre 2.255 leyes autonómicas</a:t>
            </a:r>
          </a:p>
        </p:txBody>
      </p:sp>
      <p:sp>
        <p:nvSpPr>
          <p:cNvPr id="20" name="Card2"/>
          <p:cNvSpPr/>
          <p:nvPr/>
        </p:nvSpPr>
        <p:spPr>
          <a:xfrm>
            <a:off x="3276600" y="1080000"/>
            <a:ext cx="2590800" cy="27600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8000">
            <a:solidFill>
              <a:srgbClr val="F5D000"/>
            </a:solidFill>
          </a:ln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21" name="Card2Content"/>
          <p:cNvSpPr/>
          <p:nvPr/>
        </p:nvSpPr>
        <p:spPr>
          <a:xfrm>
            <a:off x="3349752" y="1120000"/>
            <a:ext cx="2444496" cy="268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s-ES" sz="900" b="1" dirty="0">
                <a:solidFill>
                  <a:srgbClr val="F5D000"/>
                </a:solidFill>
                <a:latin typeface="Calibri" pitchFamily="34" charset="0"/>
              </a:rPr>
              <a:t>2010–2017</a:t>
            </a:r>
          </a:p>
          <a:p>
            <a:pPr marL="0" indent="0" algn="l">
              <a:buNone/>
            </a:pPr>
            <a:r>
              <a:rPr lang="es-ES" sz="1400" b="1" dirty="0">
                <a:solidFill>
                  <a:srgbClr val="1A1A2E"/>
                </a:solidFill>
                <a:latin typeface="Cambria" pitchFamily="34" charset="0"/>
              </a:rPr>
              <a:t>Etapa de tensión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3600" b="1" dirty="0">
                <a:solidFill>
                  <a:srgbClr val="B22222"/>
                </a:solidFill>
                <a:latin typeface="Cambria" pitchFamily="34" charset="0"/>
              </a:rPr>
              <a:t>×6</a:t>
            </a:r>
          </a:p>
          <a:p>
            <a:pPr marL="0" indent="0" algn="l">
              <a:buNone/>
            </a:pPr>
            <a:endParaRPr lang="es-ES" sz="950" dirty="0">
              <a:solidFill>
                <a:srgbClr val="444444"/>
              </a:solidFill>
              <a:latin typeface="Calibri" pitchFamily="34" charset="0"/>
            </a:endParaRPr>
          </a:p>
          <a:p>
            <a:pPr marL="0" indent="0" algn="l">
              <a:buNone/>
            </a:pPr>
            <a:r>
              <a:rPr lang="es-ES" sz="950" dirty="0">
                <a:solidFill>
                  <a:srgbClr val="444444"/>
                </a:solidFill>
                <a:latin typeface="Calibri" pitchFamily="34" charset="0"/>
              </a:rPr>
              <a:t>Más uso del mecanismo por mayores fricciones entre Estado y CCAA</a:t>
            </a:r>
          </a:p>
          <a:p>
            <a:pPr marL="0" indent="0" algn="l">
              <a:buNone/>
            </a:pPr>
            <a:endParaRPr lang="es-ES" sz="900" dirty="0">
              <a:solidFill>
                <a:srgbClr val="555555"/>
              </a:solidFill>
              <a:latin typeface="Calibri" pitchFamily="34" charset="0"/>
            </a:endParaRPr>
          </a:p>
          <a:p>
            <a:pPr marL="0" indent="0" algn="l">
              <a:buNone/>
            </a:pPr>
            <a:r>
              <a:rPr lang="es-ES" sz="900" dirty="0">
                <a:solidFill>
                  <a:srgbClr val="555555"/>
                </a:solidFill>
                <a:latin typeface="Calibri" pitchFamily="34" charset="0"/>
              </a:rPr>
              <a:t>295 procedimientos. Pico histórico: 53 en 2015</a:t>
            </a:r>
          </a:p>
          <a:p>
            <a:pPr marL="0" indent="0" algn="l">
              <a:buNone/>
            </a:pPr>
            <a:endParaRPr lang="es-ES" sz="900" dirty="0">
              <a:solidFill>
                <a:srgbClr val="555555"/>
              </a:solidFill>
              <a:latin typeface="Calibri" pitchFamily="34" charset="0"/>
            </a:endParaRPr>
          </a:p>
          <a:p>
            <a:pPr marL="0" indent="0" algn="l">
              <a:buNone/>
            </a:pPr>
            <a:r>
              <a:rPr lang="es-ES" sz="900" dirty="0">
                <a:solidFill>
                  <a:srgbClr val="555555"/>
                </a:solidFill>
                <a:latin typeface="Calibri" pitchFamily="34" charset="0"/>
              </a:rPr>
              <a:t>Esto no implicó un aumento sustancial de acuerdos que evitaran el recurso</a:t>
            </a:r>
          </a:p>
        </p:txBody>
      </p:sp>
      <p:sp>
        <p:nvSpPr>
          <p:cNvPr id="30" name="Card3"/>
          <p:cNvSpPr/>
          <p:nvPr/>
        </p:nvSpPr>
        <p:spPr>
          <a:xfrm>
            <a:off x="6096000" y="1080000"/>
            <a:ext cx="2590800" cy="2760000"/>
          </a:xfrm>
          <a:prstGeom prst="roundRect">
            <a:avLst>
              <a:gd name="adj" fmla="val 3000"/>
            </a:avLst>
          </a:prstGeom>
          <a:solidFill>
            <a:srgbClr val="1A1A2E"/>
          </a:solidFill>
          <a:ln w="18000">
            <a:solidFill>
              <a:srgbClr val="F5D000"/>
            </a:solidFill>
          </a:ln>
          <a:effectLst>
            <a:outerShdw blurRad="101600" dist="25400" dir="27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31" name="Card3Content"/>
          <p:cNvSpPr/>
          <p:nvPr/>
        </p:nvSpPr>
        <p:spPr>
          <a:xfrm>
            <a:off x="6169152" y="1120000"/>
            <a:ext cx="2444496" cy="268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s-ES" sz="900" b="1" dirty="0">
                <a:solidFill>
                  <a:srgbClr val="F5D000"/>
                </a:solidFill>
                <a:latin typeface="Calibri" pitchFamily="34" charset="0"/>
              </a:rPr>
              <a:t>2018–2025</a:t>
            </a:r>
          </a:p>
          <a:p>
            <a:pPr marL="0" indent="0" algn="l">
              <a:buNone/>
            </a:pPr>
            <a:r>
              <a:rPr lang="es-ES" sz="1400" b="1" dirty="0">
                <a:solidFill>
                  <a:srgbClr val="FFFFFF"/>
                </a:solidFill>
                <a:latin typeface="Cambria" pitchFamily="34" charset="0"/>
              </a:rPr>
              <a:t>Normalización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3600" b="1" dirty="0">
                <a:solidFill>
                  <a:srgbClr val="F5D000"/>
                </a:solidFill>
                <a:latin typeface="Cambria" pitchFamily="34" charset="0"/>
              </a:rPr>
              <a:t>88%</a:t>
            </a:r>
          </a:p>
          <a:p>
            <a:pPr marL="0" indent="0" algn="l">
              <a:buNone/>
            </a:pPr>
            <a:r>
              <a:rPr lang="es-ES" sz="950" dirty="0">
                <a:solidFill>
                  <a:schemeClr val="bg1"/>
                </a:solidFill>
                <a:latin typeface="Calibri" pitchFamily="34" charset="0"/>
              </a:rPr>
              <a:t>tasa de acuerdo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900" dirty="0">
                <a:solidFill>
                  <a:schemeClr val="bg1"/>
                </a:solidFill>
                <a:latin typeface="Calibri" pitchFamily="34" charset="0"/>
              </a:rPr>
              <a:t>La mayor tasa de éxito de toda la serie histórica </a:t>
            </a:r>
          </a:p>
          <a:p>
            <a:pPr marL="0" indent="0" algn="l">
              <a:buNone/>
            </a:pPr>
            <a:endParaRPr lang="es-ES" sz="900" dirty="0">
              <a:solidFill>
                <a:schemeClr val="bg1"/>
              </a:solidFill>
              <a:latin typeface="Calibri" pitchFamily="34" charset="0"/>
            </a:endParaRPr>
          </a:p>
          <a:p>
            <a:pPr marL="0" indent="0" algn="l">
              <a:buNone/>
            </a:pPr>
            <a:r>
              <a:rPr lang="es-ES" sz="900" dirty="0">
                <a:solidFill>
                  <a:schemeClr val="bg1"/>
                </a:solidFill>
                <a:latin typeface="Calibri" pitchFamily="34" charset="0"/>
              </a:rPr>
              <a:t>El 33.2 se consolida como instrumento ordinario del Estado autonómico</a:t>
            </a:r>
          </a:p>
        </p:txBody>
      </p:sp>
      <p:sp>
        <p:nvSpPr>
          <p:cNvPr id="40" name="Quote"/>
          <p:cNvSpPr/>
          <p:nvPr/>
        </p:nvSpPr>
        <p:spPr>
          <a:xfrm>
            <a:off x="457200" y="3940000"/>
            <a:ext cx="8229600" cy="7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100" i="1" dirty="0">
                <a:solidFill>
                  <a:srgbClr val="1A1A2E"/>
                </a:solidFill>
                <a:latin typeface="Cambria" pitchFamily="34" charset="0"/>
              </a:rPr>
              <a:t>«LEXTER pone en valor el procedimiento del art. 33.2 LOTC: 606 acuerdos en 25 años que evitaron otros tantos recursos al TC. Ahora cualquiera podrá consultarlo y exigir que siga funcionando.»</a:t>
            </a:r>
          </a:p>
        </p:txBody>
      </p:sp>
      <p:sp>
        <p:nvSpPr>
          <p:cNvPr id="50" name="FooterLine"/>
          <p:cNvSpPr/>
          <p:nvPr/>
        </p:nvSpPr>
        <p:spPr>
          <a:xfrm>
            <a:off x="0" y="4873752"/>
            <a:ext cx="9144000" cy="4572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4" name="Conclusion">
            <a:extLst>
              <a:ext uri="{FF2B5EF4-FFF2-40B4-BE49-F238E27FC236}">
                <a16:creationId xmlns:a16="http://schemas.microsoft.com/office/drawing/2014/main" id="{862425CD-0E2E-F368-5EBF-A5D643AE0031}"/>
              </a:ext>
            </a:extLst>
          </p:cNvPr>
          <p:cNvSpPr/>
          <p:nvPr/>
        </p:nvSpPr>
        <p:spPr>
          <a:xfrm>
            <a:off x="-1874520" y="4928616"/>
            <a:ext cx="8229600" cy="17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900" i="1" dirty="0">
                <a:solidFill>
                  <a:srgbClr val="666688"/>
                </a:solidFill>
                <a:latin typeface="Cambria" pitchFamily="34" charset="0"/>
              </a:rPr>
              <a:t>Fuente: elaboración propia a partir de los datos de LEXTER (31 de diciembre de 2025)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180000"/>
            <a:ext cx="8229600" cy="4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2200" b="1" dirty="0">
                <a:solidFill>
                  <a:srgbClr val="F5D000"/>
                </a:solidFill>
                <a:latin typeface="Cambria" pitchFamily="34" charset="0"/>
              </a:rPr>
              <a:t>EL PROCEDIMIENTO EN LA PRÁCTICA</a:t>
            </a:r>
          </a:p>
        </p:txBody>
      </p:sp>
      <p:sp>
        <p:nvSpPr>
          <p:cNvPr id="3" name="Sub"/>
          <p:cNvSpPr/>
          <p:nvPr/>
        </p:nvSpPr>
        <p:spPr>
          <a:xfrm>
            <a:off x="457200" y="656000"/>
            <a:ext cx="8229600" cy="24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400" dirty="0">
                <a:solidFill>
                  <a:schemeClr val="bg1"/>
                </a:solidFill>
                <a:latin typeface="Calibri" pitchFamily="34" charset="0"/>
              </a:rPr>
              <a:t>Cómo usan el art. 33.2 LOTC el Estado y las CCAA</a:t>
            </a:r>
          </a:p>
        </p:txBody>
      </p:sp>
      <p:graphicFrame>
        <p:nvGraphicFramePr>
          <p:cNvPr id="10" name="TablaEstad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91861"/>
              </p:ext>
            </p:extLst>
          </p:nvPr>
        </p:nvGraphicFramePr>
        <p:xfrm>
          <a:off x="457200" y="940000"/>
          <a:ext cx="4080960" cy="3480000"/>
        </p:xfrm>
        <a:graphic>
          <a:graphicData uri="http://schemas.openxmlformats.org/drawingml/2006/table">
            <a:tbl>
              <a:tblPr firstRow="1">
                <a:tableStyleId>{00000000-0000-0000-0000-000000000000}</a:tableStyleId>
              </a:tblPr>
              <a:tblGrid>
                <a:gridCol w="408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b="1" dirty="0">
                          <a:solidFill>
                            <a:srgbClr val="F5D000"/>
                          </a:solidFill>
                          <a:latin typeface="+mj-lt"/>
                        </a:rPr>
                        <a:t>PROCEDIMIENTOS ART. 33.2 LOTC</a:t>
                      </a:r>
                    </a:p>
                    <a:p>
                      <a:pPr algn="ctr">
                        <a:buNone/>
                      </a:pPr>
                      <a:r>
                        <a:rPr lang="es-ES" sz="1200" b="1" dirty="0">
                          <a:solidFill>
                            <a:srgbClr val="F5D000"/>
                          </a:solidFill>
                          <a:latin typeface="+mj-lt"/>
                        </a:rPr>
                        <a:t>PROMOVIDOS POR EL ESTADO (2000–2025</a:t>
                      </a:r>
                      <a:r>
                        <a:rPr lang="es-ES" sz="900" b="1" dirty="0">
                          <a:solidFill>
                            <a:srgbClr val="F5D000"/>
                          </a:solidFill>
                          <a:latin typeface="+mj-lt"/>
                        </a:rPr>
                        <a:t>)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9050">
                      <a:solidFill>
                        <a:srgbClr val="F5D000"/>
                      </a:solidFill>
                    </a:lnB>
                    <a:solidFill>
                      <a:srgbClr val="1B3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6.150</a:t>
                      </a:r>
                      <a:r>
                        <a:rPr lang="es-ES" sz="12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es-ES" sz="1200" dirty="0">
                          <a:solidFill>
                            <a:srgbClr val="AAAACC"/>
                          </a:solidFill>
                          <a:latin typeface="+mj-lt"/>
                        </a:rPr>
                        <a:t> 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leyes autonómicas publicadas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9050" cap="flat" cmpd="sng" algn="ctr">
                      <a:solidFill>
                        <a:srgbClr val="F5D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3A5A"/>
                      </a:solidFill>
                    </a:lnB>
                    <a:solidFill>
                      <a:srgbClr val="1B3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712</a:t>
                      </a:r>
                      <a:r>
                        <a:rPr lang="es-ES" sz="12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es-ES" sz="1200" dirty="0">
                          <a:solidFill>
                            <a:srgbClr val="CCCCFF"/>
                          </a:solidFill>
                          <a:latin typeface="+mj-lt"/>
                        </a:rPr>
                        <a:t> 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procedimientos iniciados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Tasa de negociación: 12% de las leyes autonómicas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3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3A5A"/>
                      </a:solidFill>
                    </a:lnB>
                    <a:solidFill>
                      <a:srgbClr val="1828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540</a:t>
                      </a:r>
                      <a:r>
                        <a:rPr lang="es-ES" sz="1200" dirty="0">
                          <a:solidFill>
                            <a:srgbClr val="CCCCFF"/>
                          </a:solidFill>
                          <a:latin typeface="+mj-lt"/>
                        </a:rPr>
                        <a:t>  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acuerdos finales firmados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Tasa de éxito: 76% de los procedimientos iniciados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3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3A5A"/>
                      </a:solidFill>
                    </a:lnB>
                    <a:solidFill>
                      <a:srgbClr val="1B3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306</a:t>
                      </a:r>
                      <a:r>
                        <a:rPr lang="es-ES" sz="1200" dirty="0">
                          <a:solidFill>
                            <a:srgbClr val="CCCCFF"/>
                          </a:solidFill>
                          <a:latin typeface="+mj-lt"/>
                        </a:rPr>
                        <a:t>  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acuerdos de modificación legislativa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57% de los acuerdos finales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3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3A5A"/>
                      </a:solidFill>
                    </a:lnB>
                    <a:solidFill>
                      <a:srgbClr val="1828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246</a:t>
                      </a:r>
                      <a:r>
                        <a:rPr lang="es-ES" sz="1200" dirty="0">
                          <a:solidFill>
                            <a:srgbClr val="CCCCFF"/>
                          </a:solidFill>
                          <a:latin typeface="+mj-lt"/>
                        </a:rPr>
                        <a:t>  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cumplimientos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Tasa de cumplimiento por las CCAA de los acuerdos: 80%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3A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>
                      <a:noFill/>
                    </a:lnB>
                    <a:solidFill>
                      <a:srgbClr val="1B3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" name="TablaCCA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392384"/>
              </p:ext>
            </p:extLst>
          </p:nvPr>
        </p:nvGraphicFramePr>
        <p:xfrm>
          <a:off x="4805840" y="940000"/>
          <a:ext cx="4080960" cy="3480080"/>
        </p:xfrm>
        <a:graphic>
          <a:graphicData uri="http://schemas.openxmlformats.org/drawingml/2006/table">
            <a:tbl>
              <a:tblPr firstRow="1">
                <a:tableStyleId>{00000000-0000-0000-0000-000000000000}</a:tableStyleId>
              </a:tblPr>
              <a:tblGrid>
                <a:gridCol w="408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PROCEDIMIENTOS ART. 33.2 LOTC</a:t>
                      </a:r>
                    </a:p>
                    <a:p>
                      <a:pPr algn="ctr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PROMOVIDOS POR LAS CCAA (2000–2025)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9050">
                      <a:solidFill>
                        <a:srgbClr val="66BB88"/>
                      </a:solidFill>
                    </a:lnB>
                    <a:solidFill>
                      <a:srgbClr val="1E3A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1.323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  leyes estatales publicadas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9050" cap="flat" cmpd="sng" algn="ctr">
                      <a:solidFill>
                        <a:srgbClr val="66BB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4A3A"/>
                      </a:solidFill>
                    </a:lnB>
                    <a:solidFill>
                      <a:srgbClr val="1E3A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160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  procedimientos iniciados sobre 96 leyes (</a:t>
                      </a: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una ley puede cuestionarla más de una CA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)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Tasa de negociación: 7% de las leyes estatales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4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4A3A"/>
                      </a:solidFill>
                    </a:lnB>
                    <a:solidFill>
                      <a:srgbClr val="182C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66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  acuerdos finales firmados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Tasa de éxito: 41% de los procedimientos iniciados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4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4A3A"/>
                      </a:solidFill>
                    </a:lnB>
                    <a:solidFill>
                      <a:srgbClr val="1E3A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7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  acuerdos de modificación legislativa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11% de los acuerdos finales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4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2A4A3A"/>
                      </a:solidFill>
                    </a:lnB>
                    <a:solidFill>
                      <a:srgbClr val="182C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000">
                <a:tc>
                  <a:txBody>
                    <a:bodyPr/>
                    <a:lstStyle/>
                    <a:p>
                      <a:pPr marL="91440" indent="0" algn="l">
                        <a:buNone/>
                      </a:pPr>
                      <a:r>
                        <a:rPr lang="es-ES" sz="1200" b="1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+mj-lt"/>
                        </a:rPr>
                        <a:t>5</a:t>
                      </a:r>
                      <a:r>
                        <a:rPr lang="es-ES" sz="1200" dirty="0">
                          <a:solidFill>
                            <a:schemeClr val="bg1"/>
                          </a:solidFill>
                          <a:latin typeface="+mj-lt"/>
                        </a:rPr>
                        <a:t>  cumplimientos</a:t>
                      </a:r>
                    </a:p>
                    <a:p>
                      <a:pPr marL="91440" indent="0" algn="l">
                        <a:buNone/>
                      </a:pPr>
                      <a:r>
                        <a:rPr lang="es-ES" sz="1200" i="1" dirty="0">
                          <a:solidFill>
                            <a:schemeClr val="bg1"/>
                          </a:solidFill>
                          <a:latin typeface="+mj-lt"/>
                        </a:rPr>
                        <a:t>Tasa de cumplimiento por el Estado de los acuerdos: 71%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9525" cap="flat" cmpd="sng" algn="ctr">
                      <a:solidFill>
                        <a:srgbClr val="2A4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>
                      <a:noFill/>
                    </a:lnB>
                    <a:solidFill>
                      <a:srgbClr val="1E3A2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" name="Conclusion"/>
          <p:cNvSpPr/>
          <p:nvPr/>
        </p:nvSpPr>
        <p:spPr>
          <a:xfrm>
            <a:off x="-1926771" y="4901324"/>
            <a:ext cx="8229600" cy="17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900" i="1" dirty="0">
                <a:solidFill>
                  <a:srgbClr val="666688"/>
                </a:solidFill>
                <a:latin typeface="Cambria" pitchFamily="34" charset="0"/>
              </a:rPr>
              <a:t>Fuente: elaboración propia a partir de los datos de LEXTER (31 de diciembre de 2025)</a:t>
            </a:r>
          </a:p>
        </p:txBody>
      </p:sp>
      <p:sp>
        <p:nvSpPr>
          <p:cNvPr id="50" name="FooterLine"/>
          <p:cNvSpPr/>
          <p:nvPr/>
        </p:nvSpPr>
        <p:spPr>
          <a:xfrm>
            <a:off x="0" y="4873752"/>
            <a:ext cx="9144000" cy="4572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inMessage"/>
          <p:cNvSpPr/>
          <p:nvPr/>
        </p:nvSpPr>
        <p:spPr>
          <a:xfrm>
            <a:off x="457200" y="380000"/>
            <a:ext cx="8229600" cy="130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3200" b="1" dirty="0">
                <a:solidFill>
                  <a:srgbClr val="F5D000"/>
                </a:solidFill>
                <a:latin typeface="Cambria" pitchFamily="34" charset="0"/>
              </a:rPr>
              <a:t>HOY LEXTER ES DE TODOS</a:t>
            </a:r>
          </a:p>
        </p:txBody>
      </p:sp>
      <p:sp>
        <p:nvSpPr>
          <p:cNvPr id="3" name="Divider"/>
          <p:cNvSpPr/>
          <p:nvPr/>
        </p:nvSpPr>
        <p:spPr>
          <a:xfrm>
            <a:off x="2684417" y="1516715"/>
            <a:ext cx="3657600" cy="3600"/>
          </a:xfrm>
          <a:prstGeom prst="rect">
            <a:avLst/>
          </a:prstGeom>
          <a:solidFill>
            <a:srgbClr val="F5D000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0" name="Point1"/>
          <p:cNvSpPr/>
          <p:nvPr/>
        </p:nvSpPr>
        <p:spPr>
          <a:xfrm>
            <a:off x="457200" y="1760000"/>
            <a:ext cx="2590800" cy="2760000"/>
          </a:xfrm>
          <a:prstGeom prst="roundRect">
            <a:avLst>
              <a:gd name="adj" fmla="val 2000"/>
            </a:avLst>
          </a:prstGeom>
          <a:solidFill>
            <a:srgbClr val="0D0D1E"/>
          </a:solidFill>
          <a:ln w="6350">
            <a:solidFill>
              <a:srgbClr val="F5D000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11" name="Point1Text"/>
          <p:cNvSpPr/>
          <p:nvPr/>
        </p:nvSpPr>
        <p:spPr>
          <a:xfrm>
            <a:off x="530352" y="1820000"/>
            <a:ext cx="2444496" cy="264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s-ES" sz="2800" b="1" dirty="0">
                <a:solidFill>
                  <a:srgbClr val="F5D000"/>
                </a:solidFill>
                <a:latin typeface="Cambria" pitchFamily="34" charset="0"/>
              </a:rPr>
              <a:t>01</a:t>
            </a:r>
          </a:p>
          <a:p>
            <a:pPr marL="0" indent="0" algn="l">
              <a:buNone/>
            </a:pPr>
            <a:r>
              <a:rPr lang="es-ES" sz="1200" b="1" dirty="0">
                <a:solidFill>
                  <a:srgbClr val="FFFFFF"/>
                </a:solidFill>
                <a:latin typeface="Cambria" pitchFamily="34" charset="0"/>
              </a:rPr>
              <a:t>Transparencia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950" dirty="0">
                <a:solidFill>
                  <a:schemeClr val="bg1"/>
                </a:solidFill>
                <a:latin typeface="Calibri" pitchFamily="34" charset="0"/>
              </a:rPr>
              <a:t>45 años de memoria institucional al alcance de cualquier ciudadano, académico, CCAA u operador jurídico</a:t>
            </a:r>
          </a:p>
        </p:txBody>
      </p:sp>
      <p:sp>
        <p:nvSpPr>
          <p:cNvPr id="20" name="Point2"/>
          <p:cNvSpPr/>
          <p:nvPr/>
        </p:nvSpPr>
        <p:spPr>
          <a:xfrm>
            <a:off x="3276600" y="1760000"/>
            <a:ext cx="2590800" cy="2760000"/>
          </a:xfrm>
          <a:prstGeom prst="roundRect">
            <a:avLst>
              <a:gd name="adj" fmla="val 2000"/>
            </a:avLst>
          </a:prstGeom>
          <a:solidFill>
            <a:srgbClr val="0D0D1E"/>
          </a:solidFill>
          <a:ln w="6350">
            <a:solidFill>
              <a:srgbClr val="F5D000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21" name="Point2Text"/>
          <p:cNvSpPr/>
          <p:nvPr/>
        </p:nvSpPr>
        <p:spPr>
          <a:xfrm>
            <a:off x="3349752" y="1820000"/>
            <a:ext cx="2444496" cy="264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s-ES" sz="2800" b="1" dirty="0">
                <a:solidFill>
                  <a:srgbClr val="F5D000"/>
                </a:solidFill>
                <a:latin typeface="Cambria" pitchFamily="34" charset="0"/>
              </a:rPr>
              <a:t>02</a:t>
            </a:r>
          </a:p>
          <a:p>
            <a:pPr marL="0" indent="0" algn="l">
              <a:buNone/>
            </a:pPr>
            <a:r>
              <a:rPr lang="es-ES" sz="1200" b="1" dirty="0">
                <a:solidFill>
                  <a:srgbClr val="FFFFFF"/>
                </a:solidFill>
                <a:latin typeface="Cambria" pitchFamily="34" charset="0"/>
              </a:rPr>
              <a:t>Cooperación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950" dirty="0">
                <a:solidFill>
                  <a:schemeClr val="bg1"/>
                </a:solidFill>
                <a:latin typeface="Calibri" pitchFamily="34" charset="0"/>
              </a:rPr>
              <a:t>La información compartida reduce la conflictividad. El conocimiento común amplía los márgenes de acuerdo</a:t>
            </a:r>
          </a:p>
        </p:txBody>
      </p:sp>
      <p:sp>
        <p:nvSpPr>
          <p:cNvPr id="30" name="Point3"/>
          <p:cNvSpPr/>
          <p:nvPr/>
        </p:nvSpPr>
        <p:spPr>
          <a:xfrm>
            <a:off x="6096000" y="1760000"/>
            <a:ext cx="2590800" cy="2760000"/>
          </a:xfrm>
          <a:prstGeom prst="roundRect">
            <a:avLst>
              <a:gd name="adj" fmla="val 2000"/>
            </a:avLst>
          </a:prstGeom>
          <a:solidFill>
            <a:srgbClr val="0D0D1E"/>
          </a:solidFill>
          <a:ln w="6350">
            <a:solidFill>
              <a:srgbClr val="F5D000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31" name="Point3Text"/>
          <p:cNvSpPr/>
          <p:nvPr/>
        </p:nvSpPr>
        <p:spPr>
          <a:xfrm>
            <a:off x="6169152" y="1820000"/>
            <a:ext cx="2444496" cy="2640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s-ES" sz="2800" b="1" dirty="0">
                <a:solidFill>
                  <a:srgbClr val="F5D000"/>
                </a:solidFill>
                <a:latin typeface="Cambria" pitchFamily="34" charset="0"/>
              </a:rPr>
              <a:t>03</a:t>
            </a:r>
          </a:p>
          <a:p>
            <a:pPr marL="0" indent="0" algn="l">
              <a:buNone/>
            </a:pPr>
            <a:r>
              <a:rPr lang="es-ES" sz="1200" b="1" dirty="0">
                <a:solidFill>
                  <a:srgbClr val="FFFFFF"/>
                </a:solidFill>
                <a:latin typeface="Cambria" pitchFamily="34" charset="0"/>
              </a:rPr>
              <a:t>Rendición de cuentas</a:t>
            </a:r>
          </a:p>
          <a:p>
            <a:pPr marL="0" indent="0" algn="l">
              <a:buNone/>
            </a:pPr>
            <a:endParaRPr lang="es-ES" sz="900" dirty="0"/>
          </a:p>
          <a:p>
            <a:pPr marL="0" indent="0" algn="l">
              <a:buNone/>
            </a:pPr>
            <a:r>
              <a:rPr lang="es-ES" sz="950" dirty="0">
                <a:solidFill>
                  <a:schemeClr val="bg1"/>
                </a:solidFill>
                <a:latin typeface="Calibri" pitchFamily="34" charset="0"/>
              </a:rPr>
              <a:t>El procedimiento del artículo 33.2 LOTC deja de ser patrimonio de técnicos. La sociedad puede seguirlo, analizarlo y exigir que funcione</a:t>
            </a:r>
          </a:p>
        </p:txBody>
      </p:sp>
      <p:sp>
        <p:nvSpPr>
          <p:cNvPr id="40" name="Quote"/>
          <p:cNvSpPr/>
          <p:nvPr/>
        </p:nvSpPr>
        <p:spPr>
          <a:xfrm>
            <a:off x="457200" y="4600000"/>
            <a:ext cx="8229600" cy="25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s-ES" sz="1050" i="1" dirty="0">
                <a:solidFill>
                  <a:schemeClr val="bg1"/>
                </a:solidFill>
                <a:latin typeface="Cambria" pitchFamily="34" charset="0"/>
              </a:rPr>
              <a:t>«La información compartida es el mejor caldo de cultivo para la cooperación.»</a:t>
            </a:r>
          </a:p>
        </p:txBody>
      </p:sp>
      <p:sp>
        <p:nvSpPr>
          <p:cNvPr id="50" name="FooterLine"/>
          <p:cNvSpPr/>
          <p:nvPr/>
        </p:nvSpPr>
        <p:spPr>
          <a:xfrm>
            <a:off x="0" y="4873752"/>
            <a:ext cx="9144000" cy="4572"/>
          </a:xfrm>
          <a:prstGeom prst="rect">
            <a:avLst/>
          </a:prstGeom>
          <a:solidFill>
            <a:srgbClr val="F5D000"/>
          </a:solidFill>
          <a:ln w="12700">
            <a:solidFill>
              <a:srgbClr val="F5D000"/>
            </a:solidFill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2107bcb-31fc-4216-b9d2-0191614b8874}" enabled="1" method="Standard" siteId="{24e38255-2c42-4538-999c-5fd53e8456d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718</Words>
  <Application>Microsoft Office PowerPoint</Application>
  <PresentationFormat>Presentación en pantalla (16:9)</PresentationFormat>
  <Paragraphs>110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