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9"/>
  </p:notesMasterIdLst>
  <p:sldIdLst>
    <p:sldId id="257" r:id="rId2"/>
    <p:sldId id="258" r:id="rId3"/>
    <p:sldId id="316" r:id="rId4"/>
    <p:sldId id="256" r:id="rId5"/>
    <p:sldId id="319" r:id="rId6"/>
    <p:sldId id="318" r:id="rId7"/>
    <p:sldId id="320" r:id="rId8"/>
    <p:sldId id="321" r:id="rId9"/>
    <p:sldId id="322" r:id="rId10"/>
    <p:sldId id="386" r:id="rId11"/>
    <p:sldId id="387" r:id="rId12"/>
    <p:sldId id="323" r:id="rId13"/>
    <p:sldId id="326" r:id="rId14"/>
    <p:sldId id="324" r:id="rId15"/>
    <p:sldId id="325" r:id="rId16"/>
    <p:sldId id="328" r:id="rId17"/>
    <p:sldId id="327" r:id="rId18"/>
    <p:sldId id="385" r:id="rId19"/>
    <p:sldId id="329" r:id="rId20"/>
    <p:sldId id="330" r:id="rId21"/>
    <p:sldId id="331" r:id="rId22"/>
    <p:sldId id="332" r:id="rId23"/>
    <p:sldId id="333" r:id="rId24"/>
    <p:sldId id="334" r:id="rId25"/>
    <p:sldId id="337" r:id="rId26"/>
    <p:sldId id="388" r:id="rId27"/>
    <p:sldId id="389" r:id="rId28"/>
    <p:sldId id="339" r:id="rId29"/>
    <p:sldId id="347" r:id="rId30"/>
    <p:sldId id="348" r:id="rId31"/>
    <p:sldId id="349" r:id="rId32"/>
    <p:sldId id="350" r:id="rId33"/>
    <p:sldId id="351" r:id="rId34"/>
    <p:sldId id="352" r:id="rId35"/>
    <p:sldId id="353" r:id="rId36"/>
    <p:sldId id="360" r:id="rId37"/>
    <p:sldId id="361" r:id="rId38"/>
    <p:sldId id="362" r:id="rId39"/>
    <p:sldId id="363" r:id="rId40"/>
    <p:sldId id="365" r:id="rId41"/>
    <p:sldId id="366" r:id="rId42"/>
    <p:sldId id="367" r:id="rId43"/>
    <p:sldId id="374" r:id="rId44"/>
    <p:sldId id="375" r:id="rId45"/>
    <p:sldId id="376" r:id="rId46"/>
    <p:sldId id="377" r:id="rId47"/>
    <p:sldId id="378" r:id="rId48"/>
    <p:sldId id="379" r:id="rId49"/>
    <p:sldId id="380" r:id="rId50"/>
    <p:sldId id="381" r:id="rId51"/>
    <p:sldId id="382" r:id="rId52"/>
    <p:sldId id="383" r:id="rId53"/>
    <p:sldId id="390" r:id="rId54"/>
    <p:sldId id="392" r:id="rId55"/>
    <p:sldId id="391" r:id="rId56"/>
    <p:sldId id="393" r:id="rId57"/>
    <p:sldId id="394" r:id="rId5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cretaría General DGG" initials="SGDGG" lastIdx="2" clrIdx="0">
    <p:extLst>
      <p:ext uri="{19B8F6BF-5375-455C-9EA6-DF929625EA0E}">
        <p15:presenceInfo xmlns:p15="http://schemas.microsoft.com/office/powerpoint/2012/main" userId="Secretaría General DG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8F8F"/>
    <a:srgbClr val="9148C8"/>
    <a:srgbClr val="ED7D31"/>
    <a:srgbClr val="FFD5D5"/>
    <a:srgbClr val="FF7575"/>
    <a:srgbClr val="FFFFFF"/>
    <a:srgbClr val="DDF6FF"/>
    <a:srgbClr val="B3EBFF"/>
    <a:srgbClr val="D9E1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98" autoAdjust="0"/>
    <p:restoredTop sz="94725" autoAdjust="0"/>
  </p:normalViewPr>
  <p:slideViewPr>
    <p:cSldViewPr snapToGrid="0">
      <p:cViewPr varScale="1">
        <p:scale>
          <a:sx n="109" d="100"/>
          <a:sy n="109" d="100"/>
        </p:scale>
        <p:origin x="1050"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1.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rgbClr val="C00000"/>
                </a:solidFill>
                <a:latin typeface="+mn-lt"/>
                <a:ea typeface="+mn-ea"/>
                <a:cs typeface="+mn-cs"/>
              </a:defRPr>
            </a:pPr>
            <a:r>
              <a:rPr lang="es-ES" dirty="0">
                <a:solidFill>
                  <a:srgbClr val="C00000"/>
                </a:solidFill>
              </a:rPr>
              <a:t>LAS</a:t>
            </a:r>
            <a:r>
              <a:rPr lang="es-ES" baseline="0" dirty="0">
                <a:solidFill>
                  <a:srgbClr val="C00000"/>
                </a:solidFill>
              </a:rPr>
              <a:t> 132 </a:t>
            </a:r>
            <a:r>
              <a:rPr lang="es-ES" dirty="0">
                <a:solidFill>
                  <a:srgbClr val="C00000"/>
                </a:solidFill>
              </a:rPr>
              <a:t>MEDIDAS POR EJES</a:t>
            </a:r>
          </a:p>
        </c:rich>
      </c:tx>
      <c:overlay val="0"/>
      <c:spPr>
        <a:noFill/>
        <a:ln>
          <a:noFill/>
        </a:ln>
        <a:effectLst/>
      </c:spPr>
      <c:txPr>
        <a:bodyPr rot="0" spcFirstLastPara="1" vertOverflow="ellipsis" vert="horz" wrap="square" anchor="ctr" anchorCtr="1"/>
        <a:lstStyle/>
        <a:p>
          <a:pPr>
            <a:defRPr sz="1800" b="1" i="0" u="none" strike="noStrike" kern="1200" baseline="0">
              <a:solidFill>
                <a:srgbClr val="C00000"/>
              </a:solidFill>
              <a:latin typeface="+mn-lt"/>
              <a:ea typeface="+mn-ea"/>
              <a:cs typeface="+mn-cs"/>
            </a:defRPr>
          </a:pPr>
          <a:endParaRPr lang="es-E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0A-6E24-49B9-B514-7A3FF9F1CD7D}"/>
              </c:ext>
            </c:extLst>
          </c:dPt>
          <c:dPt>
            <c:idx val="1"/>
            <c:bubble3D val="0"/>
            <c:spPr>
              <a:solidFill>
                <a:schemeClr val="accent2"/>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0C-6E24-49B9-B514-7A3FF9F1CD7D}"/>
              </c:ext>
            </c:extLst>
          </c:dPt>
          <c:dPt>
            <c:idx val="2"/>
            <c:bubble3D val="0"/>
            <c:spPr>
              <a:solidFill>
                <a:schemeClr val="accent3"/>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0E-6E24-49B9-B514-7A3FF9F1CD7D}"/>
              </c:ext>
            </c:extLst>
          </c:dPt>
          <c:dPt>
            <c:idx val="3"/>
            <c:bubble3D val="0"/>
            <c:spPr>
              <a:solidFill>
                <a:schemeClr val="accent4"/>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10-6E24-49B9-B514-7A3FF9F1CD7D}"/>
              </c:ext>
            </c:extLst>
          </c:dPt>
          <c:dLbls>
            <c:dLbl>
              <c:idx val="0"/>
              <c:tx>
                <c:rich>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fld id="{7A2A325B-679F-4013-AD7E-F15F53CD9DE2}" type="PERCENTAGE">
                      <a:rPr lang="en-US" smtClean="0"/>
                      <a:pPr>
                        <a:defRPr/>
                      </a:pPr>
                      <a:t>[PORCENTAJE]</a:t>
                    </a:fld>
                    <a:r>
                      <a:rPr lang="en-US" dirty="0"/>
                      <a:t> </a:t>
                    </a:r>
                    <a:r>
                      <a:rPr lang="en-US" sz="1200" dirty="0">
                        <a:solidFill>
                          <a:srgbClr val="FFFF00"/>
                        </a:solidFill>
                      </a:rPr>
                      <a:t>(EJE 1</a:t>
                    </a:r>
                    <a:r>
                      <a:rPr lang="en-US" dirty="0"/>
                      <a:t>:</a:t>
                    </a:r>
                    <a:r>
                      <a:rPr lang="en-US" baseline="0" dirty="0"/>
                      <a:t> </a:t>
                    </a:r>
                    <a:r>
                      <a:rPr lang="en-US" sz="1200" baseline="0" dirty="0">
                        <a:solidFill>
                          <a:srgbClr val="FFFF00"/>
                        </a:solidFill>
                      </a:rPr>
                      <a:t>47</a:t>
                    </a:r>
                    <a:r>
                      <a:rPr lang="en-US" sz="1200" dirty="0">
                        <a:solidFill>
                          <a:srgbClr val="FFFF00"/>
                        </a:solidFill>
                      </a:rPr>
                      <a:t> MEDIDAS)</a:t>
                    </a:r>
                  </a:p>
                </c:rich>
              </c:tx>
              <c:numFmt formatCode="0.0%" sourceLinked="0"/>
              <c:spPr>
                <a:solidFill>
                  <a:srgbClr val="C0000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inEnd"/>
              <c:showLegendKey val="0"/>
              <c:showVal val="1"/>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E24-49B9-B514-7A3FF9F1CD7D}"/>
                </c:ext>
              </c:extLst>
            </c:dLbl>
            <c:dLbl>
              <c:idx val="1"/>
              <c:tx>
                <c:rich>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fld id="{4B3574B4-99B4-4AAE-A2D0-F6FA1CC790F3}" type="PERCENTAGE">
                      <a:rPr lang="en-US"/>
                      <a:pPr>
                        <a:defRPr/>
                      </a:pPr>
                      <a:t>[PORCENTAJE]</a:t>
                    </a:fld>
                    <a:r>
                      <a:rPr lang="en-US" dirty="0"/>
                      <a:t> (</a:t>
                    </a:r>
                    <a:r>
                      <a:rPr lang="en-US" sz="1200" dirty="0">
                        <a:solidFill>
                          <a:srgbClr val="FFFF00"/>
                        </a:solidFill>
                      </a:rPr>
                      <a:t>EJE 2</a:t>
                    </a:r>
                    <a:r>
                      <a:rPr lang="en-US" dirty="0"/>
                      <a:t>: </a:t>
                    </a:r>
                    <a:r>
                      <a:rPr lang="en-US" sz="1200" dirty="0">
                        <a:solidFill>
                          <a:srgbClr val="FFFF00"/>
                        </a:solidFill>
                      </a:rPr>
                      <a:t>28 MEDIDAS)</a:t>
                    </a:r>
                  </a:p>
                </c:rich>
              </c:tx>
              <c:numFmt formatCode="0.0%" sourceLinked="0"/>
              <c:spPr>
                <a:solidFill>
                  <a:srgbClr val="C0000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inEnd"/>
              <c:showLegendKey val="0"/>
              <c:showVal val="1"/>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6E24-49B9-B514-7A3FF9F1CD7D}"/>
                </c:ext>
              </c:extLst>
            </c:dLbl>
            <c:dLbl>
              <c:idx val="2"/>
              <c:tx>
                <c:rich>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fld id="{C06EFA78-B3F0-443F-A735-5460C1A08AAC}" type="PERCENTAGE">
                      <a:rPr lang="en-US"/>
                      <a:pPr>
                        <a:defRPr/>
                      </a:pPr>
                      <a:t>[PORCENTAJE]</a:t>
                    </a:fld>
                    <a:r>
                      <a:rPr lang="en-US" dirty="0"/>
                      <a:t> (</a:t>
                    </a:r>
                    <a:r>
                      <a:rPr lang="en-US" sz="1200" dirty="0">
                        <a:solidFill>
                          <a:srgbClr val="FFFF00"/>
                        </a:solidFill>
                      </a:rPr>
                      <a:t>EJE 3: 28</a:t>
                    </a:r>
                    <a:r>
                      <a:rPr lang="en-US" sz="1200" baseline="0" dirty="0">
                        <a:solidFill>
                          <a:srgbClr val="FFFF00"/>
                        </a:solidFill>
                      </a:rPr>
                      <a:t> MEDIDAS</a:t>
                    </a:r>
                    <a:r>
                      <a:rPr lang="en-US" baseline="0" dirty="0"/>
                      <a:t>)</a:t>
                    </a:r>
                  </a:p>
                </c:rich>
              </c:tx>
              <c:numFmt formatCode="0.0%" sourceLinked="0"/>
              <c:spPr>
                <a:solidFill>
                  <a:srgbClr val="C0000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inEnd"/>
              <c:showLegendKey val="0"/>
              <c:showVal val="1"/>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6E24-49B9-B514-7A3FF9F1CD7D}"/>
                </c:ext>
              </c:extLst>
            </c:dLbl>
            <c:dLbl>
              <c:idx val="3"/>
              <c:tx>
                <c:rich>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fld id="{0D9A88D2-F5CB-407C-B047-7B7DCE526519}" type="PERCENTAGE">
                      <a:rPr lang="en-US"/>
                      <a:pPr>
                        <a:defRPr/>
                      </a:pPr>
                      <a:t>[PORCENTAJE]</a:t>
                    </a:fld>
                    <a:r>
                      <a:rPr lang="en-US" dirty="0"/>
                      <a:t> </a:t>
                    </a:r>
                    <a:r>
                      <a:rPr lang="en-US" sz="1200" dirty="0">
                        <a:solidFill>
                          <a:srgbClr val="FFFF00"/>
                        </a:solidFill>
                      </a:rPr>
                      <a:t>(</a:t>
                    </a:r>
                    <a:r>
                      <a:rPr lang="en-US" sz="1200" b="1" i="0" u="none" strike="noStrike" kern="1200" baseline="0" dirty="0">
                        <a:solidFill>
                          <a:srgbClr val="FFFF00"/>
                        </a:solidFill>
                        <a:latin typeface="+mn-lt"/>
                        <a:ea typeface="+mn-ea"/>
                        <a:cs typeface="+mn-cs"/>
                      </a:rPr>
                      <a:t>EJE 4: 29 </a:t>
                    </a:r>
                    <a:r>
                      <a:rPr lang="en-US" sz="1200" b="1" i="0" u="none" strike="noStrike" kern="1200" baseline="0" dirty="0" err="1">
                        <a:solidFill>
                          <a:srgbClr val="FFFF00"/>
                        </a:solidFill>
                        <a:latin typeface="+mn-lt"/>
                        <a:ea typeface="+mn-ea"/>
                        <a:cs typeface="+mn-cs"/>
                      </a:rPr>
                      <a:t>MEDIDAS</a:t>
                    </a:r>
                    <a:r>
                      <a:rPr lang="en-US" sz="1200" b="1" i="0" u="none" strike="noStrike" kern="1200" baseline="0" dirty="0">
                        <a:solidFill>
                          <a:srgbClr val="FFFF00"/>
                        </a:solidFill>
                        <a:latin typeface="+mn-lt"/>
                        <a:ea typeface="+mn-ea"/>
                        <a:cs typeface="+mn-cs"/>
                      </a:rPr>
                      <a:t>)</a:t>
                    </a:r>
                  </a:p>
                </c:rich>
              </c:tx>
              <c:numFmt formatCode="0.0%" sourceLinked="0"/>
              <c:spPr>
                <a:solidFill>
                  <a:srgbClr val="C0000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es-ES"/>
                </a:p>
              </c:txPr>
              <c:dLblPos val="inEnd"/>
              <c:showLegendKey val="0"/>
              <c:showVal val="1"/>
              <c:showCatName val="1"/>
              <c:showSerName val="1"/>
              <c:showPercent val="1"/>
              <c:showBubbleSize val="0"/>
              <c:extLst>
                <c:ext xmlns:c15="http://schemas.microsoft.com/office/drawing/2012/chart" uri="{CE6537A1-D6FC-4f65-9D91-7224C49458BB}">
                  <c15:layout>
                    <c:manualLayout>
                      <c:w val="0.19410219937788895"/>
                      <c:h val="0.13499240574381691"/>
                    </c:manualLayout>
                  </c15:layout>
                  <c15:dlblFieldTable/>
                  <c15:showDataLabelsRange val="0"/>
                </c:ext>
                <c:ext xmlns:c16="http://schemas.microsoft.com/office/drawing/2014/chart" uri="{C3380CC4-5D6E-409C-BE32-E72D297353CC}">
                  <c16:uniqueId val="{00000010-6E24-49B9-B514-7A3FF9F1CD7D}"/>
                </c:ext>
              </c:extLst>
            </c:dLbl>
            <c:spPr>
              <a:solidFill>
                <a:srgbClr val="C0000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inEnd"/>
            <c:showLegendKey val="0"/>
            <c:showVal val="1"/>
            <c:showCatName val="1"/>
            <c:showSerName val="1"/>
            <c:showPercent val="1"/>
            <c:showBubbleSize val="0"/>
            <c:showLeaderLines val="1"/>
            <c:leaderLines>
              <c:spPr>
                <a:ln w="9525">
                  <a:solidFill>
                    <a:schemeClr val="dk1">
                      <a:lumMod val="50000"/>
                      <a:lumOff val="50000"/>
                    </a:schemeClr>
                  </a:solidFill>
                </a:ln>
                <a:effectLst/>
              </c:spPr>
            </c:leaderLines>
            <c:extLst xmlns:c15="http://schemas.microsoft.com/office/drawing/2012/chart">
              <c:ext xmlns:c15="http://schemas.microsoft.com/office/drawing/2012/chart" uri="{CE6537A1-D6FC-4f65-9D91-7224C49458BB}"/>
            </c:extLst>
          </c:dLbls>
          <c:cat>
            <c:strRef>
              <c:f>Hoja1!$A$7:$A$10</c:f>
              <c:strCache>
                <c:ptCount val="4"/>
                <c:pt idx="0">
                  <c:v>Eje 1. Una Administración de calidad y accesible a la ciudadanía</c:v>
                </c:pt>
                <c:pt idx="1">
                  <c:v>Eje 2. Recursos humanos orientados a la prestación eficiente de los servicios públicos</c:v>
                </c:pt>
                <c:pt idx="2">
                  <c:v>Eje 3. Visibilidad institucional reconocible y homogénea</c:v>
                </c:pt>
                <c:pt idx="3">
                  <c:v>Eje 4. Compromiso con la sostenibilidad</c:v>
                </c:pt>
              </c:strCache>
            </c:strRef>
          </c:cat>
          <c:val>
            <c:numRef>
              <c:f>Hoja1!$H$7:$H$10</c:f>
              <c:numCache>
                <c:formatCode>0.00</c:formatCode>
                <c:ptCount val="4"/>
                <c:pt idx="0">
                  <c:v>47</c:v>
                </c:pt>
                <c:pt idx="1">
                  <c:v>28</c:v>
                </c:pt>
                <c:pt idx="2">
                  <c:v>28</c:v>
                </c:pt>
                <c:pt idx="3">
                  <c:v>29</c:v>
                </c:pt>
              </c:numCache>
            </c:numRef>
          </c:val>
          <c:extLst xmlns:c15="http://schemas.microsoft.com/office/drawing/2012/chart">
            <c:ext xmlns:c16="http://schemas.microsoft.com/office/drawing/2014/chart" uri="{C3380CC4-5D6E-409C-BE32-E72D297353CC}">
              <c16:uniqueId val="{00000011-6E24-49B9-B514-7A3FF9F1CD7D}"/>
            </c:ext>
          </c:extLst>
        </c:ser>
        <c:dLbls>
          <c:dLblPos val="inEnd"/>
          <c:showLegendKey val="0"/>
          <c:showVal val="0"/>
          <c:showCatName val="0"/>
          <c:showSerName val="0"/>
          <c:showPercent val="1"/>
          <c:showBubbleSize val="0"/>
          <c:showLeaderLines val="1"/>
        </c:dLbls>
        <c:firstSliceAng val="0"/>
        <c:extLst/>
      </c:pieChart>
      <c:spPr>
        <a:noFill/>
        <a:ln>
          <a:noFill/>
        </a:ln>
        <a:effectLst/>
      </c:spPr>
    </c:plotArea>
    <c:legend>
      <c:legendPos val="r"/>
      <c:layout>
        <c:manualLayout>
          <c:xMode val="edge"/>
          <c:yMode val="edge"/>
          <c:x val="0.60757222458911508"/>
          <c:y val="0.21825192433210222"/>
          <c:w val="0.38273114998923452"/>
          <c:h val="0.6377793088948695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dirty="0"/>
              <a:t>% EJECUCIÓN TOTAL EJE 1</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spPr>
            <a:solidFill>
              <a:srgbClr val="ED7D31"/>
            </a:solidFill>
          </c:spPr>
          <c:dPt>
            <c:idx val="0"/>
            <c:bubble3D val="0"/>
            <c:spPr>
              <a:solidFill>
                <a:schemeClr val="bg2">
                  <a:lumMod val="9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E6E-40A8-AE13-440D90169B4A}"/>
              </c:ext>
            </c:extLst>
          </c:dPt>
          <c:dPt>
            <c:idx val="1"/>
            <c:bubble3D val="0"/>
            <c:spPr>
              <a:solidFill>
                <a:srgbClr val="ED7D3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304-40CF-A687-8CAC82A5C6CA}"/>
              </c:ext>
            </c:extLst>
          </c:dPt>
          <c:dLbls>
            <c:spPr>
              <a:solidFill>
                <a:srgbClr val="FFE1F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ES"/>
              </a:p>
            </c:txPr>
            <c:dLblPos val="ctr"/>
            <c:showLegendKey val="0"/>
            <c:showVal val="1"/>
            <c:showCatName val="1"/>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Hoja1!$J$18:$J$20</c:f>
              <c:strCache>
                <c:ptCount val="2"/>
                <c:pt idx="0">
                  <c:v>   % SIN EJECUTAR EJE 1</c:v>
                </c:pt>
                <c:pt idx="1">
                  <c:v>%  EJECUCIÓN TOTAL EJE 1</c:v>
                </c:pt>
              </c:strCache>
              <c:extLst/>
            </c:strRef>
          </c:cat>
          <c:val>
            <c:numRef>
              <c:f>Hoja1!$K$18:$K$20</c:f>
              <c:numCache>
                <c:formatCode>0.00%</c:formatCode>
                <c:ptCount val="2"/>
                <c:pt idx="0">
                  <c:v>8.9499999999999996E-2</c:v>
                </c:pt>
                <c:pt idx="1">
                  <c:v>0.91049999999999998</c:v>
                </c:pt>
              </c:numCache>
              <c:extLst/>
            </c:numRef>
          </c:val>
          <c:extLst>
            <c:ext xmlns:c16="http://schemas.microsoft.com/office/drawing/2014/chart" uri="{C3380CC4-5D6E-409C-BE32-E72D297353CC}">
              <c16:uniqueId val="{00000006-FE6E-40A8-AE13-440D90169B4A}"/>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1"/>
        <c:txPr>
          <a:bodyPr rot="0" spcFirstLastPara="1" vertOverflow="ellipsis" vert="horz" wrap="square" anchor="ctr" anchorCtr="0"/>
          <a:lstStyle/>
          <a:p>
            <a:pPr algn="ctr">
              <a:defRPr lang="en-US" sz="1100" b="1" i="0" u="none" strike="noStrike" kern="1200" baseline="0">
                <a:ln>
                  <a:noFill/>
                </a:ln>
                <a:solidFill>
                  <a:schemeClr val="dk1">
                    <a:lumMod val="75000"/>
                    <a:lumOff val="25000"/>
                  </a:schemeClr>
                </a:solidFill>
                <a:latin typeface="+mn-lt"/>
                <a:ea typeface="+mn-ea"/>
                <a:cs typeface="+mn-cs"/>
              </a:defRPr>
            </a:pPr>
            <a:endParaRPr lang="es-ES"/>
          </a:p>
        </c:txPr>
      </c:legendEntry>
      <c:layout>
        <c:manualLayout>
          <c:xMode val="edge"/>
          <c:yMode val="edge"/>
          <c:x val="0.66436902686238908"/>
          <c:y val="0.76209455514963409"/>
          <c:w val="0.32157195256939874"/>
          <c:h val="0.14714738750373627"/>
        </c:manualLayout>
      </c:layout>
      <c:overlay val="0"/>
      <c:spPr>
        <a:solidFill>
          <a:schemeClr val="bg1"/>
        </a:solidFill>
        <a:ln>
          <a:noFill/>
        </a:ln>
        <a:effectLst/>
      </c:spPr>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4">
        <a:lumMod val="20000"/>
        <a:lumOff val="80000"/>
      </a:schemeClr>
    </a:soli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dirty="0"/>
              <a:t>EJECUCIÓN EJE 2 SOBRE EL TOTAL DEL PLAN DE</a:t>
            </a:r>
            <a:r>
              <a:rPr lang="es-ES" baseline="0" dirty="0"/>
              <a:t> ACCIÓN</a:t>
            </a:r>
            <a:endParaRPr lang="es-E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dPt>
            <c:idx val="0"/>
            <c:bubble3D val="0"/>
            <c:spPr>
              <a:solidFill>
                <a:srgbClr val="FADDCA"/>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992-46BB-8198-F650A1EE1E9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992-46BB-8198-F650A1EE1E9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992-46BB-8198-F650A1EE1E9C}"/>
              </c:ext>
            </c:extLst>
          </c:dPt>
          <c:dLbls>
            <c:dLbl>
              <c:idx val="0"/>
              <c:layout>
                <c:manualLayout>
                  <c:x val="-5.1029712855313512E-2"/>
                  <c:y val="0.15323575841684267"/>
                </c:manualLayout>
              </c:layout>
              <c:tx>
                <c:rich>
                  <a:bodyPr/>
                  <a:lstStyle/>
                  <a:p>
                    <a:fld id="{C934C52F-0FB1-4C0B-A36C-CACFE0E59DDF}" type="VALUE">
                      <a:rPr lang="es-ES" smtClean="0">
                        <a:solidFill>
                          <a:srgbClr val="FF0000"/>
                        </a:solidFill>
                      </a:rPr>
                      <a:pPr/>
                      <a:t>[VALOR]</a:t>
                    </a:fld>
                    <a:r>
                      <a:rPr lang="es-ES" baseline="0" dirty="0"/>
                      <a:t>; NO EJECUTADO EJE 2 </a:t>
                    </a:r>
                  </a:p>
                </c:rich>
              </c:tx>
              <c:dLblPos val="bestFit"/>
              <c:showLegendKey val="1"/>
              <c:showVal val="1"/>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992-46BB-8198-F650A1EE1E9C}"/>
                </c:ext>
              </c:extLst>
            </c:dLbl>
            <c:dLbl>
              <c:idx val="1"/>
              <c:tx>
                <c:rich>
                  <a:bodyPr/>
                  <a:lstStyle/>
                  <a:p>
                    <a:fld id="{864E9188-66C9-43DC-A50F-FDFF08651261}" type="VALUE">
                      <a:rPr lang="es-ES" smtClean="0">
                        <a:solidFill>
                          <a:srgbClr val="FF0000"/>
                        </a:solidFill>
                      </a:rPr>
                      <a:pPr/>
                      <a:t>[VALOR]</a:t>
                    </a:fld>
                    <a:r>
                      <a:rPr lang="es-ES" dirty="0"/>
                      <a:t>; EJECUCIÓN FINAL EJE 2</a:t>
                    </a:r>
                  </a:p>
                </c:rich>
              </c:tx>
              <c:dLblPos val="inEnd"/>
              <c:showLegendKey val="1"/>
              <c:showVal val="1"/>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992-46BB-8198-F650A1EE1E9C}"/>
                </c:ext>
              </c:extLst>
            </c:dLbl>
            <c:dLbl>
              <c:idx val="2"/>
              <c:tx>
                <c:rich>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fld id="{D11C92EC-D7D9-45FB-8D85-873049F40CF6}" type="VALUE">
                      <a:rPr lang="es-ES">
                        <a:solidFill>
                          <a:srgbClr val="FF0000"/>
                        </a:solidFill>
                      </a:rPr>
                      <a:pPr>
                        <a:defRPr sz="1200">
                          <a:solidFill>
                            <a:sysClr val="windowText" lastClr="000000"/>
                          </a:solidFill>
                        </a:defRPr>
                      </a:pPr>
                      <a:t>[VALOR]</a:t>
                    </a:fld>
                    <a:r>
                      <a:rPr lang="es-ES" baseline="0" dirty="0"/>
                      <a:t>; EJECUCIÓN TEÓRICA RESTO DE EJES </a:t>
                    </a:r>
                  </a:p>
                </c:rich>
              </c:tx>
              <c:spPr>
                <a:solidFill>
                  <a:schemeClr val="accent5">
                    <a:lumMod val="20000"/>
                    <a:lumOff val="80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endParaRPr lang="es-ES"/>
                </a:p>
              </c:txPr>
              <c:dLblPos val="inEnd"/>
              <c:showLegendKey val="1"/>
              <c:showVal val="1"/>
              <c:showCatName val="1"/>
              <c:showSerName val="1"/>
              <c:showPercent val="1"/>
              <c:showBubbleSize val="0"/>
              <c:extLst>
                <c:ext xmlns:c15="http://schemas.microsoft.com/office/drawing/2012/chart" uri="{CE6537A1-D6FC-4f65-9D91-7224C49458BB}">
                  <c15:layout>
                    <c:manualLayout>
                      <c:w val="0.19783726297360063"/>
                      <c:h val="0.15692454969162473"/>
                    </c:manualLayout>
                  </c15:layout>
                  <c15:dlblFieldTable/>
                  <c15:showDataLabelsRange val="0"/>
                </c:ext>
                <c:ext xmlns:c16="http://schemas.microsoft.com/office/drawing/2014/chart" uri="{C3380CC4-5D6E-409C-BE32-E72D297353CC}">
                  <c16:uniqueId val="{00000005-9992-46BB-8198-F650A1EE1E9C}"/>
                </c:ext>
              </c:extLst>
            </c:dLbl>
            <c:spPr>
              <a:solidFill>
                <a:schemeClr val="accent5">
                  <a:lumMod val="20000"/>
                  <a:lumOff val="80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ES"/>
              </a:p>
            </c:txPr>
            <c:dLblPos val="inEnd"/>
            <c:showLegendKey val="1"/>
            <c:showVal val="1"/>
            <c:showCatName val="1"/>
            <c:showSerName val="1"/>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Hoja1!$J$18:$J$20</c:f>
              <c:strCache>
                <c:ptCount val="3"/>
                <c:pt idx="0">
                  <c:v>% NO EJECUTADO DEL EJE 2</c:v>
                </c:pt>
                <c:pt idx="1">
                  <c:v>% EJECUCIÓN FINAL EJE 2</c:v>
                </c:pt>
                <c:pt idx="2">
                  <c:v>% EJECUCÍÓN TEÓRICA RESTO DE EJES</c:v>
                </c:pt>
              </c:strCache>
            </c:strRef>
          </c:cat>
          <c:val>
            <c:numRef>
              <c:f>Hoja1!$K$18:$K$20</c:f>
              <c:numCache>
                <c:formatCode>0.00%</c:formatCode>
                <c:ptCount val="3"/>
                <c:pt idx="0">
                  <c:v>3.73E-2</c:v>
                </c:pt>
                <c:pt idx="1">
                  <c:v>0.25269999999999998</c:v>
                </c:pt>
                <c:pt idx="2">
                  <c:v>0.71</c:v>
                </c:pt>
              </c:numCache>
            </c:numRef>
          </c:val>
          <c:extLst>
            <c:ext xmlns:c16="http://schemas.microsoft.com/office/drawing/2014/chart" uri="{C3380CC4-5D6E-409C-BE32-E72D297353CC}">
              <c16:uniqueId val="{00000006-9992-46BB-8198-F650A1EE1E9C}"/>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0"/>
          <a:lstStyle/>
          <a:p>
            <a:pPr>
              <a:defRPr sz="12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1"/>
        <c:txPr>
          <a:bodyPr rot="0" spcFirstLastPara="1" vertOverflow="ellipsis" vert="horz" wrap="square" anchor="ctr" anchorCtr="0"/>
          <a:lstStyle/>
          <a:p>
            <a:pPr algn="ctr">
              <a:defRPr lang="en-US" sz="12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2"/>
        <c:txPr>
          <a:bodyPr rot="0" spcFirstLastPara="1" vertOverflow="ellipsis" vert="horz" wrap="square" anchor="ctr" anchorCtr="0"/>
          <a:lstStyle/>
          <a:p>
            <a:pPr algn="ctr">
              <a:defRPr lang="en-US" sz="1200" b="1" i="0" u="none" strike="noStrike" kern="1200" baseline="0">
                <a:ln>
                  <a:noFill/>
                </a:ln>
                <a:solidFill>
                  <a:schemeClr val="dk1">
                    <a:lumMod val="75000"/>
                    <a:lumOff val="25000"/>
                  </a:schemeClr>
                </a:solidFill>
                <a:latin typeface="+mn-lt"/>
                <a:ea typeface="+mn-ea"/>
                <a:cs typeface="+mn-cs"/>
              </a:defRPr>
            </a:pPr>
            <a:endParaRPr lang="es-ES"/>
          </a:p>
        </c:txPr>
      </c:legendEntry>
      <c:layout>
        <c:manualLayout>
          <c:xMode val="edge"/>
          <c:yMode val="edge"/>
          <c:x val="0.61291594018361617"/>
          <c:y val="0.65010814274389994"/>
          <c:w val="0.35281129352124574"/>
          <c:h val="0.32230562229219206"/>
        </c:manualLayout>
      </c:layout>
      <c:overlay val="0"/>
      <c:spPr>
        <a:solidFill>
          <a:schemeClr val="bg1"/>
        </a:solidFill>
        <a:ln>
          <a:noFill/>
        </a:ln>
        <a:effectLst/>
      </c:spPr>
      <c:txPr>
        <a:bodyPr rot="0" spcFirstLastPara="1" vertOverflow="ellipsis" vert="horz" wrap="square" anchor="ctr" anchorCtr="0"/>
        <a:lstStyle/>
        <a:p>
          <a:pPr>
            <a:defRPr sz="1200" b="1" i="0" u="none" strike="noStrike" kern="1200" baseline="0">
              <a:ln>
                <a:noFill/>
              </a:ln>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4">
        <a:lumMod val="20000"/>
        <a:lumOff val="80000"/>
      </a:schemeClr>
    </a:soli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dirty="0"/>
              <a:t>% EJECUCIÓN TOTAL EJE 2</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spPr>
            <a:solidFill>
              <a:schemeClr val="accent2"/>
            </a:solidFill>
          </c:spPr>
          <c:dPt>
            <c:idx val="0"/>
            <c:bubble3D val="0"/>
            <c:spPr>
              <a:solidFill>
                <a:schemeClr val="bg2">
                  <a:lumMod val="9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615-4741-B35D-DE9410F4BC1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063-4E1A-91F0-12DBA3DAD7DA}"/>
              </c:ext>
            </c:extLst>
          </c:dPt>
          <c:dLbls>
            <c:spPr>
              <a:solidFill>
                <a:srgbClr val="FFE1F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ES"/>
              </a:p>
            </c:txPr>
            <c:dLblPos val="ctr"/>
            <c:showLegendKey val="0"/>
            <c:showVal val="1"/>
            <c:showCatName val="1"/>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Hoja1!$J$18:$J$20</c:f>
              <c:strCache>
                <c:ptCount val="2"/>
                <c:pt idx="0">
                  <c:v>   % SIN EJECUTAR EJE 2</c:v>
                </c:pt>
                <c:pt idx="1">
                  <c:v>%  EJECUCIÓN TOTAL EJE 2</c:v>
                </c:pt>
              </c:strCache>
              <c:extLst/>
            </c:strRef>
          </c:cat>
          <c:val>
            <c:numRef>
              <c:f>Hoja1!$K$18:$K$20</c:f>
              <c:numCache>
                <c:formatCode>0.00%</c:formatCode>
                <c:ptCount val="2"/>
                <c:pt idx="0">
                  <c:v>0.12859999999999999</c:v>
                </c:pt>
                <c:pt idx="1">
                  <c:v>0.87139999999999995</c:v>
                </c:pt>
              </c:numCache>
              <c:extLst/>
            </c:numRef>
          </c:val>
          <c:extLst>
            <c:ext xmlns:c16="http://schemas.microsoft.com/office/drawing/2014/chart" uri="{C3380CC4-5D6E-409C-BE32-E72D297353CC}">
              <c16:uniqueId val="{00000004-9DC2-457F-9D23-2DEAACA18B08}"/>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1"/>
        <c:txPr>
          <a:bodyPr rot="0" spcFirstLastPara="1" vertOverflow="ellipsis" vert="horz" wrap="square" anchor="ctr" anchorCtr="0"/>
          <a:lstStyle/>
          <a:p>
            <a:pPr algn="ctr">
              <a:defRPr lang="en-US" sz="1100" b="1" i="0" u="none" strike="noStrike" kern="1200" baseline="0">
                <a:ln>
                  <a:noFill/>
                </a:ln>
                <a:solidFill>
                  <a:schemeClr val="dk1">
                    <a:lumMod val="75000"/>
                    <a:lumOff val="25000"/>
                  </a:schemeClr>
                </a:solidFill>
                <a:latin typeface="+mn-lt"/>
                <a:ea typeface="+mn-ea"/>
                <a:cs typeface="+mn-cs"/>
              </a:defRPr>
            </a:pPr>
            <a:endParaRPr lang="es-ES"/>
          </a:p>
        </c:txPr>
      </c:legendEntry>
      <c:layout>
        <c:manualLayout>
          <c:xMode val="edge"/>
          <c:yMode val="edge"/>
          <c:x val="0.66436902686238908"/>
          <c:y val="0.76209455514963409"/>
          <c:w val="0.32157195256939874"/>
          <c:h val="0.14714738750373627"/>
        </c:manualLayout>
      </c:layout>
      <c:overlay val="0"/>
      <c:spPr>
        <a:solidFill>
          <a:schemeClr val="bg1"/>
        </a:solidFill>
        <a:ln>
          <a:noFill/>
        </a:ln>
        <a:effectLst/>
      </c:spPr>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4">
        <a:lumMod val="20000"/>
        <a:lumOff val="80000"/>
      </a:schemeClr>
    </a:soli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dirty="0"/>
              <a:t>EJECUCIÓN EJE 3 SOBRE EL TOTAL DEL PLAN DE</a:t>
            </a:r>
            <a:r>
              <a:rPr lang="es-ES" baseline="0" dirty="0"/>
              <a:t> ACCIÓN</a:t>
            </a:r>
            <a:endParaRPr lang="es-E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dPt>
            <c:idx val="0"/>
            <c:bubble3D val="0"/>
            <c:spPr>
              <a:solidFill>
                <a:srgbClr val="FADDCA"/>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0BA-40B9-A935-2DAF3C16121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0BA-40B9-A935-2DAF3C16121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0BA-40B9-A935-2DAF3C161213}"/>
              </c:ext>
            </c:extLst>
          </c:dPt>
          <c:dLbls>
            <c:dLbl>
              <c:idx val="0"/>
              <c:layout>
                <c:manualLayout>
                  <c:x val="-0.14755945103202794"/>
                  <c:y val="7.4473564378508189E-2"/>
                </c:manualLayout>
              </c:layout>
              <c:tx>
                <c:rich>
                  <a:bodyPr/>
                  <a:lstStyle/>
                  <a:p>
                    <a:fld id="{C934C52F-0FB1-4C0B-A36C-CACFE0E59DDF}" type="VALUE">
                      <a:rPr lang="es-ES" smtClean="0">
                        <a:solidFill>
                          <a:srgbClr val="FF0000"/>
                        </a:solidFill>
                      </a:rPr>
                      <a:pPr/>
                      <a:t>[VALOR]</a:t>
                    </a:fld>
                    <a:r>
                      <a:rPr lang="es-ES" baseline="0" dirty="0"/>
                      <a:t>; NO EJECUTADO EJE 3 </a:t>
                    </a:r>
                  </a:p>
                </c:rich>
              </c:tx>
              <c:dLblPos val="bestFit"/>
              <c:showLegendKey val="1"/>
              <c:showVal val="1"/>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0BA-40B9-A935-2DAF3C161213}"/>
                </c:ext>
              </c:extLst>
            </c:dLbl>
            <c:dLbl>
              <c:idx val="1"/>
              <c:layout>
                <c:manualLayout>
                  <c:x val="-5.5791872553771805E-2"/>
                  <c:y val="8.4941908602989294E-2"/>
                </c:manualLayout>
              </c:layout>
              <c:tx>
                <c:rich>
                  <a:bodyPr/>
                  <a:lstStyle/>
                  <a:p>
                    <a:fld id="{864E9188-66C9-43DC-A50F-FDFF08651261}" type="VALUE">
                      <a:rPr lang="es-ES" smtClean="0">
                        <a:solidFill>
                          <a:srgbClr val="FF0000"/>
                        </a:solidFill>
                      </a:rPr>
                      <a:pPr/>
                      <a:t>[VALOR]</a:t>
                    </a:fld>
                    <a:r>
                      <a:rPr lang="es-ES" dirty="0"/>
                      <a:t>; EJECUCIÓN FINAL EJE 3</a:t>
                    </a:r>
                  </a:p>
                </c:rich>
              </c:tx>
              <c:dLblPos val="bestFit"/>
              <c:showLegendKey val="1"/>
              <c:showVal val="1"/>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0BA-40B9-A935-2DAF3C161213}"/>
                </c:ext>
              </c:extLst>
            </c:dLbl>
            <c:dLbl>
              <c:idx val="2"/>
              <c:layout>
                <c:manualLayout>
                  <c:x val="-1.4870897028714469E-2"/>
                  <c:y val="-6.0300375910779865E-2"/>
                </c:manualLayout>
              </c:layout>
              <c:tx>
                <c:rich>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fld id="{D11C92EC-D7D9-45FB-8D85-873049F40CF6}" type="VALUE">
                      <a:rPr lang="es-ES">
                        <a:solidFill>
                          <a:srgbClr val="FF0000"/>
                        </a:solidFill>
                      </a:rPr>
                      <a:pPr>
                        <a:defRPr sz="1200">
                          <a:solidFill>
                            <a:sysClr val="windowText" lastClr="000000"/>
                          </a:solidFill>
                        </a:defRPr>
                      </a:pPr>
                      <a:t>[VALOR]</a:t>
                    </a:fld>
                    <a:r>
                      <a:rPr lang="es-ES" baseline="0" dirty="0"/>
                      <a:t>; EJECUCIÓN TEÓRICA RESTO DE EJES </a:t>
                    </a:r>
                  </a:p>
                </c:rich>
              </c:tx>
              <c:spPr>
                <a:solidFill>
                  <a:schemeClr val="accent5">
                    <a:lumMod val="20000"/>
                    <a:lumOff val="80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endParaRPr lang="es-ES"/>
                </a:p>
              </c:txPr>
              <c:dLblPos val="bestFit"/>
              <c:showLegendKey val="1"/>
              <c:showVal val="1"/>
              <c:showCatName val="1"/>
              <c:showSerName val="1"/>
              <c:showPercent val="1"/>
              <c:showBubbleSize val="0"/>
              <c:extLst>
                <c:ext xmlns:c15="http://schemas.microsoft.com/office/drawing/2012/chart" uri="{CE6537A1-D6FC-4f65-9D91-7224C49458BB}">
                  <c15:layout>
                    <c:manualLayout>
                      <c:w val="0.19783726297360063"/>
                      <c:h val="0.15692454969162473"/>
                    </c:manualLayout>
                  </c15:layout>
                  <c15:dlblFieldTable/>
                  <c15:showDataLabelsRange val="0"/>
                </c:ext>
                <c:ext xmlns:c16="http://schemas.microsoft.com/office/drawing/2014/chart" uri="{C3380CC4-5D6E-409C-BE32-E72D297353CC}">
                  <c16:uniqueId val="{00000005-10BA-40B9-A935-2DAF3C161213}"/>
                </c:ext>
              </c:extLst>
            </c:dLbl>
            <c:spPr>
              <a:solidFill>
                <a:schemeClr val="accent5">
                  <a:lumMod val="20000"/>
                  <a:lumOff val="80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ES"/>
              </a:p>
            </c:txPr>
            <c:dLblPos val="bestFit"/>
            <c:showLegendKey val="1"/>
            <c:showVal val="1"/>
            <c:showCatName val="1"/>
            <c:showSerName val="1"/>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Hoja1!$J$18:$J$20</c:f>
              <c:strCache>
                <c:ptCount val="3"/>
                <c:pt idx="0">
                  <c:v>% NO EJECUTADO DEL EJE 3</c:v>
                </c:pt>
                <c:pt idx="1">
                  <c:v>% EJECUCIÓN FINAL EJE 3</c:v>
                </c:pt>
                <c:pt idx="2">
                  <c:v>% EJECUCÍÓN TEÓRICA RESTO DE EJES</c:v>
                </c:pt>
              </c:strCache>
            </c:strRef>
          </c:cat>
          <c:val>
            <c:numRef>
              <c:f>Hoja1!$K$18:$K$20</c:f>
              <c:numCache>
                <c:formatCode>0.00%</c:formatCode>
                <c:ptCount val="3"/>
                <c:pt idx="0">
                  <c:v>5.5199999999999999E-2</c:v>
                </c:pt>
                <c:pt idx="1">
                  <c:v>0.12479999999999999</c:v>
                </c:pt>
                <c:pt idx="2">
                  <c:v>0.82</c:v>
                </c:pt>
              </c:numCache>
            </c:numRef>
          </c:val>
          <c:extLst>
            <c:ext xmlns:c16="http://schemas.microsoft.com/office/drawing/2014/chart" uri="{C3380CC4-5D6E-409C-BE32-E72D297353CC}">
              <c16:uniqueId val="{00000006-10BA-40B9-A935-2DAF3C161213}"/>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0"/>
          <a:lstStyle/>
          <a:p>
            <a:pPr>
              <a:defRPr sz="12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1"/>
        <c:txPr>
          <a:bodyPr rot="0" spcFirstLastPara="1" vertOverflow="ellipsis" vert="horz" wrap="square" anchor="ctr" anchorCtr="0"/>
          <a:lstStyle/>
          <a:p>
            <a:pPr algn="ctr">
              <a:defRPr lang="en-US" sz="12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2"/>
        <c:txPr>
          <a:bodyPr rot="0" spcFirstLastPara="1" vertOverflow="ellipsis" vert="horz" wrap="square" anchor="ctr" anchorCtr="0"/>
          <a:lstStyle/>
          <a:p>
            <a:pPr algn="ctr">
              <a:defRPr lang="en-US" sz="1200" b="1" i="0" u="none" strike="noStrike" kern="1200" baseline="0">
                <a:ln>
                  <a:noFill/>
                </a:ln>
                <a:solidFill>
                  <a:schemeClr val="dk1">
                    <a:lumMod val="75000"/>
                    <a:lumOff val="25000"/>
                  </a:schemeClr>
                </a:solidFill>
                <a:latin typeface="+mn-lt"/>
                <a:ea typeface="+mn-ea"/>
                <a:cs typeface="+mn-cs"/>
              </a:defRPr>
            </a:pPr>
            <a:endParaRPr lang="es-ES"/>
          </a:p>
        </c:txPr>
      </c:legendEntry>
      <c:layout>
        <c:manualLayout>
          <c:xMode val="edge"/>
          <c:yMode val="edge"/>
          <c:x val="0.61291594018361617"/>
          <c:y val="0.65297958921584187"/>
          <c:w val="0.35281129352124574"/>
          <c:h val="0.31943417582025019"/>
        </c:manualLayout>
      </c:layout>
      <c:overlay val="0"/>
      <c:spPr>
        <a:solidFill>
          <a:schemeClr val="bg1"/>
        </a:solidFill>
        <a:ln>
          <a:noFill/>
        </a:ln>
        <a:effectLst/>
      </c:spPr>
      <c:txPr>
        <a:bodyPr rot="0" spcFirstLastPara="1" vertOverflow="ellipsis" vert="horz" wrap="square" anchor="ctr" anchorCtr="0"/>
        <a:lstStyle/>
        <a:p>
          <a:pPr>
            <a:defRPr sz="1200" b="1" i="0" u="none" strike="noStrike" kern="1200" baseline="0">
              <a:ln>
                <a:noFill/>
              </a:ln>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4">
        <a:lumMod val="20000"/>
        <a:lumOff val="80000"/>
      </a:schemeClr>
    </a:soli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dirty="0"/>
              <a:t>% EJECUCIÓN TOTAL EJE 3</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dPt>
            <c:idx val="0"/>
            <c:bubble3D val="0"/>
            <c:spPr>
              <a:solidFill>
                <a:schemeClr val="bg2">
                  <a:lumMod val="9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230-4A6A-BEA9-E944A9C6CFA5}"/>
              </c:ext>
            </c:extLst>
          </c:dPt>
          <c:dPt>
            <c:idx val="1"/>
            <c:bubble3D val="0"/>
            <c:spPr>
              <a:solidFill>
                <a:srgbClr val="ED7D3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F5D-4D7A-91D8-3F8F21EF00AA}"/>
              </c:ext>
            </c:extLst>
          </c:dPt>
          <c:dLbls>
            <c:spPr>
              <a:solidFill>
                <a:srgbClr val="FFE1F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ES"/>
              </a:p>
            </c:txPr>
            <c:dLblPos val="inEnd"/>
            <c:showLegendKey val="0"/>
            <c:showVal val="1"/>
            <c:showCatName val="1"/>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Hoja1!$J$18:$J$20</c:f>
              <c:strCache>
                <c:ptCount val="2"/>
                <c:pt idx="0">
                  <c:v>   % SIN EJECUTAR EJE 3</c:v>
                </c:pt>
                <c:pt idx="1">
                  <c:v>%  EJECUCIÓN TOTAL EJE 3</c:v>
                </c:pt>
              </c:strCache>
              <c:extLst/>
            </c:strRef>
          </c:cat>
          <c:val>
            <c:numRef>
              <c:f>Hoja1!$K$18:$K$20</c:f>
              <c:numCache>
                <c:formatCode>0.00%</c:formatCode>
                <c:ptCount val="2"/>
                <c:pt idx="0">
                  <c:v>0.30669999999999997</c:v>
                </c:pt>
                <c:pt idx="1">
                  <c:v>0.69330000000000003</c:v>
                </c:pt>
              </c:numCache>
              <c:extLst/>
            </c:numRef>
          </c:val>
          <c:extLst>
            <c:ext xmlns:c16="http://schemas.microsoft.com/office/drawing/2014/chart" uri="{C3380CC4-5D6E-409C-BE32-E72D297353CC}">
              <c16:uniqueId val="{00000004-3882-4EAD-834E-324E3CC086DA}"/>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0"/>
          <a:lstStyle/>
          <a:p>
            <a:pPr>
              <a:defRPr sz="12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1"/>
        <c:txPr>
          <a:bodyPr rot="0" spcFirstLastPara="1" vertOverflow="ellipsis" vert="horz" wrap="square" anchor="ctr" anchorCtr="0"/>
          <a:lstStyle/>
          <a:p>
            <a:pPr algn="ctr">
              <a:defRPr lang="en-US" sz="1200" b="1" i="0" u="none" strike="noStrike" kern="1200" baseline="0">
                <a:ln>
                  <a:noFill/>
                </a:ln>
                <a:solidFill>
                  <a:schemeClr val="dk1">
                    <a:lumMod val="75000"/>
                    <a:lumOff val="25000"/>
                  </a:schemeClr>
                </a:solidFill>
                <a:latin typeface="+mn-lt"/>
                <a:ea typeface="+mn-ea"/>
                <a:cs typeface="+mn-cs"/>
              </a:defRPr>
            </a:pPr>
            <a:endParaRPr lang="es-ES"/>
          </a:p>
        </c:txPr>
      </c:legendEntry>
      <c:layout>
        <c:manualLayout>
          <c:xMode val="edge"/>
          <c:yMode val="edge"/>
          <c:x val="0.64415531423858552"/>
          <c:y val="0.67020826804749323"/>
          <c:w val="0.3417856651932023"/>
          <c:h val="0.23903367460587702"/>
        </c:manualLayout>
      </c:layout>
      <c:overlay val="0"/>
      <c:spPr>
        <a:solidFill>
          <a:schemeClr val="bg1"/>
        </a:solidFill>
        <a:ln>
          <a:noFill/>
        </a:ln>
        <a:effectLst/>
      </c:spPr>
      <c:txPr>
        <a:bodyPr rot="0" spcFirstLastPara="1" vertOverflow="ellipsis" vert="horz" wrap="square" anchor="ctr" anchorCtr="0"/>
        <a:lstStyle/>
        <a:p>
          <a:pPr>
            <a:defRPr sz="1200" b="1" i="0" u="none" strike="noStrike" kern="1200" baseline="0">
              <a:ln>
                <a:noFill/>
              </a:ln>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4">
        <a:lumMod val="20000"/>
        <a:lumOff val="80000"/>
      </a:schemeClr>
    </a:soli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dirty="0"/>
              <a:t>EJECUCIÓN EJE 4 SOBRE EL TOTAL DEL PLAN DE</a:t>
            </a:r>
            <a:r>
              <a:rPr lang="es-ES" baseline="0" dirty="0"/>
              <a:t> ACCIÓN</a:t>
            </a:r>
            <a:endParaRPr lang="es-E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dPt>
            <c:idx val="0"/>
            <c:bubble3D val="0"/>
            <c:spPr>
              <a:solidFill>
                <a:srgbClr val="FADDCA"/>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C58-4C18-8B88-B4C93A4E9FC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C58-4C18-8B88-B4C93A4E9FC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C58-4C18-8B88-B4C93A4E9FC2}"/>
              </c:ext>
            </c:extLst>
          </c:dPt>
          <c:dLbls>
            <c:dLbl>
              <c:idx val="0"/>
              <c:layout>
                <c:manualLayout>
                  <c:x val="-0.11815761486872664"/>
                  <c:y val="6.0116332018798679E-2"/>
                </c:manualLayout>
              </c:layout>
              <c:tx>
                <c:rich>
                  <a:bodyPr/>
                  <a:lstStyle/>
                  <a:p>
                    <a:fld id="{C934C52F-0FB1-4C0B-A36C-CACFE0E59DDF}" type="VALUE">
                      <a:rPr lang="es-ES" smtClean="0">
                        <a:solidFill>
                          <a:srgbClr val="FF0000"/>
                        </a:solidFill>
                      </a:rPr>
                      <a:pPr/>
                      <a:t>[VALOR]</a:t>
                    </a:fld>
                    <a:r>
                      <a:rPr lang="es-ES" baseline="0" dirty="0"/>
                      <a:t>; NO EJECUTADO EJE 4 </a:t>
                    </a:r>
                  </a:p>
                </c:rich>
              </c:tx>
              <c:dLblPos val="bestFit"/>
              <c:showLegendKey val="1"/>
              <c:showVal val="1"/>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C58-4C18-8B88-B4C93A4E9FC2}"/>
                </c:ext>
              </c:extLst>
            </c:dLbl>
            <c:dLbl>
              <c:idx val="1"/>
              <c:layout>
                <c:manualLayout>
                  <c:x val="-5.9467093030827062E-2"/>
                  <c:y val="2.75129791641513E-2"/>
                </c:manualLayout>
              </c:layout>
              <c:tx>
                <c:rich>
                  <a:bodyPr/>
                  <a:lstStyle/>
                  <a:p>
                    <a:fld id="{864E9188-66C9-43DC-A50F-FDFF08651261}" type="VALUE">
                      <a:rPr lang="es-ES" smtClean="0">
                        <a:solidFill>
                          <a:srgbClr val="FF0000"/>
                        </a:solidFill>
                      </a:rPr>
                      <a:pPr/>
                      <a:t>[VALOR]</a:t>
                    </a:fld>
                    <a:r>
                      <a:rPr lang="es-ES" dirty="0"/>
                      <a:t>; EJECUCIÓN FINAL EJE 4</a:t>
                    </a:r>
                  </a:p>
                </c:rich>
              </c:tx>
              <c:dLblPos val="bestFit"/>
              <c:showLegendKey val="1"/>
              <c:showVal val="1"/>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C58-4C18-8B88-B4C93A4E9FC2}"/>
                </c:ext>
              </c:extLst>
            </c:dLbl>
            <c:dLbl>
              <c:idx val="2"/>
              <c:layout>
                <c:manualLayout>
                  <c:x val="-1.4870897028714469E-2"/>
                  <c:y val="-6.0300375910779865E-2"/>
                </c:manualLayout>
              </c:layout>
              <c:tx>
                <c:rich>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fld id="{D11C92EC-D7D9-45FB-8D85-873049F40CF6}" type="VALUE">
                      <a:rPr lang="es-ES">
                        <a:solidFill>
                          <a:srgbClr val="FF0000"/>
                        </a:solidFill>
                      </a:rPr>
                      <a:pPr>
                        <a:defRPr sz="1200">
                          <a:solidFill>
                            <a:sysClr val="windowText" lastClr="000000"/>
                          </a:solidFill>
                        </a:defRPr>
                      </a:pPr>
                      <a:t>[VALOR]</a:t>
                    </a:fld>
                    <a:r>
                      <a:rPr lang="es-ES" baseline="0" dirty="0"/>
                      <a:t>; EJECUCIÓN TEÓRICA RESTO DE EJES </a:t>
                    </a:r>
                  </a:p>
                </c:rich>
              </c:tx>
              <c:spPr>
                <a:solidFill>
                  <a:schemeClr val="accent5">
                    <a:lumMod val="20000"/>
                    <a:lumOff val="80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endParaRPr lang="es-ES"/>
                </a:p>
              </c:txPr>
              <c:dLblPos val="bestFit"/>
              <c:showLegendKey val="1"/>
              <c:showVal val="1"/>
              <c:showCatName val="1"/>
              <c:showSerName val="1"/>
              <c:showPercent val="1"/>
              <c:showBubbleSize val="0"/>
              <c:extLst>
                <c:ext xmlns:c15="http://schemas.microsoft.com/office/drawing/2012/chart" uri="{CE6537A1-D6FC-4f65-9D91-7224C49458BB}">
                  <c15:layout>
                    <c:manualLayout>
                      <c:w val="0.19783726297360063"/>
                      <c:h val="0.15692454969162473"/>
                    </c:manualLayout>
                  </c15:layout>
                  <c15:dlblFieldTable/>
                  <c15:showDataLabelsRange val="0"/>
                </c:ext>
                <c:ext xmlns:c16="http://schemas.microsoft.com/office/drawing/2014/chart" uri="{C3380CC4-5D6E-409C-BE32-E72D297353CC}">
                  <c16:uniqueId val="{00000005-5C58-4C18-8B88-B4C93A4E9FC2}"/>
                </c:ext>
              </c:extLst>
            </c:dLbl>
            <c:spPr>
              <a:solidFill>
                <a:schemeClr val="accent5">
                  <a:lumMod val="20000"/>
                  <a:lumOff val="80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ES"/>
              </a:p>
            </c:txPr>
            <c:dLblPos val="bestFit"/>
            <c:showLegendKey val="1"/>
            <c:showVal val="1"/>
            <c:showCatName val="1"/>
            <c:showSerName val="1"/>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Hoja1!$J$18:$J$20</c:f>
              <c:strCache>
                <c:ptCount val="3"/>
                <c:pt idx="0">
                  <c:v>% NO EJECUTADO DEL EJE 4</c:v>
                </c:pt>
                <c:pt idx="1">
                  <c:v>% EJECUCIÓN FINAL EJE 4</c:v>
                </c:pt>
                <c:pt idx="2">
                  <c:v>% EJECUCÍÓN TEÓRICA RESTO DE EJES</c:v>
                </c:pt>
              </c:strCache>
            </c:strRef>
          </c:cat>
          <c:val>
            <c:numRef>
              <c:f>Hoja1!$K$18:$K$20</c:f>
              <c:numCache>
                <c:formatCode>0.00%</c:formatCode>
                <c:ptCount val="3"/>
                <c:pt idx="0">
                  <c:v>5.9299999999999999E-2</c:v>
                </c:pt>
                <c:pt idx="1">
                  <c:v>8.0699999999999994E-2</c:v>
                </c:pt>
                <c:pt idx="2">
                  <c:v>0.86</c:v>
                </c:pt>
              </c:numCache>
            </c:numRef>
          </c:val>
          <c:extLst>
            <c:ext xmlns:c16="http://schemas.microsoft.com/office/drawing/2014/chart" uri="{C3380CC4-5D6E-409C-BE32-E72D297353CC}">
              <c16:uniqueId val="{00000006-5C58-4C18-8B88-B4C93A4E9FC2}"/>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0"/>
          <a:lstStyle/>
          <a:p>
            <a:pPr>
              <a:defRPr sz="12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1"/>
        <c:txPr>
          <a:bodyPr rot="0" spcFirstLastPara="1" vertOverflow="ellipsis" vert="horz" wrap="square" anchor="ctr" anchorCtr="0"/>
          <a:lstStyle/>
          <a:p>
            <a:pPr algn="ctr">
              <a:defRPr lang="en-US" sz="12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2"/>
        <c:txPr>
          <a:bodyPr rot="0" spcFirstLastPara="1" vertOverflow="ellipsis" vert="horz" wrap="square" anchor="ctr" anchorCtr="0"/>
          <a:lstStyle/>
          <a:p>
            <a:pPr algn="ctr">
              <a:defRPr lang="en-US" sz="1200" b="1" i="0" u="none" strike="noStrike" kern="1200" baseline="0">
                <a:ln>
                  <a:noFill/>
                </a:ln>
                <a:solidFill>
                  <a:schemeClr val="dk1">
                    <a:lumMod val="75000"/>
                    <a:lumOff val="25000"/>
                  </a:schemeClr>
                </a:solidFill>
                <a:latin typeface="+mn-lt"/>
                <a:ea typeface="+mn-ea"/>
                <a:cs typeface="+mn-cs"/>
              </a:defRPr>
            </a:pPr>
            <a:endParaRPr lang="es-ES"/>
          </a:p>
        </c:txPr>
      </c:legendEntry>
      <c:layout>
        <c:manualLayout>
          <c:xMode val="edge"/>
          <c:yMode val="edge"/>
          <c:x val="0.61291594018361617"/>
          <c:y val="0.58119342741729452"/>
          <c:w val="0.35281129352124574"/>
          <c:h val="0.3739916587871463"/>
        </c:manualLayout>
      </c:layout>
      <c:overlay val="0"/>
      <c:spPr>
        <a:solidFill>
          <a:schemeClr val="bg1"/>
        </a:solidFill>
        <a:ln>
          <a:noFill/>
        </a:ln>
        <a:effectLst/>
      </c:spPr>
      <c:txPr>
        <a:bodyPr rot="0" spcFirstLastPara="1" vertOverflow="ellipsis" vert="horz" wrap="square" anchor="ctr" anchorCtr="0"/>
        <a:lstStyle/>
        <a:p>
          <a:pPr>
            <a:defRPr sz="1200" b="1" i="0" u="none" strike="noStrike" kern="1200" baseline="0">
              <a:ln>
                <a:noFill/>
              </a:ln>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4">
        <a:lumMod val="20000"/>
        <a:lumOff val="80000"/>
      </a:schemeClr>
    </a:soli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dirty="0"/>
              <a:t>% EJECUCIÓN TOTAL EJE 4</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dPt>
            <c:idx val="0"/>
            <c:bubble3D val="0"/>
            <c:spPr>
              <a:solidFill>
                <a:schemeClr val="bg2">
                  <a:lumMod val="9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AF7-467D-9F58-063F97032F7B}"/>
              </c:ext>
            </c:extLst>
          </c:dPt>
          <c:dPt>
            <c:idx val="1"/>
            <c:bubble3D val="0"/>
            <c:spPr>
              <a:solidFill>
                <a:srgbClr val="ED7D3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36A-48C7-8990-55AB3E9E6F21}"/>
              </c:ext>
            </c:extLst>
          </c:dPt>
          <c:dLbls>
            <c:spPr>
              <a:solidFill>
                <a:srgbClr val="FFE1F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ES"/>
              </a:p>
            </c:txPr>
            <c:dLblPos val="inEnd"/>
            <c:showLegendKey val="0"/>
            <c:showVal val="1"/>
            <c:showCatName val="1"/>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Hoja1!$J$18:$J$20</c:f>
              <c:strCache>
                <c:ptCount val="2"/>
                <c:pt idx="0">
                  <c:v>   % SIN EJECUTAR EJE 4</c:v>
                </c:pt>
                <c:pt idx="1">
                  <c:v>%  EJECUCIÓN TOTAL EJE 4</c:v>
                </c:pt>
              </c:strCache>
              <c:extLst/>
            </c:strRef>
          </c:cat>
          <c:val>
            <c:numRef>
              <c:f>Hoja1!$K$18:$K$20</c:f>
              <c:numCache>
                <c:formatCode>0.00%</c:formatCode>
                <c:ptCount val="2"/>
                <c:pt idx="0">
                  <c:v>0.42359999999999998</c:v>
                </c:pt>
                <c:pt idx="1">
                  <c:v>0.57640000000000002</c:v>
                </c:pt>
              </c:numCache>
              <c:extLst/>
            </c:numRef>
          </c:val>
          <c:extLst>
            <c:ext xmlns:c16="http://schemas.microsoft.com/office/drawing/2014/chart" uri="{C3380CC4-5D6E-409C-BE32-E72D297353CC}">
              <c16:uniqueId val="{00000004-5D1A-4451-BF2E-7EA1CF8C846B}"/>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0"/>
          <a:lstStyle/>
          <a:p>
            <a:pPr>
              <a:defRPr sz="12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1"/>
        <c:txPr>
          <a:bodyPr rot="0" spcFirstLastPara="1" vertOverflow="ellipsis" vert="horz" wrap="square" anchor="ctr" anchorCtr="0"/>
          <a:lstStyle/>
          <a:p>
            <a:pPr algn="ctr">
              <a:defRPr lang="en-US" sz="1200" b="1" i="0" u="none" strike="noStrike" kern="1200" baseline="0">
                <a:ln>
                  <a:noFill/>
                </a:ln>
                <a:solidFill>
                  <a:schemeClr val="dk1">
                    <a:lumMod val="75000"/>
                    <a:lumOff val="25000"/>
                  </a:schemeClr>
                </a:solidFill>
                <a:latin typeface="+mn-lt"/>
                <a:ea typeface="+mn-ea"/>
                <a:cs typeface="+mn-cs"/>
              </a:defRPr>
            </a:pPr>
            <a:endParaRPr lang="es-ES"/>
          </a:p>
        </c:txPr>
      </c:legendEntry>
      <c:layout>
        <c:manualLayout>
          <c:xMode val="edge"/>
          <c:yMode val="edge"/>
          <c:x val="0.64415531423858552"/>
          <c:y val="0.67020826804749323"/>
          <c:w val="0.3417856651932023"/>
          <c:h val="0.23903367460587702"/>
        </c:manualLayout>
      </c:layout>
      <c:overlay val="0"/>
      <c:spPr>
        <a:solidFill>
          <a:schemeClr val="bg1"/>
        </a:solidFill>
        <a:ln>
          <a:noFill/>
        </a:ln>
        <a:effectLst/>
      </c:spPr>
      <c:txPr>
        <a:bodyPr rot="0" spcFirstLastPara="1" vertOverflow="ellipsis" vert="horz" wrap="square" anchor="ctr" anchorCtr="0"/>
        <a:lstStyle/>
        <a:p>
          <a:pPr>
            <a:defRPr sz="1200" b="1" i="0" u="none" strike="noStrike" kern="1200" baseline="0">
              <a:ln>
                <a:noFill/>
              </a:ln>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4">
        <a:lumMod val="20000"/>
        <a:lumOff val="80000"/>
      </a:schemeClr>
    </a:soli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a:t>PUNTUACIÓN TEST CYKLOS DGG/SGAC 2021-2024</a:t>
            </a:r>
          </a:p>
        </c:rich>
      </c:tx>
      <c:layout>
        <c:manualLayout>
          <c:xMode val="edge"/>
          <c:yMode val="edge"/>
          <c:x val="8.5726789495477254E-2"/>
          <c:y val="5.814610537177392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S"/>
        </a:p>
      </c:txPr>
    </c:title>
    <c:autoTitleDeleted val="0"/>
    <c:plotArea>
      <c:layout>
        <c:manualLayout>
          <c:layoutTarget val="inner"/>
          <c:xMode val="edge"/>
          <c:yMode val="edge"/>
          <c:x val="4.9896709641072762E-2"/>
          <c:y val="4.44150213311134E-2"/>
          <c:w val="0.92720451523850378"/>
          <c:h val="0.81054175094974912"/>
        </c:manualLayout>
      </c:layout>
      <c:lineChart>
        <c:grouping val="standard"/>
        <c:varyColors val="0"/>
        <c:ser>
          <c:idx val="0"/>
          <c:order val="0"/>
          <c:tx>
            <c:v>Test Cyklos 2021</c:v>
          </c:tx>
          <c:spPr>
            <a:ln w="31750" cap="rnd">
              <a:solidFill>
                <a:srgbClr val="FF0000"/>
              </a:solidFill>
              <a:round/>
            </a:ln>
            <a:effectLst/>
          </c:spPr>
          <c:marker>
            <c:symbol val="none"/>
          </c:marker>
          <c:dLbls>
            <c:dLbl>
              <c:idx val="0"/>
              <c:layout>
                <c:manualLayout>
                  <c:x val="-5.363200248205998E-2"/>
                  <c:y val="2.682763246143331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58-456D-ABA1-CD6AF0E45E5E}"/>
                </c:ext>
              </c:extLst>
            </c:dLbl>
            <c:dLbl>
              <c:idx val="1"/>
              <c:layout>
                <c:manualLayout>
                  <c:x val="-3.0255026164229027E-2"/>
                  <c:y val="-1.60965794768612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58-456D-ABA1-CD6AF0E45E5E}"/>
                </c:ext>
              </c:extLst>
            </c:dLbl>
            <c:dLbl>
              <c:idx val="2"/>
              <c:layout>
                <c:manualLayout>
                  <c:x val="-2.4227000824410965E-2"/>
                  <c:y val="-2.1462105969148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58-456D-ABA1-CD6AF0E45E5E}"/>
                </c:ext>
              </c:extLst>
            </c:dLbl>
            <c:dLbl>
              <c:idx val="3"/>
              <c:layout>
                <c:manualLayout>
                  <c:x val="-2.4741588353419757E-2"/>
                  <c:y val="1.60965794768610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958-456D-ABA1-CD6AF0E45E5E}"/>
                </c:ext>
              </c:extLst>
            </c:dLbl>
            <c:dLbl>
              <c:idx val="4"/>
              <c:layout>
                <c:manualLayout>
                  <c:x val="-8.2012749209922822E-3"/>
                  <c:y val="1.60965794768610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958-456D-ABA1-CD6AF0E45E5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Lit>
              <c:ptCount val="5"/>
              <c:pt idx="0">
                <c:v>Planificación</c:v>
              </c:pt>
              <c:pt idx="1">
                <c:v> Despliegue</c:v>
              </c:pt>
              <c:pt idx="2">
                <c:v> Control</c:v>
              </c:pt>
              <c:pt idx="3">
                <c:v> Revisión</c:v>
              </c:pt>
              <c:pt idx="4">
                <c:v> Total</c:v>
              </c:pt>
            </c:strLit>
          </c:cat>
          <c:val>
            <c:numRef>
              <c:f>Hoja1!$B$4:$F$4</c:f>
              <c:numCache>
                <c:formatCode>General</c:formatCode>
                <c:ptCount val="5"/>
                <c:pt idx="0">
                  <c:v>2.1</c:v>
                </c:pt>
                <c:pt idx="1">
                  <c:v>13.4</c:v>
                </c:pt>
                <c:pt idx="2">
                  <c:v>7.1</c:v>
                </c:pt>
                <c:pt idx="3">
                  <c:v>10.199999999999999</c:v>
                </c:pt>
                <c:pt idx="4">
                  <c:v>32.799999999999997</c:v>
                </c:pt>
              </c:numCache>
            </c:numRef>
          </c:val>
          <c:smooth val="0"/>
          <c:extLst>
            <c:ext xmlns:c16="http://schemas.microsoft.com/office/drawing/2014/chart" uri="{C3380CC4-5D6E-409C-BE32-E72D297353CC}">
              <c16:uniqueId val="{00000005-6958-456D-ABA1-CD6AF0E45E5E}"/>
            </c:ext>
          </c:extLst>
        </c:ser>
        <c:ser>
          <c:idx val="1"/>
          <c:order val="1"/>
          <c:tx>
            <c:v>Test Cyklos 2022</c:v>
          </c:tx>
          <c:spPr>
            <a:ln w="31750" cap="rnd">
              <a:solidFill>
                <a:srgbClr val="FFC409"/>
              </a:solidFill>
              <a:round/>
            </a:ln>
            <a:effectLst/>
          </c:spPr>
          <c:marker>
            <c:symbol val="none"/>
          </c:marker>
          <c:dLbls>
            <c:dLbl>
              <c:idx val="1"/>
              <c:layout>
                <c:manualLayout>
                  <c:x val="-3.0255026164229027E-2"/>
                  <c:y val="3.08718452446965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958-456D-ABA1-CD6AF0E45E5E}"/>
                </c:ext>
              </c:extLst>
            </c:dLbl>
            <c:dLbl>
              <c:idx val="2"/>
              <c:layout>
                <c:manualLayout>
                  <c:x val="-2.4227000824410965E-2"/>
                  <c:y val="2.55063187524094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958-456D-ABA1-CD6AF0E45E5E}"/>
                </c:ext>
              </c:extLst>
            </c:dLbl>
            <c:dLbl>
              <c:idx val="3"/>
              <c:layout>
                <c:manualLayout>
                  <c:x val="-4.4957526993053505E-2"/>
                  <c:y val="-1.4735129939743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958-456D-ABA1-CD6AF0E45E5E}"/>
                </c:ext>
              </c:extLst>
            </c:dLbl>
            <c:dLbl>
              <c:idx val="4"/>
              <c:layout>
                <c:manualLayout>
                  <c:x val="-3.57684639750383E-2"/>
                  <c:y val="-3.08317094166046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958-456D-ABA1-CD6AF0E45E5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Lit>
              <c:ptCount val="5"/>
              <c:pt idx="0">
                <c:v>Planificación</c:v>
              </c:pt>
              <c:pt idx="1">
                <c:v> Despliegue</c:v>
              </c:pt>
              <c:pt idx="2">
                <c:v> Control</c:v>
              </c:pt>
              <c:pt idx="3">
                <c:v> Revisión</c:v>
              </c:pt>
              <c:pt idx="4">
                <c:v> Total</c:v>
              </c:pt>
            </c:strLit>
          </c:cat>
          <c:val>
            <c:numRef>
              <c:f>Hoja1!$B$5:$F$5</c:f>
              <c:numCache>
                <c:formatCode>General</c:formatCode>
                <c:ptCount val="5"/>
                <c:pt idx="0">
                  <c:v>3.1</c:v>
                </c:pt>
                <c:pt idx="1">
                  <c:v>10.9</c:v>
                </c:pt>
                <c:pt idx="2">
                  <c:v>6.3</c:v>
                </c:pt>
                <c:pt idx="3">
                  <c:v>14.1</c:v>
                </c:pt>
                <c:pt idx="4">
                  <c:v>34.4</c:v>
                </c:pt>
              </c:numCache>
            </c:numRef>
          </c:val>
          <c:smooth val="0"/>
          <c:extLst>
            <c:ext xmlns:c16="http://schemas.microsoft.com/office/drawing/2014/chart" uri="{C3380CC4-5D6E-409C-BE32-E72D297353CC}">
              <c16:uniqueId val="{0000000A-6958-456D-ABA1-CD6AF0E45E5E}"/>
            </c:ext>
          </c:extLst>
        </c:ser>
        <c:ser>
          <c:idx val="2"/>
          <c:order val="2"/>
          <c:tx>
            <c:v>Test Cyklos 2024</c:v>
          </c:tx>
          <c:spPr>
            <a:ln w="31750" cap="rnd">
              <a:solidFill>
                <a:srgbClr val="7030A0"/>
              </a:solidFill>
              <a:round/>
            </a:ln>
            <a:effectLst/>
          </c:spPr>
          <c:marker>
            <c:symbol val="none"/>
          </c:marker>
          <c:dLbls>
            <c:dLbl>
              <c:idx val="3"/>
              <c:layout>
                <c:manualLayout>
                  <c:x val="-5.0470964803862838E-2"/>
                  <c:y val="-2.81489461704610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958-456D-ABA1-CD6AF0E45E5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Lit>
              <c:ptCount val="5"/>
              <c:pt idx="0">
                <c:v>Planificación</c:v>
              </c:pt>
              <c:pt idx="1">
                <c:v> Despliegue</c:v>
              </c:pt>
              <c:pt idx="2">
                <c:v> Control</c:v>
              </c:pt>
              <c:pt idx="3">
                <c:v> Revisión</c:v>
              </c:pt>
              <c:pt idx="4">
                <c:v> Total</c:v>
              </c:pt>
            </c:strLit>
          </c:cat>
          <c:val>
            <c:numRef>
              <c:f>Hoja1!$B$6:$F$6</c:f>
              <c:numCache>
                <c:formatCode>General</c:formatCode>
                <c:ptCount val="5"/>
                <c:pt idx="0">
                  <c:v>17.2</c:v>
                </c:pt>
                <c:pt idx="1">
                  <c:v>20.3</c:v>
                </c:pt>
                <c:pt idx="2">
                  <c:v>12.5</c:v>
                </c:pt>
                <c:pt idx="3">
                  <c:v>18.8</c:v>
                </c:pt>
                <c:pt idx="4">
                  <c:v>68.8</c:v>
                </c:pt>
              </c:numCache>
            </c:numRef>
          </c:val>
          <c:smooth val="0"/>
          <c:extLst>
            <c:ext xmlns:c16="http://schemas.microsoft.com/office/drawing/2014/chart" uri="{C3380CC4-5D6E-409C-BE32-E72D297353CC}">
              <c16:uniqueId val="{0000000C-6958-456D-ABA1-CD6AF0E45E5E}"/>
            </c:ext>
          </c:extLst>
        </c:ser>
        <c:dLbls>
          <c:dLblPos val="ctr"/>
          <c:showLegendKey val="0"/>
          <c:showVal val="1"/>
          <c:showCatName val="0"/>
          <c:showSerName val="0"/>
          <c:showPercent val="0"/>
          <c:showBubbleSize val="0"/>
        </c:dLbls>
        <c:smooth val="0"/>
        <c:axId val="1221882592"/>
        <c:axId val="1221885088"/>
        <c:extLst>
          <c:ext xmlns:c15="http://schemas.microsoft.com/office/drawing/2012/chart" uri="{02D57815-91ED-43cb-92C2-25804820EDAC}">
            <c15:filteredLineSeries>
              <c15:ser>
                <c:idx val="3"/>
                <c:order val="3"/>
                <c:spPr>
                  <a:ln w="31750"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strLit>
                    <c:ptCount val="5"/>
                    <c:pt idx="0">
                      <c:v>Planificación</c:v>
                    </c:pt>
                    <c:pt idx="1">
                      <c:v> Despliegue</c:v>
                    </c:pt>
                    <c:pt idx="2">
                      <c:v> Control</c:v>
                    </c:pt>
                    <c:pt idx="3">
                      <c:v> Revisión</c:v>
                    </c:pt>
                    <c:pt idx="4">
                      <c:v> Total</c:v>
                    </c:pt>
                  </c:strLit>
                </c:cat>
                <c:val>
                  <c:numRef>
                    <c:extLst>
                      <c:ext uri="{02D57815-91ED-43cb-92C2-25804820EDAC}">
                        <c15:formulaRef>
                          <c15:sqref>Hoja1!$B$7:$F$7</c15:sqref>
                        </c15:formulaRef>
                      </c:ext>
                    </c:extLst>
                    <c:numCache>
                      <c:formatCode>0%</c:formatCode>
                      <c:ptCount val="5"/>
                      <c:pt idx="0">
                        <c:v>7.1904761904761898</c:v>
                      </c:pt>
                      <c:pt idx="1">
                        <c:v>0.5149253731343284</c:v>
                      </c:pt>
                      <c:pt idx="2">
                        <c:v>0.76056338028169024</c:v>
                      </c:pt>
                      <c:pt idx="3">
                        <c:v>0.84313725490196101</c:v>
                      </c:pt>
                      <c:pt idx="4">
                        <c:v>1.0975609756097562</c:v>
                      </c:pt>
                    </c:numCache>
                  </c:numRef>
                </c:val>
                <c:smooth val="0"/>
                <c:extLst>
                  <c:ext xmlns:c16="http://schemas.microsoft.com/office/drawing/2014/chart" uri="{C3380CC4-5D6E-409C-BE32-E72D297353CC}">
                    <c16:uniqueId val="{0000000D-6958-456D-ABA1-CD6AF0E45E5E}"/>
                  </c:ext>
                </c:extLst>
              </c15:ser>
            </c15:filteredLineSeries>
          </c:ext>
        </c:extLst>
      </c:lineChart>
      <c:catAx>
        <c:axId val="1221882592"/>
        <c:scaling>
          <c:orientation val="minMax"/>
        </c:scaling>
        <c:delete val="0"/>
        <c:axPos val="b"/>
        <c:numFmt formatCode="General" sourceLinked="1"/>
        <c:majorTickMark val="out"/>
        <c:minorTickMark val="none"/>
        <c:tickLblPos val="nextTo"/>
        <c:spPr>
          <a:solidFill>
            <a:schemeClr val="accent5">
              <a:lumMod val="20000"/>
              <a:lumOff val="80000"/>
            </a:schemeClr>
          </a:solid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s-ES"/>
          </a:p>
        </c:txPr>
        <c:crossAx val="1221885088"/>
        <c:crosses val="autoZero"/>
        <c:auto val="1"/>
        <c:lblAlgn val="ctr"/>
        <c:lblOffset val="100"/>
        <c:noMultiLvlLbl val="0"/>
      </c:catAx>
      <c:valAx>
        <c:axId val="122188508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1221882592"/>
        <c:crosses val="autoZero"/>
        <c:crossBetween val="between"/>
      </c:valAx>
      <c:spPr>
        <a:noFill/>
        <a:ln w="15875">
          <a:solidFill>
            <a:schemeClr val="accent1">
              <a:lumMod val="40000"/>
              <a:lumOff val="60000"/>
            </a:schemeClr>
          </a:solidFill>
        </a:ln>
        <a:effectLst/>
      </c:spPr>
    </c:plotArea>
    <c:legend>
      <c:legendPos val="b"/>
      <c:layout>
        <c:manualLayout>
          <c:xMode val="edge"/>
          <c:yMode val="edge"/>
          <c:x val="8.5356148566080814E-2"/>
          <c:y val="0.93602638593732723"/>
          <c:w val="0.82073704019148097"/>
          <c:h val="6.39736140626727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s-ES"/>
        </a:p>
      </c:txPr>
    </c:legend>
    <c:plotVisOnly val="1"/>
    <c:dispBlanksAs val="gap"/>
    <c:showDLblsOverMax val="0"/>
  </c:chart>
  <c:spPr>
    <a:solidFill>
      <a:schemeClr val="bg1"/>
    </a:solidFill>
    <a:ln w="22225" cap="flat" cmpd="sng" algn="ctr">
      <a:solidFill>
        <a:schemeClr val="tx2"/>
      </a:solidFill>
      <a:round/>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C00000"/>
                </a:solidFill>
                <a:latin typeface="+mn-lt"/>
                <a:ea typeface="+mn-ea"/>
                <a:cs typeface="+mn-cs"/>
              </a:defRPr>
            </a:pPr>
            <a:r>
              <a:rPr lang="es-ES" sz="1800" b="1" dirty="0">
                <a:solidFill>
                  <a:srgbClr val="C00000"/>
                </a:solidFill>
              </a:rPr>
              <a:t>ORIGEN DE LAS MEDIDAS DEL PLAN DE ACCIÓN 2025</a:t>
            </a:r>
          </a:p>
        </c:rich>
      </c:tx>
      <c:overlay val="0"/>
      <c:spPr>
        <a:noFill/>
        <a:ln>
          <a:noFill/>
        </a:ln>
        <a:effectLst/>
      </c:spPr>
      <c:txPr>
        <a:bodyPr rot="0" spcFirstLastPara="1" vertOverflow="ellipsis" vert="horz" wrap="square" anchor="ctr" anchorCtr="1"/>
        <a:lstStyle/>
        <a:p>
          <a:pPr>
            <a:defRPr sz="1800" b="1" i="0" u="none" strike="noStrike" kern="1200" spc="0" baseline="0">
              <a:solidFill>
                <a:srgbClr val="C00000"/>
              </a:solidFill>
              <a:latin typeface="+mn-lt"/>
              <a:ea typeface="+mn-ea"/>
              <a:cs typeface="+mn-cs"/>
            </a:defRPr>
          </a:pPr>
          <a:endParaRPr lang="es-E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499-4F09-82EF-81F1FF5FBE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499-4F09-82EF-81F1FF5FBEFD}"/>
              </c:ext>
            </c:extLst>
          </c:dPt>
          <c:dLbls>
            <c:dLbl>
              <c:idx val="0"/>
              <c:layout>
                <c:manualLayout>
                  <c:x val="9.3156830730375326E-3"/>
                  <c:y val="-5.6013270932090867E-2"/>
                </c:manualLayout>
              </c:layout>
              <c:tx>
                <c:rich>
                  <a:bodyPr rot="0" spcFirstLastPara="1" vertOverflow="clip" horzOverflow="clip"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fld id="{283D70E6-EFEC-4DB9-867A-B01344CD4591}" type="CELLRANGE">
                      <a:rPr lang="es-ES"/>
                      <a:pPr>
                        <a:defRPr sz="1100" b="1">
                          <a:solidFill>
                            <a:schemeClr val="tx2"/>
                          </a:solidFill>
                        </a:defRPr>
                      </a:pPr>
                      <a:t>[CELLRANGE]</a:t>
                    </a:fld>
                    <a:r>
                      <a:rPr lang="es-ES" baseline="0"/>
                      <a:t>
</a:t>
                    </a:r>
                    <a:fld id="{E2879470-7710-46DE-B644-4744C865B040}" type="CATEGORYNAME">
                      <a:rPr lang="es-ES" baseline="0"/>
                      <a:pPr>
                        <a:defRPr sz="1100" b="1">
                          <a:solidFill>
                            <a:schemeClr val="tx2"/>
                          </a:solidFill>
                        </a:defRPr>
                      </a:pPr>
                      <a:t>[NOMBRE DE CATEGORÍA]</a:t>
                    </a:fld>
                    <a:r>
                      <a:rPr lang="es-ES" baseline="0"/>
                      <a:t>
(</a:t>
                    </a:r>
                    <a:fld id="{624E1EF4-2C24-4E74-95BA-9FFF9F106AD8}" type="PERCENTAGE">
                      <a:rPr lang="es-ES" baseline="0"/>
                      <a:pPr>
                        <a:defRPr sz="1100" b="1">
                          <a:solidFill>
                            <a:schemeClr val="tx2"/>
                          </a:solidFill>
                        </a:defRPr>
                      </a:pPr>
                      <a:t>[PORCENTAJE]</a:t>
                    </a:fld>
                    <a:r>
                      <a:rPr lang="es-ES" baseline="0"/>
                      <a:t>)</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3023327164220467"/>
                      <c:h val="0.28998716475582403"/>
                    </c:manualLayout>
                  </c15:layout>
                  <c15:dlblFieldTable/>
                  <c15:showDataLabelsRange val="1"/>
                </c:ext>
                <c:ext xmlns:c16="http://schemas.microsoft.com/office/drawing/2014/chart" uri="{C3380CC4-5D6E-409C-BE32-E72D297353CC}">
                  <c16:uniqueId val="{00000001-B499-4F09-82EF-81F1FF5FBEFD}"/>
                </c:ext>
              </c:extLst>
            </c:dLbl>
            <c:dLbl>
              <c:idx val="1"/>
              <c:layout>
                <c:manualLayout>
                  <c:x val="-4.9329494581157311E-2"/>
                  <c:y val="-3.726579275347254E-2"/>
                </c:manualLayout>
              </c:layout>
              <c:tx>
                <c:rich>
                  <a:bodyPr rot="0" spcFirstLastPara="1" vertOverflow="clip" horzOverflow="clip"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fld id="{03B761B0-34DA-4B12-BAC5-91949424D078}" type="VALUE">
                      <a:rPr lang="es-ES" smtClean="0"/>
                      <a:pPr>
                        <a:defRPr sz="1100" b="1">
                          <a:solidFill>
                            <a:schemeClr val="tx2"/>
                          </a:solidFill>
                        </a:defRPr>
                      </a:pPr>
                      <a:t>[VALOR]</a:t>
                    </a:fld>
                    <a:r>
                      <a:rPr lang="es-ES" baseline="0" dirty="0"/>
                      <a:t>
</a:t>
                    </a:r>
                    <a:fld id="{149875AE-675D-4935-A49F-5A8B33575A94}" type="CATEGORYNAME">
                      <a:rPr lang="es-ES" baseline="0"/>
                      <a:pPr>
                        <a:defRPr sz="1100" b="1">
                          <a:solidFill>
                            <a:schemeClr val="tx2"/>
                          </a:solidFill>
                        </a:defRPr>
                      </a:pPr>
                      <a:t>[NOMBRE DE CATEGORÍA]</a:t>
                    </a:fld>
                    <a:r>
                      <a:rPr lang="es-ES" baseline="0" dirty="0"/>
                      <a:t>
(</a:t>
                    </a:r>
                    <a:fld id="{AF861C7D-B507-4E9A-AFD1-3E778D883442}" type="PERCENTAGE">
                      <a:rPr lang="es-ES" baseline="0"/>
                      <a:pPr>
                        <a:defRPr sz="1100" b="1">
                          <a:solidFill>
                            <a:schemeClr val="tx2"/>
                          </a:solidFill>
                        </a:defRPr>
                      </a:pPr>
                      <a:t>[PORCENTAJE]</a:t>
                    </a:fld>
                    <a:r>
                      <a:rPr lang="es-ES" baseline="0" dirty="0"/>
                      <a:t>)</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0112919957784914"/>
                      <c:h val="0.30896360259454225"/>
                    </c:manualLayout>
                  </c15:layout>
                  <c15:dlblFieldTable/>
                  <c15:showDataLabelsRange val="1"/>
                </c:ext>
                <c:ext xmlns:c16="http://schemas.microsoft.com/office/drawing/2014/chart" uri="{C3380CC4-5D6E-409C-BE32-E72D297353CC}">
                  <c16:uniqueId val="{00000003-B499-4F09-82EF-81F1FF5FBEF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es-E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ext>
            </c:extLst>
          </c:dLbls>
          <c:cat>
            <c:strRef>
              <c:f>Hoja1!$A$7:$A$8</c:f>
              <c:strCache>
                <c:ptCount val="2"/>
                <c:pt idx="0">
                  <c:v>Medidas derivadas del PEAGET</c:v>
                </c:pt>
                <c:pt idx="1">
                  <c:v>medidas propias de la DGG/SGAC</c:v>
                </c:pt>
              </c:strCache>
            </c:strRef>
          </c:cat>
          <c:val>
            <c:numRef>
              <c:f>Hoja1!$B$7:$B$8</c:f>
              <c:numCache>
                <c:formatCode>General</c:formatCode>
                <c:ptCount val="2"/>
                <c:pt idx="0">
                  <c:v>86</c:v>
                </c:pt>
                <c:pt idx="1">
                  <c:v>46</c:v>
                </c:pt>
              </c:numCache>
            </c:numRef>
          </c:val>
          <c:extLst>
            <c:ext xmlns:c15="http://schemas.microsoft.com/office/drawing/2012/chart" uri="{02D57815-91ED-43cb-92C2-25804820EDAC}">
              <c15:datalabelsRange>
                <c15:f>Hoja1!$B$7:$B$8</c15:f>
                <c15:dlblRangeCache>
                  <c:ptCount val="2"/>
                  <c:pt idx="0">
                    <c:v>86</c:v>
                  </c:pt>
                  <c:pt idx="1">
                    <c:v>46</c:v>
                  </c:pt>
                </c15:dlblRangeCache>
              </c15:datalabelsRange>
            </c:ext>
            <c:ext xmlns:c16="http://schemas.microsoft.com/office/drawing/2014/chart" uri="{C3380CC4-5D6E-409C-BE32-E72D297353CC}">
              <c16:uniqueId val="{00000004-B499-4F09-82EF-81F1FF5FBEF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bg1"/>
                </a:solidFill>
                <a:latin typeface="+mn-lt"/>
                <a:ea typeface="+mn-ea"/>
                <a:cs typeface="+mn-cs"/>
              </a:defRPr>
            </a:pPr>
            <a:r>
              <a:rPr lang="es-ES" sz="1200" b="1" dirty="0">
                <a:solidFill>
                  <a:schemeClr val="bg1"/>
                </a:solidFill>
              </a:rPr>
              <a:t>EJECUCIÓN TOTAL FINAL</a:t>
            </a:r>
            <a:r>
              <a:rPr lang="es-ES" sz="1200" b="1" baseline="0" dirty="0">
                <a:solidFill>
                  <a:schemeClr val="bg1"/>
                </a:solidFill>
              </a:rPr>
              <a:t> PLAN DE ACCIÓN 2025</a:t>
            </a:r>
            <a:endParaRPr lang="es-ES" sz="1200" b="1" dirty="0">
              <a:solidFill>
                <a:schemeClr val="bg1"/>
              </a:solidFill>
            </a:endParaRPr>
          </a:p>
        </c:rich>
      </c:tx>
      <c:layout>
        <c:manualLayout>
          <c:xMode val="edge"/>
          <c:yMode val="edge"/>
          <c:x val="0.19757268806432113"/>
          <c:y val="0"/>
        </c:manualLayout>
      </c:layout>
      <c:overlay val="0"/>
      <c:spPr>
        <a:solidFill>
          <a:srgbClr val="CC0066"/>
        </a:solidFill>
        <a:ln>
          <a:noFill/>
        </a:ln>
        <a:effectLst/>
      </c:spPr>
      <c:txPr>
        <a:bodyPr rot="0" spcFirstLastPara="1" vertOverflow="ellipsis" vert="horz" wrap="square" anchor="ctr" anchorCtr="1"/>
        <a:lstStyle/>
        <a:p>
          <a:pPr>
            <a:defRPr sz="1200" b="1" i="0" u="none" strike="noStrike" kern="1200" spc="0" baseline="0">
              <a:solidFill>
                <a:schemeClr val="bg1"/>
              </a:solidFill>
              <a:latin typeface="+mn-lt"/>
              <a:ea typeface="+mn-ea"/>
              <a:cs typeface="+mn-cs"/>
            </a:defRPr>
          </a:pPr>
          <a:endParaRPr lang="es-ES"/>
        </a:p>
      </c:txPr>
    </c:title>
    <c:autoTitleDeleted val="0"/>
    <c:plotArea>
      <c:layout>
        <c:manualLayout>
          <c:layoutTarget val="inner"/>
          <c:xMode val="edge"/>
          <c:yMode val="edge"/>
          <c:x val="9.6801754450104194E-2"/>
          <c:y val="6.2156243082646292E-2"/>
          <c:w val="0.86178822497146623"/>
          <c:h val="0.79740965125121011"/>
        </c:manualLayout>
      </c:layout>
      <c:barChart>
        <c:barDir val="col"/>
        <c:grouping val="clustered"/>
        <c:varyColors val="0"/>
        <c:ser>
          <c:idx val="4"/>
          <c:order val="3"/>
          <c:tx>
            <c:strRef>
              <c:f>'EJECUCIÓN TOTAL PE 2021-2023'!$E$1</c:f>
              <c:strCache>
                <c:ptCount val="1"/>
                <c:pt idx="0">
                  <c:v>TOTAL PLAN DE ACCIÓN 2025</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('EJECUCIÓN TOTAL PE 2021-2023'!$A$2,'EJECUCIÓN TOTAL PE 2021-2023'!$A$5)</c:f>
              <c:strCache>
                <c:ptCount val="1"/>
                <c:pt idx="0">
                  <c:v>EJECUCIÓN FINAL</c:v>
                </c:pt>
              </c:strCache>
              <c:extLst/>
            </c:strRef>
          </c:cat>
          <c:val>
            <c:numRef>
              <c:f>('EJECUCIÓN TOTAL PE 2021-2023'!$E$2,'EJECUCIÓN TOTAL PE 2021-2023'!$E$5)</c:f>
              <c:numCache>
                <c:formatCode>0.00%</c:formatCode>
                <c:ptCount val="1"/>
                <c:pt idx="0">
                  <c:v>0.81330000000000002</c:v>
                </c:pt>
              </c:numCache>
              <c:extLst/>
            </c:numRef>
          </c:val>
          <c:extLst>
            <c:ext xmlns:c16="http://schemas.microsoft.com/office/drawing/2014/chart" uri="{C3380CC4-5D6E-409C-BE32-E72D297353CC}">
              <c16:uniqueId val="{00000002-E4CA-4F31-80F5-FA1FB5563E7D}"/>
            </c:ext>
          </c:extLst>
        </c:ser>
        <c:dLbls>
          <c:dLblPos val="outEnd"/>
          <c:showLegendKey val="0"/>
          <c:showVal val="1"/>
          <c:showCatName val="0"/>
          <c:showSerName val="0"/>
          <c:showPercent val="0"/>
          <c:showBubbleSize val="0"/>
        </c:dLbls>
        <c:gapWidth val="219"/>
        <c:overlap val="-27"/>
        <c:axId val="539210560"/>
        <c:axId val="539213472"/>
        <c:extLst>
          <c:ext xmlns:c15="http://schemas.microsoft.com/office/drawing/2012/chart" uri="{02D57815-91ED-43cb-92C2-25804820EDAC}">
            <c15:filteredBarSeries>
              <c15:ser>
                <c:idx val="0"/>
                <c:order val="0"/>
                <c:tx>
                  <c:strRef>
                    <c:extLst>
                      <c:ext uri="{02D57815-91ED-43cb-92C2-25804820EDAC}">
                        <c15:formulaRef>
                          <c15:sqref>'EJECUCIÓN TOTAL PE 2021-2023'!$B$1</c15:sqref>
                        </c15:formulaRef>
                      </c:ext>
                    </c:extLst>
                    <c:strCache>
                      <c:ptCount val="1"/>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('EJECUCIÓN TOTAL PE 2021-2023'!$A$2,'EJECUCIÓN TOTAL PE 2021-2023'!$A$5)</c15:sqref>
                        </c15:formulaRef>
                      </c:ext>
                    </c:extLst>
                    <c:strCache>
                      <c:ptCount val="1"/>
                      <c:pt idx="0">
                        <c:v>EJECUCIÓN FINAL</c:v>
                      </c:pt>
                    </c:strCache>
                  </c:strRef>
                </c:cat>
                <c:val>
                  <c:numRef>
                    <c:extLst>
                      <c:ext uri="{02D57815-91ED-43cb-92C2-25804820EDAC}">
                        <c15:formulaRef>
                          <c15:sqref>('EJECUCIÓN TOTAL PE 2021-2023'!$B$2,'EJECUCIÓN TOTAL PE 2021-2023'!$B$5)</c15:sqref>
                        </c15:formulaRef>
                      </c:ext>
                    </c:extLst>
                    <c:numCache>
                      <c:formatCode>0.00%</c:formatCode>
                      <c:ptCount val="1"/>
                    </c:numCache>
                  </c:numRef>
                </c:val>
                <c:extLst>
                  <c:ext xmlns:c16="http://schemas.microsoft.com/office/drawing/2014/chart" uri="{C3380CC4-5D6E-409C-BE32-E72D297353CC}">
                    <c16:uniqueId val="{00000000-E4CA-4F31-80F5-FA1FB5563E7D}"/>
                  </c:ext>
                </c:extLst>
              </c15:ser>
            </c15:filteredBarSeries>
            <c15:filteredBarSeries>
              <c15:ser>
                <c:idx val="2"/>
                <c:order val="1"/>
                <c:tx>
                  <c:strRef>
                    <c:extLst xmlns:c15="http://schemas.microsoft.com/office/drawing/2012/chart">
                      <c:ext xmlns:c15="http://schemas.microsoft.com/office/drawing/2012/chart" uri="{02D57815-91ED-43cb-92C2-25804820EDAC}">
                        <c15:formulaRef>
                          <c15:sqref>'EJECUCIÓN TOTAL PE 2021-2023'!$C$1</c15:sqref>
                        </c15:formulaRef>
                      </c:ext>
                    </c:extLst>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('EJECUCIÓN TOTAL PE 2021-2023'!$A$2,'EJECUCIÓN TOTAL PE 2021-2023'!$A$5)</c15:sqref>
                        </c15:formulaRef>
                      </c:ext>
                    </c:extLst>
                    <c:strCache>
                      <c:ptCount val="1"/>
                      <c:pt idx="0">
                        <c:v>EJECUCIÓN FINAL</c:v>
                      </c:pt>
                    </c:strCache>
                  </c:strRef>
                </c:cat>
                <c:val>
                  <c:numRef>
                    <c:extLst xmlns:c15="http://schemas.microsoft.com/office/drawing/2012/chart">
                      <c:ext xmlns:c15="http://schemas.microsoft.com/office/drawing/2012/chart" uri="{02D57815-91ED-43cb-92C2-25804820EDAC}">
                        <c15:formulaRef>
                          <c15:sqref>('EJECUCIÓN TOTAL PE 2021-2023'!$C$2,'EJECUCIÓN TOTAL PE 2021-2023'!$C$5)</c15:sqref>
                        </c15:formulaRef>
                      </c:ext>
                    </c:extLst>
                    <c:numCache>
                      <c:formatCode>0.00%</c:formatCode>
                      <c:ptCount val="1"/>
                    </c:numCache>
                  </c:numRef>
                </c:val>
                <c:extLst xmlns:c15="http://schemas.microsoft.com/office/drawing/2012/chart">
                  <c:ext xmlns:c16="http://schemas.microsoft.com/office/drawing/2014/chart" uri="{C3380CC4-5D6E-409C-BE32-E72D297353CC}">
                    <c16:uniqueId val="{00000003-E4CA-4F31-80F5-FA1FB5563E7D}"/>
                  </c:ext>
                </c:extLst>
              </c15:ser>
            </c15:filteredBarSeries>
            <c15:filteredBarSeries>
              <c15:ser>
                <c:idx val="3"/>
                <c:order val="2"/>
                <c:tx>
                  <c:strRef>
                    <c:extLst xmlns:c15="http://schemas.microsoft.com/office/drawing/2012/chart">
                      <c:ext xmlns:c15="http://schemas.microsoft.com/office/drawing/2012/chart" uri="{02D57815-91ED-43cb-92C2-25804820EDAC}">
                        <c15:formulaRef>
                          <c15:sqref>'EJECUCIÓN TOTAL PE 2021-2023'!$D$1</c15:sqref>
                        </c15:formulaRef>
                      </c:ext>
                    </c:extLst>
                    <c:strCache>
                      <c:ptCount val="1"/>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('EJECUCIÓN TOTAL PE 2021-2023'!$A$2,'EJECUCIÓN TOTAL PE 2021-2023'!$A$5)</c15:sqref>
                        </c15:formulaRef>
                      </c:ext>
                    </c:extLst>
                    <c:strCache>
                      <c:ptCount val="1"/>
                      <c:pt idx="0">
                        <c:v>EJECUCIÓN FINAL</c:v>
                      </c:pt>
                    </c:strCache>
                  </c:strRef>
                </c:cat>
                <c:val>
                  <c:numRef>
                    <c:extLst xmlns:c15="http://schemas.microsoft.com/office/drawing/2012/chart">
                      <c:ext xmlns:c15="http://schemas.microsoft.com/office/drawing/2012/chart" uri="{02D57815-91ED-43cb-92C2-25804820EDAC}">
                        <c15:formulaRef>
                          <c15:sqref>('EJECUCIÓN TOTAL PE 2021-2023'!$D$2,'EJECUCIÓN TOTAL PE 2021-2023'!$D$5)</c15:sqref>
                        </c15:formulaRef>
                      </c:ext>
                    </c:extLst>
                    <c:numCache>
                      <c:formatCode>0.00%</c:formatCode>
                      <c:ptCount val="1"/>
                    </c:numCache>
                  </c:numRef>
                </c:val>
                <c:extLst xmlns:c15="http://schemas.microsoft.com/office/drawing/2012/chart">
                  <c:ext xmlns:c16="http://schemas.microsoft.com/office/drawing/2014/chart" uri="{C3380CC4-5D6E-409C-BE32-E72D297353CC}">
                    <c16:uniqueId val="{00000001-E4CA-4F31-80F5-FA1FB5563E7D}"/>
                  </c:ext>
                </c:extLst>
              </c15:ser>
            </c15:filteredBarSeries>
          </c:ext>
        </c:extLst>
      </c:barChart>
      <c:catAx>
        <c:axId val="5392105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600" b="1" i="0" u="none" strike="noStrike" kern="1200" baseline="0">
                <a:solidFill>
                  <a:schemeClr val="tx1">
                    <a:lumMod val="65000"/>
                    <a:lumOff val="35000"/>
                  </a:schemeClr>
                </a:solidFill>
                <a:latin typeface="+mn-lt"/>
                <a:ea typeface="+mn-ea"/>
                <a:cs typeface="+mn-cs"/>
              </a:defRPr>
            </a:pPr>
            <a:endParaRPr lang="es-ES"/>
          </a:p>
        </c:txPr>
        <c:crossAx val="539213472"/>
        <c:crosses val="autoZero"/>
        <c:auto val="1"/>
        <c:lblAlgn val="ctr"/>
        <c:lblOffset val="100"/>
        <c:noMultiLvlLbl val="0"/>
      </c:catAx>
      <c:valAx>
        <c:axId val="53921347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ES"/>
          </a:p>
        </c:txPr>
        <c:crossAx val="539210560"/>
        <c:crosses val="autoZero"/>
        <c:crossBetween val="between"/>
      </c:valAx>
      <c:spPr>
        <a:solidFill>
          <a:schemeClr val="accent3">
            <a:lumMod val="20000"/>
            <a:lumOff val="80000"/>
          </a:schemeClr>
        </a:solidFill>
        <a:ln>
          <a:noFill/>
        </a:ln>
        <a:effectLst/>
      </c:spPr>
    </c:plotArea>
    <c:legend>
      <c:legendPos val="b"/>
      <c:legendEntry>
        <c:idx val="0"/>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ES"/>
          </a:p>
        </c:txPr>
      </c:legendEntry>
      <c:layout>
        <c:manualLayout>
          <c:xMode val="edge"/>
          <c:yMode val="edge"/>
          <c:x val="0.28873363293212617"/>
          <c:y val="0.95096511671117101"/>
          <c:w val="0.53373349523047853"/>
          <c:h val="4.3570839391849213E-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accent3">
        <a:lumMod val="20000"/>
        <a:lumOff val="80000"/>
      </a:schemeClr>
    </a:solidFill>
    <a:ln w="9525" cap="flat" cmpd="sng" algn="ctr">
      <a:solidFill>
        <a:schemeClr val="tx1">
          <a:lumMod val="15000"/>
          <a:lumOff val="85000"/>
        </a:schemeClr>
      </a:solidFill>
      <a:round/>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r>
              <a:rPr lang="es-ES" sz="1200" b="1" dirty="0">
                <a:solidFill>
                  <a:schemeClr val="bg1"/>
                </a:solidFill>
              </a:rPr>
              <a:t>COMPARATIVA EJECUCIÓN</a:t>
            </a:r>
            <a:r>
              <a:rPr lang="es-ES" sz="1200" b="1" baseline="0" dirty="0">
                <a:solidFill>
                  <a:schemeClr val="bg1"/>
                </a:solidFill>
              </a:rPr>
              <a:t> PLANES DE ACCIÓN </a:t>
            </a:r>
            <a:r>
              <a:rPr lang="es-ES" sz="1200" b="1" dirty="0">
                <a:solidFill>
                  <a:schemeClr val="bg1"/>
                </a:solidFill>
              </a:rPr>
              <a:t> 2022/2025</a:t>
            </a:r>
          </a:p>
        </c:rich>
      </c:tx>
      <c:layout>
        <c:manualLayout>
          <c:xMode val="edge"/>
          <c:yMode val="edge"/>
          <c:x val="0.15367103629580522"/>
          <c:y val="0"/>
        </c:manualLayout>
      </c:layout>
      <c:overlay val="0"/>
      <c:spPr>
        <a:solidFill>
          <a:srgbClr val="CC0066"/>
        </a:solidFill>
        <a:ln>
          <a:noFill/>
        </a:ln>
        <a:effectLst/>
      </c:spPr>
      <c:txPr>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endParaRPr lang="es-ES"/>
        </a:p>
      </c:txPr>
    </c:title>
    <c:autoTitleDeleted val="0"/>
    <c:plotArea>
      <c:layout>
        <c:manualLayout>
          <c:layoutTarget val="inner"/>
          <c:xMode val="edge"/>
          <c:yMode val="edge"/>
          <c:x val="5.4169414370078738E-2"/>
          <c:y val="0.10789461688640398"/>
          <c:w val="0.94583058562992128"/>
          <c:h val="0.76748654235442038"/>
        </c:manualLayout>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rgbClr val="9148C8"/>
              </a:solidFill>
              <a:ln>
                <a:noFill/>
              </a:ln>
              <a:effectLst/>
            </c:spPr>
            <c:extLst>
              <c:ext xmlns:c16="http://schemas.microsoft.com/office/drawing/2014/chart" uri="{C3380CC4-5D6E-409C-BE32-E72D297353CC}">
                <c16:uniqueId val="{00000004-59CA-4874-BE14-6164BDD63F0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5-59CA-4874-BE14-6164BDD63F05}"/>
              </c:ext>
            </c:extLst>
          </c:dPt>
          <c:dPt>
            <c:idx val="2"/>
            <c:invertIfNegative val="0"/>
            <c:bubble3D val="0"/>
            <c:spPr>
              <a:solidFill>
                <a:srgbClr val="FF0000"/>
              </a:solidFill>
              <a:ln>
                <a:noFill/>
              </a:ln>
              <a:effectLst/>
            </c:spPr>
            <c:extLst>
              <c:ext xmlns:c16="http://schemas.microsoft.com/office/drawing/2014/chart" uri="{C3380CC4-5D6E-409C-BE32-E72D297353CC}">
                <c16:uniqueId val="{00000006-59CA-4874-BE14-6164BDD63F05}"/>
              </c:ext>
            </c:extLst>
          </c:dPt>
          <c:dPt>
            <c:idx val="3"/>
            <c:invertIfNegative val="0"/>
            <c:bubble3D val="0"/>
            <c:spPr>
              <a:solidFill>
                <a:schemeClr val="accent1">
                  <a:lumMod val="75000"/>
                </a:schemeClr>
              </a:solidFill>
              <a:ln>
                <a:noFill/>
              </a:ln>
              <a:effectLst/>
            </c:spPr>
            <c:extLst>
              <c:ext xmlns:c16="http://schemas.microsoft.com/office/drawing/2014/chart" uri="{C3380CC4-5D6E-409C-BE32-E72D297353CC}">
                <c16:uniqueId val="{00000007-59CA-4874-BE14-6164BDD63F05}"/>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9CA-4874-BE14-6164BDD63F05}"/>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9CA-4874-BE14-6164BDD63F05}"/>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9CA-4874-BE14-6164BDD63F05}"/>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9CA-4874-BE14-6164BDD63F0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Hoja1!$A$2:$A$5</c:f>
              <c:numCache>
                <c:formatCode>General</c:formatCode>
                <c:ptCount val="4"/>
                <c:pt idx="0">
                  <c:v>2022</c:v>
                </c:pt>
                <c:pt idx="1">
                  <c:v>2023</c:v>
                </c:pt>
                <c:pt idx="2">
                  <c:v>2024</c:v>
                </c:pt>
                <c:pt idx="3">
                  <c:v>2025</c:v>
                </c:pt>
              </c:numCache>
            </c:numRef>
          </c:cat>
          <c:val>
            <c:numRef>
              <c:f>Hoja1!$B$2:$B$5</c:f>
              <c:numCache>
                <c:formatCode>0%</c:formatCode>
                <c:ptCount val="4"/>
                <c:pt idx="0">
                  <c:v>0.93410000000000004</c:v>
                </c:pt>
                <c:pt idx="1">
                  <c:v>0.65490000000000004</c:v>
                </c:pt>
                <c:pt idx="2">
                  <c:v>0.86260000000000003</c:v>
                </c:pt>
                <c:pt idx="3">
                  <c:v>0.81330000000000002</c:v>
                </c:pt>
              </c:numCache>
            </c:numRef>
          </c:val>
          <c:extLst>
            <c:ext xmlns:c16="http://schemas.microsoft.com/office/drawing/2014/chart" uri="{C3380CC4-5D6E-409C-BE32-E72D297353CC}">
              <c16:uniqueId val="{00000000-59CA-4874-BE14-6164BDD63F05}"/>
            </c:ext>
          </c:extLst>
        </c:ser>
        <c:dLbls>
          <c:showLegendKey val="0"/>
          <c:showVal val="0"/>
          <c:showCatName val="0"/>
          <c:showSerName val="0"/>
          <c:showPercent val="0"/>
          <c:showBubbleSize val="0"/>
        </c:dLbls>
        <c:gapWidth val="219"/>
        <c:overlap val="-27"/>
        <c:axId val="286627359"/>
        <c:axId val="286619039"/>
      </c:barChart>
      <c:catAx>
        <c:axId val="286627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286619039"/>
        <c:crossesAt val="0"/>
        <c:auto val="1"/>
        <c:lblAlgn val="ctr"/>
        <c:lblOffset val="100"/>
        <c:noMultiLvlLbl val="0"/>
      </c:catAx>
      <c:valAx>
        <c:axId val="286619039"/>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ES"/>
          </a:p>
        </c:txPr>
        <c:crossAx val="286627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r>
              <a:rPr lang="es-ES" b="1">
                <a:solidFill>
                  <a:schemeClr val="bg1"/>
                </a:solidFill>
              </a:rPr>
              <a:t>EJECUCIÓN TOTAL PLAN DE ACCIÓN 2025</a:t>
            </a:r>
          </a:p>
        </c:rich>
      </c:tx>
      <c:overlay val="0"/>
      <c:spPr>
        <a:solidFill>
          <a:schemeClr val="accent2"/>
        </a:solidFill>
        <a:ln>
          <a:noFill/>
        </a:ln>
        <a:effectLst/>
      </c:spPr>
      <c:txPr>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endParaRPr lang="es-ES"/>
        </a:p>
      </c:txPr>
    </c:title>
    <c:autoTitleDeleted val="0"/>
    <c:plotArea>
      <c:layout/>
      <c:barChart>
        <c:barDir val="bar"/>
        <c:grouping val="clustered"/>
        <c:varyColors val="0"/>
        <c:ser>
          <c:idx val="0"/>
          <c:order val="0"/>
          <c:tx>
            <c:strRef>
              <c:f>'EJECUCIÓN TOTAL PA 2025'!$C$3</c:f>
              <c:strCache>
                <c:ptCount val="1"/>
                <c:pt idx="0">
                  <c:v>EJECUCIÓN TEÓRICA INICIAL ASIGNADA EN EL PLAN</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'EJECUCIÓN TOTAL PA 2025'!$B$4:$B$18</c:f>
              <c:strCache>
                <c:ptCount val="15"/>
                <c:pt idx="0">
                  <c:v>TOTAL</c:v>
                </c:pt>
                <c:pt idx="1">
                  <c:v>1. Accesibilidad en la atención presencial.</c:v>
                </c:pt>
                <c:pt idx="2">
                  <c:v>2. Nuevo modelo de atención multicanal accesible y eficiente.</c:v>
                </c:pt>
                <c:pt idx="3">
                  <c:v>3. Digitalización de la gestión para la mejora hacia la ciudadanía.</c:v>
                </c:pt>
                <c:pt idx="4">
                  <c:v>4. Servicios de calidad a la ciudadanía en todo el territorio.</c:v>
                </c:pt>
                <c:pt idx="5">
                  <c:v>5. Tratamiento específico de las singularidades en la atención a la ciudadanía en la lengua cooficial.</c:v>
                </c:pt>
                <c:pt idx="6">
                  <c:v>6. Definición de una estrategia común para la ordenación de los recursos humanos, en colaboración con los ministerios funcionales.</c:v>
                </c:pt>
                <c:pt idx="7">
                  <c:v>7. Diseño de nuevas estructuras.</c:v>
                </c:pt>
                <c:pt idx="8">
                  <c:v>8. Implantación de medidas para la gestión eficaz de los recursos humanos por competencias, adecuada a las nuevas estructuras.</c:v>
                </c:pt>
                <c:pt idx="9">
                  <c:v>9. Consolidación de la gestión basada en la planificación y la retribución vinculada a objetivos.</c:v>
                </c:pt>
                <c:pt idx="10">
                  <c:v>11. Unidad de acción de la AGE en el territorio.</c:v>
                </c:pt>
                <c:pt idx="11">
                  <c:v>12. Imagen institucional única y reconocible</c:v>
                </c:pt>
                <c:pt idx="12">
                  <c:v>13. Transparencia y Gobierno Abierto.</c:v>
                </c:pt>
                <c:pt idx="13">
                  <c:v>14. Uso sostenible de los recursos de la AGE en el territorio.</c:v>
                </c:pt>
                <c:pt idx="14">
                  <c:v>15. Una Administración sin papel.</c:v>
                </c:pt>
              </c:strCache>
            </c:strRef>
          </c:cat>
          <c:val>
            <c:numRef>
              <c:f>'EJECUCIÓN TOTAL PA 2025'!$C$4:$C$18</c:f>
              <c:numCache>
                <c:formatCode>0.00%</c:formatCode>
                <c:ptCount val="15"/>
                <c:pt idx="0" formatCode="0%">
                  <c:v>1.0000000000000002</c:v>
                </c:pt>
                <c:pt idx="1">
                  <c:v>0.06</c:v>
                </c:pt>
                <c:pt idx="2">
                  <c:v>7.0000000000000007E-2</c:v>
                </c:pt>
                <c:pt idx="3">
                  <c:v>0.08</c:v>
                </c:pt>
                <c:pt idx="4">
                  <c:v>0.12</c:v>
                </c:pt>
                <c:pt idx="5">
                  <c:v>0.06</c:v>
                </c:pt>
                <c:pt idx="6">
                  <c:v>0.06</c:v>
                </c:pt>
                <c:pt idx="7">
                  <c:v>0.05</c:v>
                </c:pt>
                <c:pt idx="8">
                  <c:v>0.08</c:v>
                </c:pt>
                <c:pt idx="9">
                  <c:v>0.1</c:v>
                </c:pt>
                <c:pt idx="10">
                  <c:v>0.06</c:v>
                </c:pt>
                <c:pt idx="11">
                  <c:v>0.06</c:v>
                </c:pt>
                <c:pt idx="12">
                  <c:v>0.06</c:v>
                </c:pt>
                <c:pt idx="13">
                  <c:v>7.0000000000000007E-2</c:v>
                </c:pt>
                <c:pt idx="14">
                  <c:v>7.0000000000000007E-2</c:v>
                </c:pt>
              </c:numCache>
            </c:numRef>
          </c:val>
          <c:extLst>
            <c:ext xmlns:c16="http://schemas.microsoft.com/office/drawing/2014/chart" uri="{C3380CC4-5D6E-409C-BE32-E72D297353CC}">
              <c16:uniqueId val="{00000000-1B1C-453D-8B74-00599B905C85}"/>
            </c:ext>
          </c:extLst>
        </c:ser>
        <c:ser>
          <c:idx val="1"/>
          <c:order val="1"/>
          <c:tx>
            <c:strRef>
              <c:f>'EJECUCIÓN TOTAL PA 2025'!$D$3</c:f>
              <c:strCache>
                <c:ptCount val="1"/>
                <c:pt idx="0">
                  <c:v>EJECUCIÓN EFECTIVA TOTAL FINAL</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'EJECUCIÓN TOTAL PA 2025'!$B$4:$B$18</c:f>
              <c:strCache>
                <c:ptCount val="15"/>
                <c:pt idx="0">
                  <c:v>TOTAL</c:v>
                </c:pt>
                <c:pt idx="1">
                  <c:v>1. Accesibilidad en la atención presencial.</c:v>
                </c:pt>
                <c:pt idx="2">
                  <c:v>2. Nuevo modelo de atención multicanal accesible y eficiente.</c:v>
                </c:pt>
                <c:pt idx="3">
                  <c:v>3. Digitalización de la gestión para la mejora hacia la ciudadanía.</c:v>
                </c:pt>
                <c:pt idx="4">
                  <c:v>4. Servicios de calidad a la ciudadanía en todo el territorio.</c:v>
                </c:pt>
                <c:pt idx="5">
                  <c:v>5. Tratamiento específico de las singularidades en la atención a la ciudadanía en la lengua cooficial.</c:v>
                </c:pt>
                <c:pt idx="6">
                  <c:v>6. Definición de una estrategia común para la ordenación de los recursos humanos, en colaboración con los ministerios funcionales.</c:v>
                </c:pt>
                <c:pt idx="7">
                  <c:v>7. Diseño de nuevas estructuras.</c:v>
                </c:pt>
                <c:pt idx="8">
                  <c:v>8. Implantación de medidas para la gestión eficaz de los recursos humanos por competencias, adecuada a las nuevas estructuras.</c:v>
                </c:pt>
                <c:pt idx="9">
                  <c:v>9. Consolidación de la gestión basada en la planificación y la retribución vinculada a objetivos.</c:v>
                </c:pt>
                <c:pt idx="10">
                  <c:v>11. Unidad de acción de la AGE en el territorio.</c:v>
                </c:pt>
                <c:pt idx="11">
                  <c:v>12. Imagen institucional única y reconocible</c:v>
                </c:pt>
                <c:pt idx="12">
                  <c:v>13. Transparencia y Gobierno Abierto.</c:v>
                </c:pt>
                <c:pt idx="13">
                  <c:v>14. Uso sostenible de los recursos de la AGE en el territorio.</c:v>
                </c:pt>
                <c:pt idx="14">
                  <c:v>15. Una Administración sin papel.</c:v>
                </c:pt>
              </c:strCache>
            </c:strRef>
          </c:cat>
          <c:val>
            <c:numRef>
              <c:f>'EJECUCIÓN TOTAL PA 2025'!$D$4:$D$18</c:f>
              <c:numCache>
                <c:formatCode>0.00%</c:formatCode>
                <c:ptCount val="15"/>
                <c:pt idx="0">
                  <c:v>0.81330000000000002</c:v>
                </c:pt>
                <c:pt idx="1">
                  <c:v>4.6199999999999998E-2</c:v>
                </c:pt>
                <c:pt idx="2">
                  <c:v>7.0000000000000007E-2</c:v>
                </c:pt>
                <c:pt idx="3">
                  <c:v>6.7500000000000004E-2</c:v>
                </c:pt>
                <c:pt idx="4">
                  <c:v>0.1114</c:v>
                </c:pt>
                <c:pt idx="5">
                  <c:v>0.06</c:v>
                </c:pt>
                <c:pt idx="6">
                  <c:v>0.06</c:v>
                </c:pt>
                <c:pt idx="7">
                  <c:v>0.05</c:v>
                </c:pt>
                <c:pt idx="8">
                  <c:v>7.1999999999999995E-2</c:v>
                </c:pt>
                <c:pt idx="9">
                  <c:v>7.0699999999999999E-2</c:v>
                </c:pt>
                <c:pt idx="10">
                  <c:v>4.9099999999999998E-2</c:v>
                </c:pt>
                <c:pt idx="11">
                  <c:v>0.02</c:v>
                </c:pt>
                <c:pt idx="12">
                  <c:v>5.57E-2</c:v>
                </c:pt>
                <c:pt idx="13">
                  <c:v>4.9599999999999998E-2</c:v>
                </c:pt>
                <c:pt idx="14">
                  <c:v>3.1099999999999999E-2</c:v>
                </c:pt>
              </c:numCache>
            </c:numRef>
          </c:val>
          <c:extLst>
            <c:ext xmlns:c16="http://schemas.microsoft.com/office/drawing/2014/chart" uri="{C3380CC4-5D6E-409C-BE32-E72D297353CC}">
              <c16:uniqueId val="{00000001-1B1C-453D-8B74-00599B905C85}"/>
            </c:ext>
          </c:extLst>
        </c:ser>
        <c:dLbls>
          <c:dLblPos val="outEnd"/>
          <c:showLegendKey val="0"/>
          <c:showVal val="1"/>
          <c:showCatName val="0"/>
          <c:showSerName val="0"/>
          <c:showPercent val="0"/>
          <c:showBubbleSize val="0"/>
        </c:dLbls>
        <c:gapWidth val="182"/>
        <c:axId val="412578016"/>
        <c:axId val="412598816"/>
      </c:barChart>
      <c:catAx>
        <c:axId val="412578016"/>
        <c:scaling>
          <c:orientation val="maxMin"/>
        </c:scaling>
        <c:delete val="0"/>
        <c:axPos val="l"/>
        <c:majorGridlines>
          <c:spPr>
            <a:ln w="9525" cap="flat" cmpd="sng" algn="ctr">
              <a:solidFill>
                <a:schemeClr val="accent1"/>
              </a:solidFill>
              <a:round/>
            </a:ln>
            <a:effectLst/>
          </c:spPr>
        </c:majorGridlines>
        <c:minorGridlines>
          <c:spPr>
            <a:ln w="9525" cap="flat" cmpd="sng" algn="ctr">
              <a:noFill/>
              <a:round/>
            </a:ln>
            <a:effectLst/>
          </c:spPr>
        </c:minorGridlines>
        <c:title>
          <c:tx>
            <c:rich>
              <a:bodyPr rot="0" spcFirstLastPara="1" vertOverflow="ellipsis" wrap="square" anchor="ctr" anchorCtr="1"/>
              <a:lstStyle/>
              <a:p>
                <a:pPr>
                  <a:defRPr sz="1000" b="1" i="0" u="none" strike="noStrike" kern="1200" baseline="0">
                    <a:solidFill>
                      <a:schemeClr val="bg1"/>
                    </a:solidFill>
                    <a:latin typeface="+mn-lt"/>
                    <a:ea typeface="+mn-ea"/>
                    <a:cs typeface="+mn-cs"/>
                  </a:defRPr>
                </a:pPr>
                <a:r>
                  <a:rPr lang="es-ES" b="1">
                    <a:solidFill>
                      <a:schemeClr val="bg1"/>
                    </a:solidFill>
                  </a:rPr>
                  <a:t>OBJETIVO ESTRATÉGICO</a:t>
                </a:r>
              </a:p>
            </c:rich>
          </c:tx>
          <c:layout>
            <c:manualLayout>
              <c:xMode val="edge"/>
              <c:yMode val="edge"/>
              <c:x val="0.26307922272047835"/>
              <c:y val="0.19657588079122093"/>
            </c:manualLayout>
          </c:layout>
          <c:overlay val="0"/>
          <c:spPr>
            <a:solidFill>
              <a:schemeClr val="accent4">
                <a:lumMod val="75000"/>
              </a:schemeClr>
            </a:solidFill>
            <a:ln>
              <a:noFill/>
            </a:ln>
            <a:effectLst/>
          </c:spPr>
          <c:txPr>
            <a:bodyPr rot="0" spcFirstLastPara="1" vertOverflow="ellipsis" wrap="square" anchor="ctr" anchorCtr="1"/>
            <a:lstStyle/>
            <a:p>
              <a:pPr>
                <a:defRPr sz="1000" b="1" i="0" u="none" strike="noStrike" kern="1200" baseline="0">
                  <a:solidFill>
                    <a:schemeClr val="bg1"/>
                  </a:solidFill>
                  <a:latin typeface="+mn-lt"/>
                  <a:ea typeface="+mn-ea"/>
                  <a:cs typeface="+mn-cs"/>
                </a:defRPr>
              </a:pPr>
              <a:endParaRPr lang="es-ES"/>
            </a:p>
          </c:txPr>
        </c:title>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endParaRPr lang="es-ES"/>
          </a:p>
        </c:txPr>
        <c:crossAx val="412598816"/>
        <c:crosses val="autoZero"/>
        <c:auto val="1"/>
        <c:lblAlgn val="ctr"/>
        <c:lblOffset val="100"/>
        <c:noMultiLvlLbl val="0"/>
      </c:catAx>
      <c:valAx>
        <c:axId val="412598816"/>
        <c:scaling>
          <c:orientation val="minMax"/>
        </c:scaling>
        <c:delete val="0"/>
        <c:axPos val="t"/>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lgn="ctr" rtl="0">
                  <a:defRPr lang="es-ES" sz="1000" b="1" i="0" u="none" strike="noStrike" kern="1200" baseline="0">
                    <a:solidFill>
                      <a:schemeClr val="bg1"/>
                    </a:solidFill>
                    <a:latin typeface="+mn-lt"/>
                    <a:ea typeface="+mn-ea"/>
                    <a:cs typeface="+mn-cs"/>
                  </a:defRPr>
                </a:pPr>
                <a:r>
                  <a:rPr lang="es-ES" sz="1000" b="1" i="0" u="none" strike="noStrike" kern="1200" baseline="0">
                    <a:solidFill>
                      <a:schemeClr val="bg1"/>
                    </a:solidFill>
                    <a:latin typeface="+mn-lt"/>
                    <a:ea typeface="+mn-ea"/>
                    <a:cs typeface="+mn-cs"/>
                  </a:rPr>
                  <a:t>PORCENTAJE DE EJECUCIÓN</a:t>
                </a:r>
              </a:p>
            </c:rich>
          </c:tx>
          <c:layout>
            <c:manualLayout>
              <c:xMode val="edge"/>
              <c:yMode val="edge"/>
              <c:x val="0.6878682485317138"/>
              <c:y val="0.11685094209410253"/>
            </c:manualLayout>
          </c:layout>
          <c:overlay val="0"/>
          <c:spPr>
            <a:solidFill>
              <a:srgbClr val="002060"/>
            </a:solidFill>
            <a:ln>
              <a:noFill/>
            </a:ln>
            <a:effectLst/>
          </c:spPr>
          <c:txPr>
            <a:bodyPr rot="0" spcFirstLastPara="1" vertOverflow="ellipsis" vert="horz" wrap="square" anchor="ctr" anchorCtr="1"/>
            <a:lstStyle/>
            <a:p>
              <a:pPr algn="ctr" rtl="0">
                <a:defRPr lang="es-ES" sz="1000" b="1" i="0" u="none" strike="noStrike" kern="1200" baseline="0">
                  <a:solidFill>
                    <a:schemeClr val="bg1"/>
                  </a:solidFill>
                  <a:latin typeface="+mn-lt"/>
                  <a:ea typeface="+mn-ea"/>
                  <a:cs typeface="+mn-cs"/>
                </a:defRPr>
              </a:pPr>
              <a:endParaRPr lang="es-E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ES"/>
          </a:p>
        </c:txPr>
        <c:crossAx val="4125780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rgbClr val="FFFFE5"/>
    </a:solidFill>
    <a:ln w="9525" cap="flat" cmpd="sng" algn="ctr">
      <a:solidFill>
        <a:schemeClr val="accent1"/>
      </a:solidFill>
      <a:round/>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4">
                  <a:shade val="47000"/>
                </a:schemeClr>
              </a:solidFill>
              <a:ln w="19050">
                <a:solidFill>
                  <a:schemeClr val="lt1"/>
                </a:solidFill>
              </a:ln>
              <a:effectLst/>
            </c:spPr>
            <c:extLst>
              <c:ext xmlns:c16="http://schemas.microsoft.com/office/drawing/2014/chart" uri="{C3380CC4-5D6E-409C-BE32-E72D297353CC}">
                <c16:uniqueId val="{00000001-0821-4787-987F-15927F4ED706}"/>
              </c:ext>
            </c:extLst>
          </c:dPt>
          <c:dPt>
            <c:idx val="1"/>
            <c:bubble3D val="0"/>
            <c:spPr>
              <a:solidFill>
                <a:schemeClr val="accent4">
                  <a:shade val="65000"/>
                </a:schemeClr>
              </a:solidFill>
              <a:ln w="19050">
                <a:solidFill>
                  <a:schemeClr val="lt1"/>
                </a:solidFill>
              </a:ln>
              <a:effectLst/>
            </c:spPr>
            <c:extLst>
              <c:ext xmlns:c16="http://schemas.microsoft.com/office/drawing/2014/chart" uri="{C3380CC4-5D6E-409C-BE32-E72D297353CC}">
                <c16:uniqueId val="{00000003-0821-4787-987F-15927F4ED706}"/>
              </c:ext>
            </c:extLst>
          </c:dPt>
          <c:dPt>
            <c:idx val="2"/>
            <c:bubble3D val="0"/>
            <c:spPr>
              <a:solidFill>
                <a:schemeClr val="accent4">
                  <a:shade val="82000"/>
                </a:schemeClr>
              </a:solidFill>
              <a:ln w="19050">
                <a:solidFill>
                  <a:schemeClr val="lt1"/>
                </a:solidFill>
              </a:ln>
              <a:effectLst/>
            </c:spPr>
            <c:extLst>
              <c:ext xmlns:c16="http://schemas.microsoft.com/office/drawing/2014/chart" uri="{C3380CC4-5D6E-409C-BE32-E72D297353CC}">
                <c16:uniqueId val="{00000005-0821-4787-987F-15927F4ED70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821-4787-987F-15927F4ED706}"/>
              </c:ext>
            </c:extLst>
          </c:dPt>
          <c:dPt>
            <c:idx val="4"/>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9-0821-4787-987F-15927F4ED706}"/>
              </c:ext>
            </c:extLst>
          </c:dPt>
          <c:dLbls>
            <c:dLbl>
              <c:idx val="0"/>
              <c:tx>
                <c:rich>
                  <a:bodyPr/>
                  <a:lstStyle/>
                  <a:p>
                    <a:fld id="{4BD0C760-CBD8-4FD2-8CE9-DA3130D9DB86}" type="CATEGORYNAME">
                      <a:rPr lang="es-ES">
                        <a:solidFill>
                          <a:schemeClr val="tx1"/>
                        </a:solidFill>
                      </a:rPr>
                      <a:pPr/>
                      <a:t>[NOMBRE DE CATEGORÍA]</a:t>
                    </a:fld>
                    <a:r>
                      <a:rPr lang="es-ES" baseline="0" dirty="0">
                        <a:solidFill>
                          <a:schemeClr val="tx1"/>
                        </a:solidFill>
                      </a:rPr>
                      <a:t>; </a:t>
                    </a:r>
                    <a:fld id="{6EE7A8F6-F222-4CE1-AD9B-93731F3DE60F}" type="VALUE">
                      <a:rPr lang="es-ES" baseline="0">
                        <a:solidFill>
                          <a:srgbClr val="C00000"/>
                        </a:solidFill>
                      </a:rPr>
                      <a:pPr/>
                      <a:t>[VALOR]</a:t>
                    </a:fld>
                    <a:endParaRPr lang="es-ES" baseline="0" dirty="0">
                      <a:solidFill>
                        <a:schemeClr val="tx1"/>
                      </a:solidFill>
                    </a:endParaRPr>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21-4787-987F-15927F4ED706}"/>
                </c:ext>
              </c:extLst>
            </c:dLbl>
            <c:dLbl>
              <c:idx val="1"/>
              <c:layout>
                <c:manualLayout>
                  <c:x val="0.30966706778981146"/>
                  <c:y val="-1.7511573653354055E-16"/>
                </c:manualLayout>
              </c:layout>
              <c:tx>
                <c:rich>
                  <a:bodyPr/>
                  <a:lstStyle/>
                  <a:p>
                    <a:fld id="{8A9C023D-599C-4EA5-8157-21CAE5ED2DA8}" type="CATEGORYNAME">
                      <a:rPr lang="es-ES" sz="1200">
                        <a:solidFill>
                          <a:schemeClr val="tx1"/>
                        </a:solidFill>
                      </a:rPr>
                      <a:pPr/>
                      <a:t>[NOMBRE DE CATEGORÍA]</a:t>
                    </a:fld>
                    <a:r>
                      <a:rPr lang="es-ES" sz="1200" baseline="0" dirty="0">
                        <a:solidFill>
                          <a:srgbClr val="C00000"/>
                        </a:solidFill>
                      </a:rPr>
                      <a:t>; </a:t>
                    </a:r>
                    <a:fld id="{C2306185-B036-4824-B50A-B9506A3230E9}" type="VALUE">
                      <a:rPr lang="es-ES" sz="1200" baseline="0">
                        <a:solidFill>
                          <a:srgbClr val="C00000"/>
                        </a:solidFill>
                      </a:rPr>
                      <a:pPr/>
                      <a:t>[VALOR]</a:t>
                    </a:fld>
                    <a:endParaRPr lang="es-ES" sz="1200" baseline="0" dirty="0">
                      <a:solidFill>
                        <a:srgbClr val="C00000"/>
                      </a:solidFill>
                    </a:endParaRPr>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821-4787-987F-15927F4ED706}"/>
                </c:ext>
              </c:extLst>
            </c:dLbl>
            <c:dLbl>
              <c:idx val="2"/>
              <c:tx>
                <c:rich>
                  <a:bodyPr/>
                  <a:lstStyle/>
                  <a:p>
                    <a:fld id="{2F9D33B4-793B-40D3-AD9B-5952400304D7}" type="CATEGORYNAME">
                      <a:rPr lang="es-ES">
                        <a:solidFill>
                          <a:schemeClr val="tx1"/>
                        </a:solidFill>
                      </a:rPr>
                      <a:pPr/>
                      <a:t>[NOMBRE DE CATEGORÍA]</a:t>
                    </a:fld>
                    <a:r>
                      <a:rPr lang="es-ES" baseline="0" dirty="0">
                        <a:solidFill>
                          <a:schemeClr val="tx1"/>
                        </a:solidFill>
                      </a:rPr>
                      <a:t>; </a:t>
                    </a:r>
                    <a:fld id="{0C77E06C-9FA1-495E-BE28-2C704F6A59FE}" type="VALUE">
                      <a:rPr lang="es-ES" baseline="0">
                        <a:solidFill>
                          <a:srgbClr val="C00000"/>
                        </a:solidFill>
                      </a:rPr>
                      <a:pPr/>
                      <a:t>[VALOR]</a:t>
                    </a:fld>
                    <a:endParaRPr lang="es-ES" baseline="0" dirty="0">
                      <a:solidFill>
                        <a:schemeClr val="tx1"/>
                      </a:solidFill>
                    </a:endParaRPr>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821-4787-987F-15927F4ED706}"/>
                </c:ext>
              </c:extLst>
            </c:dLbl>
            <c:dLbl>
              <c:idx val="3"/>
              <c:tx>
                <c:rich>
                  <a:bodyPr/>
                  <a:lstStyle/>
                  <a:p>
                    <a:fld id="{24F4082E-4A9F-46B8-8BF2-167E0F891E1C}" type="CATEGORYNAME">
                      <a:rPr lang="es-ES">
                        <a:solidFill>
                          <a:schemeClr val="tx1"/>
                        </a:solidFill>
                      </a:rPr>
                      <a:pPr/>
                      <a:t>[NOMBRE DE CATEGORÍA]</a:t>
                    </a:fld>
                    <a:r>
                      <a:rPr lang="es-ES" baseline="0" dirty="0">
                        <a:solidFill>
                          <a:schemeClr val="tx1"/>
                        </a:solidFill>
                      </a:rPr>
                      <a:t>; </a:t>
                    </a:r>
                    <a:fld id="{DA4835D1-76D8-4BDD-9726-A81A065F9E40}" type="VALUE">
                      <a:rPr lang="es-ES" baseline="0">
                        <a:solidFill>
                          <a:srgbClr val="C00000"/>
                        </a:solidFill>
                      </a:rPr>
                      <a:pPr/>
                      <a:t>[VALOR]</a:t>
                    </a:fld>
                    <a:endParaRPr lang="es-ES" baseline="0" dirty="0">
                      <a:solidFill>
                        <a:schemeClr val="tx1"/>
                      </a:solidFill>
                    </a:endParaRPr>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821-4787-987F-15927F4ED706}"/>
                </c:ext>
              </c:extLst>
            </c:dLbl>
            <c:dLbl>
              <c:idx val="4"/>
              <c:tx>
                <c:rich>
                  <a:bodyPr/>
                  <a:lstStyle/>
                  <a:p>
                    <a:fld id="{73835440-548C-4C87-B21F-316A333C1039}" type="CATEGORYNAME">
                      <a:rPr lang="en-US"/>
                      <a:pPr/>
                      <a:t>[NOMBRE DE CATEGORÍA]</a:t>
                    </a:fld>
                    <a:r>
                      <a:rPr lang="en-US" baseline="0" dirty="0"/>
                      <a:t>; </a:t>
                    </a:r>
                    <a:fld id="{71D59D05-7697-48D5-BDB8-51B75AC08802}" type="VALUE">
                      <a:rPr lang="en-US" baseline="0">
                        <a:solidFill>
                          <a:srgbClr val="C00000"/>
                        </a:solidFill>
                      </a:rPr>
                      <a:pPr/>
                      <a:t>[VALOR]</a:t>
                    </a:fld>
                    <a:endParaRPr lang="en-US" baseline="0" dirty="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821-4787-987F-15927F4ED706}"/>
                </c:ext>
              </c:extLst>
            </c:dLbl>
            <c:spPr>
              <a:solidFill>
                <a:srgbClr val="E7E6E6"/>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tx1"/>
                    </a:solidFill>
                    <a:latin typeface="+mn-lt"/>
                    <a:ea typeface="+mn-ea"/>
                    <a:cs typeface="+mn-cs"/>
                  </a:defRPr>
                </a:pPr>
                <a:endParaRPr lang="es-ES"/>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Hoja1!$F$7:$J$7</c:f>
              <c:strCache>
                <c:ptCount val="5"/>
                <c:pt idx="0">
                  <c:v>EJE 1 UNA ADMINISTRACIÓN DE CALIDAD Y ACCESIBLE A LA CIUDADANÍA.</c:v>
                </c:pt>
                <c:pt idx="1">
                  <c:v>EJE 2 RRHH ORIENTADOS A LA PRESTACIÓN EFICIENTE DE LOS SERVICIOS PÚBLICOS.</c:v>
                </c:pt>
                <c:pt idx="2">
                  <c:v>EJE 3 VISIBILIDAD INSTITUCIONAL RECONOCIBLE Y HOMOGÉNEA.</c:v>
                </c:pt>
                <c:pt idx="3">
                  <c:v>EJE 4 COMPROMISO CON LA SOSTENIBILIDAD.</c:v>
                </c:pt>
                <c:pt idx="4">
                  <c:v>NO EJECUTADO</c:v>
                </c:pt>
              </c:strCache>
            </c:strRef>
          </c:cat>
          <c:val>
            <c:numRef>
              <c:f>Hoja1!$F$8:$J$8</c:f>
              <c:numCache>
                <c:formatCode>0.00%</c:formatCode>
                <c:ptCount val="5"/>
                <c:pt idx="0">
                  <c:v>0.35510000000000003</c:v>
                </c:pt>
                <c:pt idx="1">
                  <c:v>0.25269999999999998</c:v>
                </c:pt>
                <c:pt idx="2">
                  <c:v>0.12479999999999999</c:v>
                </c:pt>
                <c:pt idx="3">
                  <c:v>8.0699999999999994E-2</c:v>
                </c:pt>
                <c:pt idx="4">
                  <c:v>0.18669999999999998</c:v>
                </c:pt>
              </c:numCache>
            </c:numRef>
          </c:val>
          <c:extLst>
            <c:ext xmlns:c16="http://schemas.microsoft.com/office/drawing/2014/chart" uri="{C3380CC4-5D6E-409C-BE32-E72D297353CC}">
              <c16:uniqueId val="{0000000E-0821-4787-987F-15927F4ED706}"/>
            </c:ext>
          </c:extLst>
        </c:ser>
        <c:dLbls>
          <c:dLblPos val="in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400" b="1">
          <a:solidFill>
            <a:schemeClr val="bg1"/>
          </a:solidFill>
        </a:defRPr>
      </a:pPr>
      <a:endParaRPr lang="es-E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22933478253147"/>
          <c:y val="0.16974346384741362"/>
          <c:w val="0.88542830383381566"/>
          <c:h val="0.58462761969392385"/>
        </c:manualLayout>
      </c:layout>
      <c:barChart>
        <c:barDir val="col"/>
        <c:grouping val="clustered"/>
        <c:varyColors val="0"/>
        <c:ser>
          <c:idx val="0"/>
          <c:order val="0"/>
          <c:tx>
            <c:strRef>
              <c:f>Hoja1!$F$11</c:f>
              <c:strCache>
                <c:ptCount val="1"/>
                <c:pt idx="0">
                  <c:v>MEDIDAS PLAN DE ACCIÓN  2025 SEGÚN % DE EJECUCIÓN</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Hoja1!$A$12:$E$15</c:f>
              <c:strCache>
                <c:ptCount val="4"/>
                <c:pt idx="0">
                  <c:v>MEDIDAS EJECUTADAS MENOS DEL 50 %</c:v>
                </c:pt>
                <c:pt idx="1">
                  <c:v>MEDIDAS EJECUTADAS   &gt; 50% &lt; 100%</c:v>
                </c:pt>
                <c:pt idx="2">
                  <c:v>MEDIDAS EJECUTADAS AL 100%</c:v>
                </c:pt>
                <c:pt idx="3">
                  <c:v>TOTAL MEDIDAS</c:v>
                </c:pt>
              </c:strCache>
            </c:strRef>
          </c:cat>
          <c:val>
            <c:numRef>
              <c:f>Hoja1!$F$12:$F$15</c:f>
              <c:numCache>
                <c:formatCode>General</c:formatCode>
                <c:ptCount val="4"/>
                <c:pt idx="0">
                  <c:v>25</c:v>
                </c:pt>
                <c:pt idx="1">
                  <c:v>7</c:v>
                </c:pt>
                <c:pt idx="2">
                  <c:v>100</c:v>
                </c:pt>
                <c:pt idx="3">
                  <c:v>132</c:v>
                </c:pt>
              </c:numCache>
            </c:numRef>
          </c:val>
          <c:extLst xmlns:c15="http://schemas.microsoft.com/office/drawing/2012/chart">
            <c:ext xmlns:c16="http://schemas.microsoft.com/office/drawing/2014/chart" uri="{C3380CC4-5D6E-409C-BE32-E72D297353CC}">
              <c16:uniqueId val="{00000000-344C-4445-A667-DD15FC7CD51E}"/>
            </c:ext>
          </c:extLst>
        </c:ser>
        <c:dLbls>
          <c:dLblPos val="inEnd"/>
          <c:showLegendKey val="0"/>
          <c:showVal val="1"/>
          <c:showCatName val="0"/>
          <c:showSerName val="0"/>
          <c:showPercent val="0"/>
          <c:showBubbleSize val="0"/>
        </c:dLbls>
        <c:gapWidth val="164"/>
        <c:overlap val="-22"/>
        <c:axId val="1125320448"/>
        <c:axId val="1125322944"/>
        <c:extLst/>
      </c:barChart>
      <c:catAx>
        <c:axId val="112532044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crossAx val="1125322944"/>
        <c:crosses val="autoZero"/>
        <c:auto val="1"/>
        <c:lblAlgn val="ctr"/>
        <c:lblOffset val="100"/>
        <c:noMultiLvlLbl val="0"/>
      </c:catAx>
      <c:valAx>
        <c:axId val="1125322944"/>
        <c:scaling>
          <c:orientation val="minMax"/>
        </c:scaling>
        <c:delete val="0"/>
        <c:axPos val="l"/>
        <c:majorGridlines>
          <c:spPr>
            <a:ln>
              <a:solidFill>
                <a:schemeClr val="tx1">
                  <a:lumMod val="15000"/>
                  <a:lumOff val="85000"/>
                </a:schemeClr>
              </a:solidFill>
            </a:ln>
            <a:effectLst/>
          </c:spPr>
        </c:majorGridlines>
        <c:title>
          <c:tx>
            <c:rich>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r>
                  <a:rPr lang="es-ES" dirty="0"/>
                  <a:t>Número</a:t>
                </a:r>
                <a:r>
                  <a:rPr lang="es-ES" baseline="0" dirty="0"/>
                  <a:t> de medidas</a:t>
                </a:r>
                <a:endParaRPr lang="es-ES" dirty="0"/>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1125320448"/>
        <c:crosses val="autoZero"/>
        <c:crossBetween val="between"/>
      </c:valAx>
      <c:spPr>
        <a:noFill/>
        <a:ln>
          <a:noFill/>
        </a:ln>
        <a:effectLst/>
      </c:spPr>
    </c:plotArea>
    <c:legend>
      <c:legendPos val="t"/>
      <c:layout>
        <c:manualLayout>
          <c:xMode val="edge"/>
          <c:yMode val="edge"/>
          <c:x val="3.5327199018487597E-2"/>
          <c:y val="2.0639178668476112E-2"/>
          <c:w val="0.90489840612872108"/>
          <c:h val="7.35023922820848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Hoja1!$A$6</c:f>
              <c:strCache>
                <c:ptCount val="1"/>
                <c:pt idx="0">
                  <c:v>MEDIDAS DEL PLAN ESTRATEGICO DE LA 
ADMINISTRACIÓN GENERAL DEL ESTADO EN EL TERRITORIO (PEAGET) (1)</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Hoja1!$B$5:$D$5</c:f>
              <c:strCache>
                <c:ptCount val="3"/>
                <c:pt idx="0">
                  <c:v>MEDIDAS EJECUTADAS MENOS DEL 50%</c:v>
                </c:pt>
                <c:pt idx="1">
                  <c:v>MEDIDAS EJECUTADAS ENTRE EL 50% Y EL 100%</c:v>
                </c:pt>
                <c:pt idx="2">
                  <c:v>TOTAL MEDIDAS EJECUTADAS MENOS DEL 100%</c:v>
                </c:pt>
              </c:strCache>
            </c:strRef>
          </c:cat>
          <c:val>
            <c:numRef>
              <c:f>Hoja1!$B$6:$D$6</c:f>
              <c:numCache>
                <c:formatCode>General</c:formatCode>
                <c:ptCount val="3"/>
                <c:pt idx="0">
                  <c:v>11</c:v>
                </c:pt>
                <c:pt idx="1">
                  <c:v>6</c:v>
                </c:pt>
                <c:pt idx="2">
                  <c:v>17</c:v>
                </c:pt>
              </c:numCache>
            </c:numRef>
          </c:val>
          <c:extLst>
            <c:ext xmlns:c16="http://schemas.microsoft.com/office/drawing/2014/chart" uri="{C3380CC4-5D6E-409C-BE32-E72D297353CC}">
              <c16:uniqueId val="{00000000-7788-4A17-9024-947DD8CD0ACF}"/>
            </c:ext>
          </c:extLst>
        </c:ser>
        <c:ser>
          <c:idx val="1"/>
          <c:order val="1"/>
          <c:tx>
            <c:strRef>
              <c:f>Hoja1!$A$7</c:f>
              <c:strCache>
                <c:ptCount val="1"/>
                <c:pt idx="0">
                  <c:v>MEDIDAS PROPIAS DEL PLAN TERRITORIAL DE LA DELEGACIÓN DEL GOBIERNO EN GALICIA/SUBDELEGACIÓN DEL GOBIERNO EN A CORUÑA (2)</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Hoja1!$B$5:$D$5</c:f>
              <c:strCache>
                <c:ptCount val="3"/>
                <c:pt idx="0">
                  <c:v>MEDIDAS EJECUTADAS MENOS DEL 50%</c:v>
                </c:pt>
                <c:pt idx="1">
                  <c:v>MEDIDAS EJECUTADAS ENTRE EL 50% Y EL 100%</c:v>
                </c:pt>
                <c:pt idx="2">
                  <c:v>TOTAL MEDIDAS EJECUTADAS MENOS DEL 100%</c:v>
                </c:pt>
              </c:strCache>
            </c:strRef>
          </c:cat>
          <c:val>
            <c:numRef>
              <c:f>Hoja1!$B$7:$D$7</c:f>
              <c:numCache>
                <c:formatCode>General</c:formatCode>
                <c:ptCount val="3"/>
                <c:pt idx="0">
                  <c:v>14</c:v>
                </c:pt>
                <c:pt idx="1">
                  <c:v>1</c:v>
                </c:pt>
                <c:pt idx="2">
                  <c:v>15</c:v>
                </c:pt>
              </c:numCache>
            </c:numRef>
          </c:val>
          <c:extLst>
            <c:ext xmlns:c16="http://schemas.microsoft.com/office/drawing/2014/chart" uri="{C3380CC4-5D6E-409C-BE32-E72D297353CC}">
              <c16:uniqueId val="{00000001-7788-4A17-9024-947DD8CD0ACF}"/>
            </c:ext>
          </c:extLst>
        </c:ser>
        <c:ser>
          <c:idx val="2"/>
          <c:order val="2"/>
          <c:tx>
            <c:strRef>
              <c:f>Hoja1!$A$8</c:f>
              <c:strCache>
                <c:ptCount val="1"/>
                <c:pt idx="0">
                  <c:v>TOTAL</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Hoja1!$B$5:$D$5</c:f>
              <c:strCache>
                <c:ptCount val="3"/>
                <c:pt idx="0">
                  <c:v>MEDIDAS EJECUTADAS MENOS DEL 50%</c:v>
                </c:pt>
                <c:pt idx="1">
                  <c:v>MEDIDAS EJECUTADAS ENTRE EL 50% Y EL 100%</c:v>
                </c:pt>
                <c:pt idx="2">
                  <c:v>TOTAL MEDIDAS EJECUTADAS MENOS DEL 100%</c:v>
                </c:pt>
              </c:strCache>
            </c:strRef>
          </c:cat>
          <c:val>
            <c:numRef>
              <c:f>Hoja1!$B$8:$D$8</c:f>
              <c:numCache>
                <c:formatCode>General</c:formatCode>
                <c:ptCount val="3"/>
                <c:pt idx="0">
                  <c:v>25</c:v>
                </c:pt>
                <c:pt idx="1">
                  <c:v>7</c:v>
                </c:pt>
                <c:pt idx="2">
                  <c:v>32</c:v>
                </c:pt>
              </c:numCache>
            </c:numRef>
          </c:val>
          <c:extLst>
            <c:ext xmlns:c16="http://schemas.microsoft.com/office/drawing/2014/chart" uri="{C3380CC4-5D6E-409C-BE32-E72D297353CC}">
              <c16:uniqueId val="{00000002-7788-4A17-9024-947DD8CD0ACF}"/>
            </c:ext>
          </c:extLst>
        </c:ser>
        <c:dLbls>
          <c:dLblPos val="outEnd"/>
          <c:showLegendKey val="0"/>
          <c:showVal val="1"/>
          <c:showCatName val="0"/>
          <c:showSerName val="0"/>
          <c:showPercent val="0"/>
          <c:showBubbleSize val="0"/>
        </c:dLbls>
        <c:gapWidth val="164"/>
        <c:overlap val="-22"/>
        <c:axId val="1387855295"/>
        <c:axId val="1387854879"/>
      </c:barChart>
      <c:catAx>
        <c:axId val="1387855295"/>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ES"/>
          </a:p>
        </c:txPr>
        <c:crossAx val="1387854879"/>
        <c:crosses val="autoZero"/>
        <c:auto val="1"/>
        <c:lblAlgn val="ctr"/>
        <c:lblOffset val="100"/>
        <c:noMultiLvlLbl val="0"/>
      </c:catAx>
      <c:valAx>
        <c:axId val="1387854879"/>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r>
                  <a:rPr lang="es-ES"/>
                  <a:t>NÚMERO DE MEDIDAS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3878552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dirty="0"/>
              <a:t>EJECUCIÓN EJE 1 SOBRE EL TOTAL DEL PLAN DE</a:t>
            </a:r>
            <a:r>
              <a:rPr lang="es-ES" baseline="0" dirty="0"/>
              <a:t> ACCIÓN</a:t>
            </a:r>
            <a:endParaRPr lang="es-E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dPt>
            <c:idx val="0"/>
            <c:bubble3D val="0"/>
            <c:spPr>
              <a:solidFill>
                <a:srgbClr val="FADDCA"/>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FDF-4D5A-81C0-053A509D11D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FDF-4D5A-81C0-053A509D11D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FDF-4D5A-81C0-053A509D11D5}"/>
              </c:ext>
            </c:extLst>
          </c:dPt>
          <c:dLbls>
            <c:dLbl>
              <c:idx val="0"/>
              <c:layout>
                <c:manualLayout>
                  <c:x val="-5.1029712855313512E-2"/>
                  <c:y val="0.15323575841684267"/>
                </c:manualLayout>
              </c:layout>
              <c:tx>
                <c:rich>
                  <a:bodyPr/>
                  <a:lstStyle/>
                  <a:p>
                    <a:fld id="{C934C52F-0FB1-4C0B-A36C-CACFE0E59DDF}" type="VALUE">
                      <a:rPr lang="es-ES" smtClean="0">
                        <a:solidFill>
                          <a:srgbClr val="FF0000"/>
                        </a:solidFill>
                      </a:rPr>
                      <a:pPr/>
                      <a:t>[VALOR]</a:t>
                    </a:fld>
                    <a:r>
                      <a:rPr lang="es-ES" baseline="0" dirty="0"/>
                      <a:t>; NO EJECUTADO EJE 1 </a:t>
                    </a:r>
                  </a:p>
                </c:rich>
              </c:tx>
              <c:dLblPos val="bestFit"/>
              <c:showLegendKey val="1"/>
              <c:showVal val="1"/>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FDF-4D5A-81C0-053A509D11D5}"/>
                </c:ext>
              </c:extLst>
            </c:dLbl>
            <c:dLbl>
              <c:idx val="1"/>
              <c:tx>
                <c:rich>
                  <a:bodyPr/>
                  <a:lstStyle/>
                  <a:p>
                    <a:fld id="{864E9188-66C9-43DC-A50F-FDFF08651261}" type="VALUE">
                      <a:rPr lang="es-ES" smtClean="0">
                        <a:solidFill>
                          <a:srgbClr val="FF0000"/>
                        </a:solidFill>
                      </a:rPr>
                      <a:pPr/>
                      <a:t>[VALOR]</a:t>
                    </a:fld>
                    <a:r>
                      <a:rPr lang="es-ES" dirty="0"/>
                      <a:t>; EJECUCIÓN FINAL EJE 1</a:t>
                    </a:r>
                  </a:p>
                </c:rich>
              </c:tx>
              <c:dLblPos val="inEnd"/>
              <c:showLegendKey val="1"/>
              <c:showVal val="1"/>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FDF-4D5A-81C0-053A509D11D5}"/>
                </c:ext>
              </c:extLst>
            </c:dLbl>
            <c:dLbl>
              <c:idx val="2"/>
              <c:tx>
                <c:rich>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fld id="{D11C92EC-D7D9-45FB-8D85-873049F40CF6}" type="VALUE">
                      <a:rPr lang="es-ES">
                        <a:solidFill>
                          <a:srgbClr val="FF0000"/>
                        </a:solidFill>
                      </a:rPr>
                      <a:pPr>
                        <a:defRPr sz="1200">
                          <a:solidFill>
                            <a:sysClr val="windowText" lastClr="000000"/>
                          </a:solidFill>
                        </a:defRPr>
                      </a:pPr>
                      <a:t>[VALOR]</a:t>
                    </a:fld>
                    <a:r>
                      <a:rPr lang="es-ES" baseline="0" dirty="0"/>
                      <a:t>; EJECUCIÓN TEÓRICA RESTO DE EJES </a:t>
                    </a:r>
                  </a:p>
                </c:rich>
              </c:tx>
              <c:spPr>
                <a:solidFill>
                  <a:schemeClr val="accent5">
                    <a:lumMod val="20000"/>
                    <a:lumOff val="80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endParaRPr lang="es-ES"/>
                </a:p>
              </c:txPr>
              <c:dLblPos val="inEnd"/>
              <c:showLegendKey val="1"/>
              <c:showVal val="1"/>
              <c:showCatName val="1"/>
              <c:showSerName val="1"/>
              <c:showPercent val="1"/>
              <c:showBubbleSize val="0"/>
              <c:extLst>
                <c:ext xmlns:c15="http://schemas.microsoft.com/office/drawing/2012/chart" uri="{CE6537A1-D6FC-4f65-9D91-7224C49458BB}">
                  <c15:layout>
                    <c:manualLayout>
                      <c:w val="0.19783726297360063"/>
                      <c:h val="0.15692454969162473"/>
                    </c:manualLayout>
                  </c15:layout>
                  <c15:dlblFieldTable/>
                  <c15:showDataLabelsRange val="0"/>
                </c:ext>
                <c:ext xmlns:c16="http://schemas.microsoft.com/office/drawing/2014/chart" uri="{C3380CC4-5D6E-409C-BE32-E72D297353CC}">
                  <c16:uniqueId val="{00000005-BFDF-4D5A-81C0-053A509D11D5}"/>
                </c:ext>
              </c:extLst>
            </c:dLbl>
            <c:spPr>
              <a:solidFill>
                <a:schemeClr val="accent5">
                  <a:lumMod val="20000"/>
                  <a:lumOff val="80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ES"/>
              </a:p>
            </c:txPr>
            <c:dLblPos val="inEnd"/>
            <c:showLegendKey val="1"/>
            <c:showVal val="1"/>
            <c:showCatName val="1"/>
            <c:showSerName val="1"/>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Hoja1!$J$18:$J$20</c:f>
              <c:strCache>
                <c:ptCount val="3"/>
                <c:pt idx="0">
                  <c:v>% NO EJECUTADO DEL EJE 1</c:v>
                </c:pt>
                <c:pt idx="1">
                  <c:v>% EJECUCIÓN FINAL EJE 1</c:v>
                </c:pt>
                <c:pt idx="2">
                  <c:v>% EJECUCÍÓN TEÓRICA RESTO DE EJES</c:v>
                </c:pt>
              </c:strCache>
            </c:strRef>
          </c:cat>
          <c:val>
            <c:numRef>
              <c:f>Hoja1!$K$18:$K$20</c:f>
              <c:numCache>
                <c:formatCode>0.00%</c:formatCode>
                <c:ptCount val="3"/>
                <c:pt idx="0">
                  <c:v>3.49E-2</c:v>
                </c:pt>
                <c:pt idx="1">
                  <c:v>0.35510000000000003</c:v>
                </c:pt>
                <c:pt idx="2">
                  <c:v>0.61</c:v>
                </c:pt>
              </c:numCache>
            </c:numRef>
          </c:val>
          <c:extLst>
            <c:ext xmlns:c16="http://schemas.microsoft.com/office/drawing/2014/chart" uri="{C3380CC4-5D6E-409C-BE32-E72D297353CC}">
              <c16:uniqueId val="{00000006-BFDF-4D5A-81C0-053A509D11D5}"/>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1"/>
        <c:txPr>
          <a:bodyPr rot="0" spcFirstLastPara="1" vertOverflow="ellipsis" vert="horz" wrap="square" anchor="ctr" anchorCtr="0"/>
          <a:lstStyle/>
          <a:p>
            <a:pPr algn="ctr">
              <a:defRPr lang="en-US" sz="11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2"/>
        <c:txPr>
          <a:bodyPr rot="0" spcFirstLastPara="1" vertOverflow="ellipsis" vert="horz" wrap="square" anchor="ctr" anchorCtr="0"/>
          <a:lstStyle/>
          <a:p>
            <a:pPr algn="ctr">
              <a:defRPr lang="en-US" sz="1100" b="1" i="0" u="none" strike="noStrike" kern="1200" baseline="0">
                <a:ln>
                  <a:noFill/>
                </a:ln>
                <a:solidFill>
                  <a:schemeClr val="dk1">
                    <a:lumMod val="75000"/>
                    <a:lumOff val="25000"/>
                  </a:schemeClr>
                </a:solidFill>
                <a:latin typeface="+mn-lt"/>
                <a:ea typeface="+mn-ea"/>
                <a:cs typeface="+mn-cs"/>
              </a:defRPr>
            </a:pPr>
            <a:endParaRPr lang="es-ES"/>
          </a:p>
        </c:txPr>
      </c:legendEntry>
      <c:layout>
        <c:manualLayout>
          <c:xMode val="edge"/>
          <c:yMode val="edge"/>
          <c:x val="0.61291594018361617"/>
          <c:y val="0.75635166220575023"/>
          <c:w val="0.35281129352124574"/>
          <c:h val="0.21606210283034186"/>
        </c:manualLayout>
      </c:layout>
      <c:overlay val="0"/>
      <c:spPr>
        <a:solidFill>
          <a:schemeClr val="bg1"/>
        </a:solidFill>
        <a:ln>
          <a:noFill/>
        </a:ln>
        <a:effectLst/>
      </c:spPr>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4">
        <a:lumMod val="20000"/>
        <a:lumOff val="80000"/>
      </a:schemeClr>
    </a:soli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7">
  <a:schemeClr val="accent4"/>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5C8942-DACA-4A8B-A8AB-ED4926641DA0}" type="doc">
      <dgm:prSet loTypeId="urn:microsoft.com/office/officeart/2005/8/layout/vList3" loCatId="list" qsTypeId="urn:microsoft.com/office/officeart/2005/8/quickstyle/simple1" qsCatId="simple" csTypeId="urn:microsoft.com/office/officeart/2005/8/colors/accent1_2" csCatId="accent1" phldr="1"/>
      <dgm:spPr/>
    </dgm:pt>
    <dgm:pt modelId="{22539B06-1291-4981-B11D-00255C57B9F1}">
      <dgm:prSet custT="1"/>
      <dgm:spPr>
        <a:solidFill>
          <a:schemeClr val="accent5">
            <a:lumMod val="75000"/>
          </a:schemeClr>
        </a:solidFill>
      </dgm:spPr>
      <dgm:t>
        <a:bodyPr/>
        <a:lstStyle/>
        <a:p>
          <a:pPr algn="ctr"/>
          <a:r>
            <a:rPr lang="es-ES" sz="1800" b="1" dirty="0">
              <a:solidFill>
                <a:schemeClr val="bg1"/>
              </a:solidFill>
              <a:latin typeface="+mn-lt"/>
            </a:rPr>
            <a:t>PLAN ESTRATÉGICO DE LA AGE EN EL TERRITORIO 2024-2027</a:t>
          </a:r>
          <a:r>
            <a:rPr lang="es-ES" sz="1800" b="0" dirty="0">
              <a:solidFill>
                <a:schemeClr val="bg1"/>
              </a:solidFill>
              <a:latin typeface="+mn-lt"/>
            </a:rPr>
            <a:t>, aprobado por Orden de 15 de octubre de 2024, del Ministro de Política Territorial y Memoria Democrática</a:t>
          </a:r>
        </a:p>
        <a:p>
          <a:pPr algn="ctr"/>
          <a:r>
            <a:rPr lang="es-ES" sz="1800" b="1" dirty="0">
              <a:solidFill>
                <a:schemeClr val="bg1"/>
              </a:solidFill>
              <a:latin typeface="+mn-lt"/>
            </a:rPr>
            <a:t>PLANES DE ACCIÓN ANUALES (2024 A 2027)</a:t>
          </a:r>
        </a:p>
      </dgm:t>
    </dgm:pt>
    <dgm:pt modelId="{573393A0-D724-4DA7-B285-7BF529355EDC}" type="parTrans" cxnId="{BF77150F-D148-48F0-A935-9491C70EBC54}">
      <dgm:prSet/>
      <dgm:spPr/>
      <dgm:t>
        <a:bodyPr/>
        <a:lstStyle/>
        <a:p>
          <a:pPr algn="ctr"/>
          <a:endParaRPr lang="es-ES" b="0">
            <a:latin typeface="+mn-lt"/>
          </a:endParaRPr>
        </a:p>
      </dgm:t>
    </dgm:pt>
    <dgm:pt modelId="{D1829EF8-3E3D-42B2-930F-872405C06E7E}" type="sibTrans" cxnId="{BF77150F-D148-48F0-A935-9491C70EBC54}">
      <dgm:prSet/>
      <dgm:spPr/>
      <dgm:t>
        <a:bodyPr/>
        <a:lstStyle/>
        <a:p>
          <a:pPr algn="ctr"/>
          <a:endParaRPr lang="es-ES" b="0">
            <a:latin typeface="+mn-lt"/>
          </a:endParaRPr>
        </a:p>
      </dgm:t>
    </dgm:pt>
    <dgm:pt modelId="{22C55DD7-B83C-4087-9A5C-98BF5E38CFAD}">
      <dgm:prSet custT="1"/>
      <dgm:spPr>
        <a:solidFill>
          <a:srgbClr val="4BACC6">
            <a:lumMod val="75000"/>
          </a:srgbClr>
        </a:solidFill>
        <a:ln w="25400" cap="flat" cmpd="sng" algn="ctr">
          <a:solidFill>
            <a:prstClr val="white">
              <a:hueOff val="0"/>
              <a:satOff val="0"/>
              <a:lumOff val="0"/>
              <a:alphaOff val="0"/>
            </a:prstClr>
          </a:solidFill>
          <a:prstDash val="solid"/>
        </a:ln>
        <a:effectLst/>
      </dgm:spPr>
      <dgm:t>
        <a:bodyPr spcFirstLastPara="0" vert="horz" wrap="square" lIns="941182" tIns="68580" rIns="128016" bIns="68580" numCol="1" spcCol="1270" anchor="ctr" anchorCtr="0"/>
        <a:lstStyle/>
        <a:p>
          <a:pPr marL="0" lvl="0" indent="0" algn="ctr" defTabSz="800100">
            <a:lnSpc>
              <a:spcPct val="90000"/>
            </a:lnSpc>
            <a:spcBef>
              <a:spcPct val="0"/>
            </a:spcBef>
            <a:spcAft>
              <a:spcPct val="35000"/>
            </a:spcAft>
            <a:buNone/>
          </a:pPr>
          <a:r>
            <a:rPr lang="es-ES" sz="1800" b="1" kern="1200" dirty="0">
              <a:solidFill>
                <a:prstClr val="white"/>
              </a:solidFill>
              <a:latin typeface="+mn-lt"/>
              <a:ea typeface="+mn-ea"/>
              <a:cs typeface="+mn-cs"/>
            </a:rPr>
            <a:t>PLAN TERRITORIAL DE LA DGG/SGAC 2024/2027 </a:t>
          </a:r>
          <a:r>
            <a:rPr lang="es-ES" sz="1800" b="0" kern="1200" dirty="0">
              <a:solidFill>
                <a:prstClr val="white"/>
              </a:solidFill>
              <a:latin typeface="+mn-lt"/>
              <a:ea typeface="+mn-ea"/>
              <a:cs typeface="+mn-cs"/>
            </a:rPr>
            <a:t>(V3: Aprobado por el Comité de Calidad el 16 de diciembre de 2024)</a:t>
          </a:r>
        </a:p>
        <a:p>
          <a:pPr marL="0" lvl="0" indent="0" algn="ctr" defTabSz="800100">
            <a:lnSpc>
              <a:spcPct val="90000"/>
            </a:lnSpc>
            <a:spcBef>
              <a:spcPct val="0"/>
            </a:spcBef>
            <a:spcAft>
              <a:spcPct val="35000"/>
            </a:spcAft>
            <a:buNone/>
          </a:pPr>
          <a:r>
            <a:rPr lang="es-ES" sz="1800" b="1" kern="1200" dirty="0">
              <a:solidFill>
                <a:schemeClr val="bg1"/>
              </a:solidFill>
              <a:latin typeface="+mn-lt"/>
            </a:rPr>
            <a:t>PLANES DE ACCIÓN ANUALES (2024 A 2027)</a:t>
          </a:r>
          <a:endParaRPr lang="es-ES" sz="1800" b="1" kern="1200" dirty="0">
            <a:solidFill>
              <a:prstClr val="white"/>
            </a:solidFill>
            <a:latin typeface="+mn-lt"/>
            <a:ea typeface="+mn-ea"/>
            <a:cs typeface="+mn-cs"/>
          </a:endParaRPr>
        </a:p>
      </dgm:t>
    </dgm:pt>
    <dgm:pt modelId="{4F3F0F08-1375-4FDC-AAC8-CBA31D201AB1}" type="parTrans" cxnId="{A8B69D29-FBA4-4848-9332-02FEB136EA62}">
      <dgm:prSet/>
      <dgm:spPr/>
      <dgm:t>
        <a:bodyPr/>
        <a:lstStyle/>
        <a:p>
          <a:pPr algn="ctr"/>
          <a:endParaRPr lang="es-ES" b="0">
            <a:latin typeface="+mn-lt"/>
          </a:endParaRPr>
        </a:p>
      </dgm:t>
    </dgm:pt>
    <dgm:pt modelId="{0F134BE7-1C1F-40F2-AADC-B0C2823A0A18}" type="sibTrans" cxnId="{A8B69D29-FBA4-4848-9332-02FEB136EA62}">
      <dgm:prSet/>
      <dgm:spPr/>
      <dgm:t>
        <a:bodyPr/>
        <a:lstStyle/>
        <a:p>
          <a:pPr algn="ctr"/>
          <a:endParaRPr lang="es-ES" b="0">
            <a:latin typeface="+mn-lt"/>
          </a:endParaRPr>
        </a:p>
      </dgm:t>
    </dgm:pt>
    <dgm:pt modelId="{30694386-F5B4-4720-9A65-2798964FDFE7}" type="pres">
      <dgm:prSet presAssocID="{335C8942-DACA-4A8B-A8AB-ED4926641DA0}" presName="linearFlow" presStyleCnt="0">
        <dgm:presLayoutVars>
          <dgm:dir/>
          <dgm:resizeHandles val="exact"/>
        </dgm:presLayoutVars>
      </dgm:prSet>
      <dgm:spPr/>
    </dgm:pt>
    <dgm:pt modelId="{C716756E-6852-4F17-8D22-A03CFFB48371}" type="pres">
      <dgm:prSet presAssocID="{22539B06-1291-4981-B11D-00255C57B9F1}" presName="composite" presStyleCnt="0"/>
      <dgm:spPr/>
    </dgm:pt>
    <dgm:pt modelId="{44C5E05E-A36A-4871-BD1B-1483F563933A}" type="pres">
      <dgm:prSet presAssocID="{22539B06-1291-4981-B11D-00255C57B9F1}" presName="imgShp"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E16A4024-034A-48D0-A118-2BD7540E16F8}" type="pres">
      <dgm:prSet presAssocID="{22539B06-1291-4981-B11D-00255C57B9F1}" presName="txShp" presStyleLbl="node1" presStyleIdx="0" presStyleCnt="2" custScaleX="109715" custScaleY="129090" custLinFactNeighborX="6250" custLinFactNeighborY="-165">
        <dgm:presLayoutVars>
          <dgm:bulletEnabled val="1"/>
        </dgm:presLayoutVars>
      </dgm:prSet>
      <dgm:spPr/>
    </dgm:pt>
    <dgm:pt modelId="{DF4DED4F-AF8D-4543-963A-67C19D7987D5}" type="pres">
      <dgm:prSet presAssocID="{D1829EF8-3E3D-42B2-930F-872405C06E7E}" presName="spacing" presStyleCnt="0"/>
      <dgm:spPr/>
    </dgm:pt>
    <dgm:pt modelId="{C257F185-81D4-4610-8D9F-652F83966970}" type="pres">
      <dgm:prSet presAssocID="{22C55DD7-B83C-4087-9A5C-98BF5E38CFAD}" presName="composite" presStyleCnt="0"/>
      <dgm:spPr/>
    </dgm:pt>
    <dgm:pt modelId="{B4C21C3A-891D-417D-A095-54DC593F34D9}" type="pres">
      <dgm:prSet presAssocID="{22C55DD7-B83C-4087-9A5C-98BF5E38CFAD}" presName="imgShp" presStyleLbl="fgImgPlace1" presStyleIdx="1" presStyleCnt="2" custLinFactNeighborX="-141" custLinFactNeighborY="-151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4000" r="-24000"/>
          </a:stretch>
        </a:blipFill>
      </dgm:spPr>
    </dgm:pt>
    <dgm:pt modelId="{CD7A3CBB-0DB8-4496-BDF4-35A9ADC5C83F}" type="pres">
      <dgm:prSet presAssocID="{22C55DD7-B83C-4087-9A5C-98BF5E38CFAD}" presName="txShp" presStyleLbl="node1" presStyleIdx="1" presStyleCnt="2" custScaleX="109236" custLinFactNeighborX="4772" custLinFactNeighborY="153">
        <dgm:presLayoutVars>
          <dgm:bulletEnabled val="1"/>
        </dgm:presLayoutVars>
      </dgm:prSet>
      <dgm:spPr>
        <a:xfrm rot="10800000">
          <a:off x="2016201" y="2777983"/>
          <a:ext cx="7031454" cy="2134334"/>
        </a:xfrm>
        <a:prstGeom prst="homePlate">
          <a:avLst/>
        </a:prstGeom>
      </dgm:spPr>
    </dgm:pt>
  </dgm:ptLst>
  <dgm:cxnLst>
    <dgm:cxn modelId="{BF77150F-D148-48F0-A935-9491C70EBC54}" srcId="{335C8942-DACA-4A8B-A8AB-ED4926641DA0}" destId="{22539B06-1291-4981-B11D-00255C57B9F1}" srcOrd="0" destOrd="0" parTransId="{573393A0-D724-4DA7-B285-7BF529355EDC}" sibTransId="{D1829EF8-3E3D-42B2-930F-872405C06E7E}"/>
    <dgm:cxn modelId="{A8B69D29-FBA4-4848-9332-02FEB136EA62}" srcId="{335C8942-DACA-4A8B-A8AB-ED4926641DA0}" destId="{22C55DD7-B83C-4087-9A5C-98BF5E38CFAD}" srcOrd="1" destOrd="0" parTransId="{4F3F0F08-1375-4FDC-AAC8-CBA31D201AB1}" sibTransId="{0F134BE7-1C1F-40F2-AADC-B0C2823A0A18}"/>
    <dgm:cxn modelId="{566DC558-2EC3-4656-9904-32FF8E4B414A}" type="presOf" srcId="{22C55DD7-B83C-4087-9A5C-98BF5E38CFAD}" destId="{CD7A3CBB-0DB8-4496-BDF4-35A9ADC5C83F}" srcOrd="0" destOrd="0" presId="urn:microsoft.com/office/officeart/2005/8/layout/vList3"/>
    <dgm:cxn modelId="{EE3AF5A1-13AD-4CAA-ADB1-A311091FAE1F}" type="presOf" srcId="{335C8942-DACA-4A8B-A8AB-ED4926641DA0}" destId="{30694386-F5B4-4720-9A65-2798964FDFE7}" srcOrd="0" destOrd="0" presId="urn:microsoft.com/office/officeart/2005/8/layout/vList3"/>
    <dgm:cxn modelId="{E1E400D0-A755-4B02-BC58-8F3DF5D6DC9B}" type="presOf" srcId="{22539B06-1291-4981-B11D-00255C57B9F1}" destId="{E16A4024-034A-48D0-A118-2BD7540E16F8}" srcOrd="0" destOrd="0" presId="urn:microsoft.com/office/officeart/2005/8/layout/vList3"/>
    <dgm:cxn modelId="{7577C82D-D125-47E2-9576-0E75CF8142C9}" type="presParOf" srcId="{30694386-F5B4-4720-9A65-2798964FDFE7}" destId="{C716756E-6852-4F17-8D22-A03CFFB48371}" srcOrd="0" destOrd="0" presId="urn:microsoft.com/office/officeart/2005/8/layout/vList3"/>
    <dgm:cxn modelId="{5976025C-2F52-4A12-A995-54D96DF4AD14}" type="presParOf" srcId="{C716756E-6852-4F17-8D22-A03CFFB48371}" destId="{44C5E05E-A36A-4871-BD1B-1483F563933A}" srcOrd="0" destOrd="0" presId="urn:microsoft.com/office/officeart/2005/8/layout/vList3"/>
    <dgm:cxn modelId="{69409B40-8985-40A8-9E76-64F0C539F739}" type="presParOf" srcId="{C716756E-6852-4F17-8D22-A03CFFB48371}" destId="{E16A4024-034A-48D0-A118-2BD7540E16F8}" srcOrd="1" destOrd="0" presId="urn:microsoft.com/office/officeart/2005/8/layout/vList3"/>
    <dgm:cxn modelId="{0188981C-D74E-459E-B118-E90A40FE8C49}" type="presParOf" srcId="{30694386-F5B4-4720-9A65-2798964FDFE7}" destId="{DF4DED4F-AF8D-4543-963A-67C19D7987D5}" srcOrd="1" destOrd="0" presId="urn:microsoft.com/office/officeart/2005/8/layout/vList3"/>
    <dgm:cxn modelId="{C9F6B4EE-D6DA-4BC5-AEA7-05BC28AE6218}" type="presParOf" srcId="{30694386-F5B4-4720-9A65-2798964FDFE7}" destId="{C257F185-81D4-4610-8D9F-652F83966970}" srcOrd="2" destOrd="0" presId="urn:microsoft.com/office/officeart/2005/8/layout/vList3"/>
    <dgm:cxn modelId="{0C7C92FC-FA5E-4B4C-83CE-5A4ADD6DB453}" type="presParOf" srcId="{C257F185-81D4-4610-8D9F-652F83966970}" destId="{B4C21C3A-891D-417D-A095-54DC593F34D9}" srcOrd="0" destOrd="0" presId="urn:microsoft.com/office/officeart/2005/8/layout/vList3"/>
    <dgm:cxn modelId="{990581F2-43DB-40A0-93F1-3D24B312C48F}" type="presParOf" srcId="{C257F185-81D4-4610-8D9F-652F83966970}" destId="{CD7A3CBB-0DB8-4496-BDF4-35A9ADC5C83F}" srcOrd="1" destOrd="0" presId="urn:microsoft.com/office/officeart/2005/8/layout/vLis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B5A83-442C-4CF4-AA28-B62A4A99E25A}" type="doc">
      <dgm:prSet loTypeId="urn:microsoft.com/office/officeart/2005/8/layout/pyramid1" loCatId="pyramid" qsTypeId="urn:microsoft.com/office/officeart/2005/8/quickstyle/simple1" qsCatId="simple" csTypeId="urn:microsoft.com/office/officeart/2005/8/colors/colorful1" csCatId="colorful" phldr="1"/>
      <dgm:spPr/>
    </dgm:pt>
    <dgm:pt modelId="{CD1504A0-89F2-431F-9B84-4D0BF13748D6}">
      <dgm:prSet phldrT="[Texto]" custT="1"/>
      <dgm:spPr/>
      <dgm:t>
        <a:bodyPr/>
        <a:lstStyle/>
        <a:p>
          <a:endParaRPr lang="es-ES" sz="1600" b="1" dirty="0"/>
        </a:p>
        <a:p>
          <a:r>
            <a:rPr lang="es-ES" sz="1600" b="1" dirty="0"/>
            <a:t>4 EJES</a:t>
          </a:r>
        </a:p>
      </dgm:t>
    </dgm:pt>
    <dgm:pt modelId="{A6697967-3CD9-4F63-BDE2-7EEB1BC20E39}" type="parTrans" cxnId="{71006BAA-122B-4F46-B05C-92A7A3A3585D}">
      <dgm:prSet/>
      <dgm:spPr/>
      <dgm:t>
        <a:bodyPr/>
        <a:lstStyle/>
        <a:p>
          <a:endParaRPr lang="es-ES" sz="1600" b="1"/>
        </a:p>
      </dgm:t>
    </dgm:pt>
    <dgm:pt modelId="{4D7DF2C5-D05C-4A45-94EA-C64957FAE08E}" type="sibTrans" cxnId="{71006BAA-122B-4F46-B05C-92A7A3A3585D}">
      <dgm:prSet/>
      <dgm:spPr/>
      <dgm:t>
        <a:bodyPr/>
        <a:lstStyle/>
        <a:p>
          <a:endParaRPr lang="es-ES" sz="1600" b="1"/>
        </a:p>
      </dgm:t>
    </dgm:pt>
    <dgm:pt modelId="{454395A0-F443-46F5-BDDC-BE76694D6E23}">
      <dgm:prSet phldrT="[Texto]" custT="1"/>
      <dgm:spPr/>
      <dgm:t>
        <a:bodyPr/>
        <a:lstStyle/>
        <a:p>
          <a:r>
            <a:rPr lang="es-ES" sz="1600" b="1" dirty="0"/>
            <a:t>15 OBJETIVOS ESTRATÉGICOS</a:t>
          </a:r>
        </a:p>
      </dgm:t>
    </dgm:pt>
    <dgm:pt modelId="{950A8C88-AF94-45CC-846D-1FDC5D313842}" type="parTrans" cxnId="{6A1BB3C1-3971-451E-A04B-2BEBFA26C935}">
      <dgm:prSet/>
      <dgm:spPr/>
      <dgm:t>
        <a:bodyPr/>
        <a:lstStyle/>
        <a:p>
          <a:endParaRPr lang="es-ES" sz="1600" b="1"/>
        </a:p>
      </dgm:t>
    </dgm:pt>
    <dgm:pt modelId="{73480BDD-2477-492E-B43B-F0047725CD7C}" type="sibTrans" cxnId="{6A1BB3C1-3971-451E-A04B-2BEBFA26C935}">
      <dgm:prSet/>
      <dgm:spPr/>
      <dgm:t>
        <a:bodyPr/>
        <a:lstStyle/>
        <a:p>
          <a:endParaRPr lang="es-ES" sz="1600" b="1"/>
        </a:p>
      </dgm:t>
    </dgm:pt>
    <dgm:pt modelId="{314B5DD9-8C91-4288-9A85-F754631744A7}">
      <dgm:prSet phldrT="[Texto]" custT="1"/>
      <dgm:spPr/>
      <dgm:t>
        <a:bodyPr/>
        <a:lstStyle/>
        <a:p>
          <a:r>
            <a:rPr lang="es-ES" sz="1600" b="1" dirty="0"/>
            <a:t>41 PROGRAMAS DE ACTUACIONES</a:t>
          </a:r>
        </a:p>
      </dgm:t>
    </dgm:pt>
    <dgm:pt modelId="{AE2970C3-3D43-40EF-A473-4C299E986527}" type="parTrans" cxnId="{67EAFE0C-921C-4657-A050-55A6369B16C5}">
      <dgm:prSet/>
      <dgm:spPr/>
      <dgm:t>
        <a:bodyPr/>
        <a:lstStyle/>
        <a:p>
          <a:endParaRPr lang="es-ES" sz="1600" b="1"/>
        </a:p>
      </dgm:t>
    </dgm:pt>
    <dgm:pt modelId="{585E9431-E5B0-4DF3-ACF2-CA3EA1C3709A}" type="sibTrans" cxnId="{67EAFE0C-921C-4657-A050-55A6369B16C5}">
      <dgm:prSet/>
      <dgm:spPr/>
      <dgm:t>
        <a:bodyPr/>
        <a:lstStyle/>
        <a:p>
          <a:endParaRPr lang="es-ES" sz="1600" b="1"/>
        </a:p>
      </dgm:t>
    </dgm:pt>
    <dgm:pt modelId="{ABB25F06-5716-4986-ABAE-28DF5A6C3651}" type="pres">
      <dgm:prSet presAssocID="{081B5A83-442C-4CF4-AA28-B62A4A99E25A}" presName="Name0" presStyleCnt="0">
        <dgm:presLayoutVars>
          <dgm:dir/>
          <dgm:animLvl val="lvl"/>
          <dgm:resizeHandles val="exact"/>
        </dgm:presLayoutVars>
      </dgm:prSet>
      <dgm:spPr/>
    </dgm:pt>
    <dgm:pt modelId="{7CD7E981-BA3D-49B3-94B8-643EFEED94AC}" type="pres">
      <dgm:prSet presAssocID="{CD1504A0-89F2-431F-9B84-4D0BF13748D6}" presName="Name8" presStyleCnt="0"/>
      <dgm:spPr/>
    </dgm:pt>
    <dgm:pt modelId="{D9BB663D-0116-4506-A5E7-17749D68D86A}" type="pres">
      <dgm:prSet presAssocID="{CD1504A0-89F2-431F-9B84-4D0BF13748D6}" presName="level" presStyleLbl="node1" presStyleIdx="0" presStyleCnt="3">
        <dgm:presLayoutVars>
          <dgm:chMax val="1"/>
          <dgm:bulletEnabled val="1"/>
        </dgm:presLayoutVars>
      </dgm:prSet>
      <dgm:spPr/>
    </dgm:pt>
    <dgm:pt modelId="{513277E6-3EBB-4DEE-9902-27C075DFEEE5}" type="pres">
      <dgm:prSet presAssocID="{CD1504A0-89F2-431F-9B84-4D0BF13748D6}" presName="levelTx" presStyleLbl="revTx" presStyleIdx="0" presStyleCnt="0">
        <dgm:presLayoutVars>
          <dgm:chMax val="1"/>
          <dgm:bulletEnabled val="1"/>
        </dgm:presLayoutVars>
      </dgm:prSet>
      <dgm:spPr/>
    </dgm:pt>
    <dgm:pt modelId="{6ED20A4A-45AC-433F-BC12-09DB5F2E3CD2}" type="pres">
      <dgm:prSet presAssocID="{454395A0-F443-46F5-BDDC-BE76694D6E23}" presName="Name8" presStyleCnt="0"/>
      <dgm:spPr/>
    </dgm:pt>
    <dgm:pt modelId="{57158773-BDCC-4D86-A89D-FA6A1A607A82}" type="pres">
      <dgm:prSet presAssocID="{454395A0-F443-46F5-BDDC-BE76694D6E23}" presName="level" presStyleLbl="node1" presStyleIdx="1" presStyleCnt="3">
        <dgm:presLayoutVars>
          <dgm:chMax val="1"/>
          <dgm:bulletEnabled val="1"/>
        </dgm:presLayoutVars>
      </dgm:prSet>
      <dgm:spPr/>
    </dgm:pt>
    <dgm:pt modelId="{8B58EEB9-77B5-4C72-9D66-B1F2C164EEAC}" type="pres">
      <dgm:prSet presAssocID="{454395A0-F443-46F5-BDDC-BE76694D6E23}" presName="levelTx" presStyleLbl="revTx" presStyleIdx="0" presStyleCnt="0">
        <dgm:presLayoutVars>
          <dgm:chMax val="1"/>
          <dgm:bulletEnabled val="1"/>
        </dgm:presLayoutVars>
      </dgm:prSet>
      <dgm:spPr/>
    </dgm:pt>
    <dgm:pt modelId="{1BBB15C9-DB23-48DE-A218-F105BBBDC27B}" type="pres">
      <dgm:prSet presAssocID="{314B5DD9-8C91-4288-9A85-F754631744A7}" presName="Name8" presStyleCnt="0"/>
      <dgm:spPr/>
    </dgm:pt>
    <dgm:pt modelId="{2C52179D-14F0-42C5-85D5-9C7B50F9E18A}" type="pres">
      <dgm:prSet presAssocID="{314B5DD9-8C91-4288-9A85-F754631744A7}" presName="level" presStyleLbl="node1" presStyleIdx="2" presStyleCnt="3">
        <dgm:presLayoutVars>
          <dgm:chMax val="1"/>
          <dgm:bulletEnabled val="1"/>
        </dgm:presLayoutVars>
      </dgm:prSet>
      <dgm:spPr/>
    </dgm:pt>
    <dgm:pt modelId="{C129F6E5-327D-455C-B6B7-AEE80F965125}" type="pres">
      <dgm:prSet presAssocID="{314B5DD9-8C91-4288-9A85-F754631744A7}" presName="levelTx" presStyleLbl="revTx" presStyleIdx="0" presStyleCnt="0">
        <dgm:presLayoutVars>
          <dgm:chMax val="1"/>
          <dgm:bulletEnabled val="1"/>
        </dgm:presLayoutVars>
      </dgm:prSet>
      <dgm:spPr/>
    </dgm:pt>
  </dgm:ptLst>
  <dgm:cxnLst>
    <dgm:cxn modelId="{67EAFE0C-921C-4657-A050-55A6369B16C5}" srcId="{081B5A83-442C-4CF4-AA28-B62A4A99E25A}" destId="{314B5DD9-8C91-4288-9A85-F754631744A7}" srcOrd="2" destOrd="0" parTransId="{AE2970C3-3D43-40EF-A473-4C299E986527}" sibTransId="{585E9431-E5B0-4DF3-ACF2-CA3EA1C3709A}"/>
    <dgm:cxn modelId="{CA3C9913-63F8-4162-99FD-316F3FE215B1}" type="presOf" srcId="{314B5DD9-8C91-4288-9A85-F754631744A7}" destId="{C129F6E5-327D-455C-B6B7-AEE80F965125}" srcOrd="1" destOrd="0" presId="urn:microsoft.com/office/officeart/2005/8/layout/pyramid1"/>
    <dgm:cxn modelId="{1E879B13-2259-454C-ACCD-44B5CFA81997}" type="presOf" srcId="{081B5A83-442C-4CF4-AA28-B62A4A99E25A}" destId="{ABB25F06-5716-4986-ABAE-28DF5A6C3651}" srcOrd="0" destOrd="0" presId="urn:microsoft.com/office/officeart/2005/8/layout/pyramid1"/>
    <dgm:cxn modelId="{3E81B63C-7BCA-45C5-806A-3CF7AC9E11FC}" type="presOf" srcId="{454395A0-F443-46F5-BDDC-BE76694D6E23}" destId="{8B58EEB9-77B5-4C72-9D66-B1F2C164EEAC}" srcOrd="1" destOrd="0" presId="urn:microsoft.com/office/officeart/2005/8/layout/pyramid1"/>
    <dgm:cxn modelId="{A4030564-9E8D-4773-B79F-EA0CF7545B03}" type="presOf" srcId="{CD1504A0-89F2-431F-9B84-4D0BF13748D6}" destId="{513277E6-3EBB-4DEE-9902-27C075DFEEE5}" srcOrd="1" destOrd="0" presId="urn:microsoft.com/office/officeart/2005/8/layout/pyramid1"/>
    <dgm:cxn modelId="{71AA7F4F-636C-46B2-8217-13F403F0A25D}" type="presOf" srcId="{CD1504A0-89F2-431F-9B84-4D0BF13748D6}" destId="{D9BB663D-0116-4506-A5E7-17749D68D86A}" srcOrd="0" destOrd="0" presId="urn:microsoft.com/office/officeart/2005/8/layout/pyramid1"/>
    <dgm:cxn modelId="{72F1C37C-6030-47C0-9965-69917FA5A2D6}" type="presOf" srcId="{314B5DD9-8C91-4288-9A85-F754631744A7}" destId="{2C52179D-14F0-42C5-85D5-9C7B50F9E18A}" srcOrd="0" destOrd="0" presId="urn:microsoft.com/office/officeart/2005/8/layout/pyramid1"/>
    <dgm:cxn modelId="{B441129F-D86D-4057-8820-2BECA5B70BE3}" type="presOf" srcId="{454395A0-F443-46F5-BDDC-BE76694D6E23}" destId="{57158773-BDCC-4D86-A89D-FA6A1A607A82}" srcOrd="0" destOrd="0" presId="urn:microsoft.com/office/officeart/2005/8/layout/pyramid1"/>
    <dgm:cxn modelId="{71006BAA-122B-4F46-B05C-92A7A3A3585D}" srcId="{081B5A83-442C-4CF4-AA28-B62A4A99E25A}" destId="{CD1504A0-89F2-431F-9B84-4D0BF13748D6}" srcOrd="0" destOrd="0" parTransId="{A6697967-3CD9-4F63-BDE2-7EEB1BC20E39}" sibTransId="{4D7DF2C5-D05C-4A45-94EA-C64957FAE08E}"/>
    <dgm:cxn modelId="{6A1BB3C1-3971-451E-A04B-2BEBFA26C935}" srcId="{081B5A83-442C-4CF4-AA28-B62A4A99E25A}" destId="{454395A0-F443-46F5-BDDC-BE76694D6E23}" srcOrd="1" destOrd="0" parTransId="{950A8C88-AF94-45CC-846D-1FDC5D313842}" sibTransId="{73480BDD-2477-492E-B43B-F0047725CD7C}"/>
    <dgm:cxn modelId="{0CA07F30-D40C-4ABD-8FBE-1B6DE3E519FE}" type="presParOf" srcId="{ABB25F06-5716-4986-ABAE-28DF5A6C3651}" destId="{7CD7E981-BA3D-49B3-94B8-643EFEED94AC}" srcOrd="0" destOrd="0" presId="urn:microsoft.com/office/officeart/2005/8/layout/pyramid1"/>
    <dgm:cxn modelId="{033BEDEB-1D69-47A5-91B8-4553A36387F0}" type="presParOf" srcId="{7CD7E981-BA3D-49B3-94B8-643EFEED94AC}" destId="{D9BB663D-0116-4506-A5E7-17749D68D86A}" srcOrd="0" destOrd="0" presId="urn:microsoft.com/office/officeart/2005/8/layout/pyramid1"/>
    <dgm:cxn modelId="{06202069-A2EB-43CE-A8E9-9EDB26D69762}" type="presParOf" srcId="{7CD7E981-BA3D-49B3-94B8-643EFEED94AC}" destId="{513277E6-3EBB-4DEE-9902-27C075DFEEE5}" srcOrd="1" destOrd="0" presId="urn:microsoft.com/office/officeart/2005/8/layout/pyramid1"/>
    <dgm:cxn modelId="{B82A772E-60E3-4EC4-BEC3-489D0F7B7349}" type="presParOf" srcId="{ABB25F06-5716-4986-ABAE-28DF5A6C3651}" destId="{6ED20A4A-45AC-433F-BC12-09DB5F2E3CD2}" srcOrd="1" destOrd="0" presId="urn:microsoft.com/office/officeart/2005/8/layout/pyramid1"/>
    <dgm:cxn modelId="{543F9FFC-F76B-4D2A-B55E-B2BAA058A2F0}" type="presParOf" srcId="{6ED20A4A-45AC-433F-BC12-09DB5F2E3CD2}" destId="{57158773-BDCC-4D86-A89D-FA6A1A607A82}" srcOrd="0" destOrd="0" presId="urn:microsoft.com/office/officeart/2005/8/layout/pyramid1"/>
    <dgm:cxn modelId="{ABDC7747-FC8B-4011-AD65-90773BBDF94E}" type="presParOf" srcId="{6ED20A4A-45AC-433F-BC12-09DB5F2E3CD2}" destId="{8B58EEB9-77B5-4C72-9D66-B1F2C164EEAC}" srcOrd="1" destOrd="0" presId="urn:microsoft.com/office/officeart/2005/8/layout/pyramid1"/>
    <dgm:cxn modelId="{3F5AEA02-83C3-4EF6-833F-809DD41BD346}" type="presParOf" srcId="{ABB25F06-5716-4986-ABAE-28DF5A6C3651}" destId="{1BBB15C9-DB23-48DE-A218-F105BBBDC27B}" srcOrd="2" destOrd="0" presId="urn:microsoft.com/office/officeart/2005/8/layout/pyramid1"/>
    <dgm:cxn modelId="{3F2E29A3-FFA0-4FC4-B617-770F30C5463E}" type="presParOf" srcId="{1BBB15C9-DB23-48DE-A218-F105BBBDC27B}" destId="{2C52179D-14F0-42C5-85D5-9C7B50F9E18A}" srcOrd="0" destOrd="0" presId="urn:microsoft.com/office/officeart/2005/8/layout/pyramid1"/>
    <dgm:cxn modelId="{BE908319-EBD5-41FD-97CC-DAB0F5712601}" type="presParOf" srcId="{1BBB15C9-DB23-48DE-A218-F105BBBDC27B}" destId="{C129F6E5-327D-455C-B6B7-AEE80F965125}" srcOrd="1" destOrd="0" presId="urn:microsoft.com/office/officeart/2005/8/layout/pyramid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34C570-DA01-441D-BC2B-189A78D76CAF}"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ES"/>
        </a:p>
      </dgm:t>
    </dgm:pt>
    <dgm:pt modelId="{23D57FE8-A36E-4F6D-90B6-3B1971660EED}">
      <dgm:prSet phldrT="[Texto]"/>
      <dgm:spPr/>
      <dgm:t>
        <a:bodyPr/>
        <a:lstStyle/>
        <a:p>
          <a:r>
            <a:rPr lang="es-ES" dirty="0"/>
            <a:t>EJE 1</a:t>
          </a:r>
        </a:p>
      </dgm:t>
    </dgm:pt>
    <dgm:pt modelId="{A444723E-1AF3-4A07-8965-B8D91A0BF1E6}" type="parTrans" cxnId="{6AF6EC68-277F-4D87-8514-B4D08AE7FCC7}">
      <dgm:prSet/>
      <dgm:spPr/>
      <dgm:t>
        <a:bodyPr/>
        <a:lstStyle/>
        <a:p>
          <a:endParaRPr lang="es-ES"/>
        </a:p>
      </dgm:t>
    </dgm:pt>
    <dgm:pt modelId="{AAC240B7-7849-46BC-BD2C-45C6F4B50AE0}" type="sibTrans" cxnId="{6AF6EC68-277F-4D87-8514-B4D08AE7FCC7}">
      <dgm:prSet/>
      <dgm:spPr/>
      <dgm:t>
        <a:bodyPr/>
        <a:lstStyle/>
        <a:p>
          <a:endParaRPr lang="es-ES"/>
        </a:p>
      </dgm:t>
    </dgm:pt>
    <dgm:pt modelId="{6978AB91-9A1E-4E39-834B-97688BB55E7B}">
      <dgm:prSet phldrT="[Texto]"/>
      <dgm:spPr/>
      <dgm:t>
        <a:bodyPr/>
        <a:lstStyle/>
        <a:p>
          <a:r>
            <a:rPr lang="es-ES" dirty="0"/>
            <a:t>Una Administración de calidad y accesible a la ciudadanía</a:t>
          </a:r>
        </a:p>
      </dgm:t>
    </dgm:pt>
    <dgm:pt modelId="{58C14540-6EFA-4DC8-BC3B-0055960AB953}" type="parTrans" cxnId="{2704D40C-5371-4D8F-8874-DE8FE21AE1BB}">
      <dgm:prSet/>
      <dgm:spPr/>
      <dgm:t>
        <a:bodyPr/>
        <a:lstStyle/>
        <a:p>
          <a:endParaRPr lang="es-ES"/>
        </a:p>
      </dgm:t>
    </dgm:pt>
    <dgm:pt modelId="{BAFAFA99-D29C-4EFC-98C3-A7268D63770A}" type="sibTrans" cxnId="{2704D40C-5371-4D8F-8874-DE8FE21AE1BB}">
      <dgm:prSet/>
      <dgm:spPr/>
      <dgm:t>
        <a:bodyPr/>
        <a:lstStyle/>
        <a:p>
          <a:endParaRPr lang="es-ES"/>
        </a:p>
      </dgm:t>
    </dgm:pt>
    <dgm:pt modelId="{8A631192-F50F-4762-A1FC-307DD224665D}">
      <dgm:prSet phldrT="[Texto]"/>
      <dgm:spPr/>
      <dgm:t>
        <a:bodyPr/>
        <a:lstStyle/>
        <a:p>
          <a:r>
            <a:rPr lang="es-ES" dirty="0"/>
            <a:t>EJE 2</a:t>
          </a:r>
        </a:p>
      </dgm:t>
    </dgm:pt>
    <dgm:pt modelId="{D8E9960B-0957-43FB-8309-3FE935C90042}" type="parTrans" cxnId="{ECD8761E-5867-4246-9C57-38374696CFF4}">
      <dgm:prSet/>
      <dgm:spPr/>
      <dgm:t>
        <a:bodyPr/>
        <a:lstStyle/>
        <a:p>
          <a:endParaRPr lang="es-ES"/>
        </a:p>
      </dgm:t>
    </dgm:pt>
    <dgm:pt modelId="{8FF52942-E3C6-4B6F-9212-391BDE609158}" type="sibTrans" cxnId="{ECD8761E-5867-4246-9C57-38374696CFF4}">
      <dgm:prSet/>
      <dgm:spPr/>
      <dgm:t>
        <a:bodyPr/>
        <a:lstStyle/>
        <a:p>
          <a:endParaRPr lang="es-ES"/>
        </a:p>
      </dgm:t>
    </dgm:pt>
    <dgm:pt modelId="{6525D3DA-7F4F-4814-9497-2CAD42D392F5}">
      <dgm:prSet phldrT="[Texto]"/>
      <dgm:spPr/>
      <dgm:t>
        <a:bodyPr/>
        <a:lstStyle/>
        <a:p>
          <a:r>
            <a:rPr lang="es-ES" dirty="0"/>
            <a:t>Recursos humanos orientados a la prestación eficiente de los servicios públicos</a:t>
          </a:r>
        </a:p>
      </dgm:t>
    </dgm:pt>
    <dgm:pt modelId="{8FA29933-94C2-464D-BF79-F4DDB19B53E4}" type="parTrans" cxnId="{FDE1A85F-21F2-498F-9293-329A41B58284}">
      <dgm:prSet/>
      <dgm:spPr/>
      <dgm:t>
        <a:bodyPr/>
        <a:lstStyle/>
        <a:p>
          <a:endParaRPr lang="es-ES"/>
        </a:p>
      </dgm:t>
    </dgm:pt>
    <dgm:pt modelId="{607AEA44-0254-4181-AC78-800B393C5744}" type="sibTrans" cxnId="{FDE1A85F-21F2-498F-9293-329A41B58284}">
      <dgm:prSet/>
      <dgm:spPr/>
      <dgm:t>
        <a:bodyPr/>
        <a:lstStyle/>
        <a:p>
          <a:endParaRPr lang="es-ES"/>
        </a:p>
      </dgm:t>
    </dgm:pt>
    <dgm:pt modelId="{7E2112CB-3832-45A9-BB19-882AAD506580}">
      <dgm:prSet phldrT="[Texto]"/>
      <dgm:spPr/>
      <dgm:t>
        <a:bodyPr/>
        <a:lstStyle/>
        <a:p>
          <a:r>
            <a:rPr lang="es-ES" dirty="0"/>
            <a:t>EJE 3</a:t>
          </a:r>
        </a:p>
      </dgm:t>
    </dgm:pt>
    <dgm:pt modelId="{3E15F69F-54E1-4FCF-8D1E-9DE49B9BC853}" type="parTrans" cxnId="{85193E93-B0C6-44AA-815C-231D8D451315}">
      <dgm:prSet/>
      <dgm:spPr/>
      <dgm:t>
        <a:bodyPr/>
        <a:lstStyle/>
        <a:p>
          <a:endParaRPr lang="es-ES"/>
        </a:p>
      </dgm:t>
    </dgm:pt>
    <dgm:pt modelId="{A8975AB6-9B6E-4974-A87A-1EC6E0A7A31F}" type="sibTrans" cxnId="{85193E93-B0C6-44AA-815C-231D8D451315}">
      <dgm:prSet/>
      <dgm:spPr/>
      <dgm:t>
        <a:bodyPr/>
        <a:lstStyle/>
        <a:p>
          <a:endParaRPr lang="es-ES"/>
        </a:p>
      </dgm:t>
    </dgm:pt>
    <dgm:pt modelId="{F21AE2D3-6F11-45FA-BCDA-E089B0B0F45A}">
      <dgm:prSet phldrT="[Texto]"/>
      <dgm:spPr/>
      <dgm:t>
        <a:bodyPr/>
        <a:lstStyle/>
        <a:p>
          <a:r>
            <a:rPr lang="es-ES" dirty="0"/>
            <a:t>Visibilidad institucional reconocible y homogénea</a:t>
          </a:r>
        </a:p>
      </dgm:t>
    </dgm:pt>
    <dgm:pt modelId="{87BD8732-790A-41A0-810C-DA52769076B6}" type="parTrans" cxnId="{834DC25B-AC6C-4CCE-B3A0-A885D45D3B3B}">
      <dgm:prSet/>
      <dgm:spPr/>
      <dgm:t>
        <a:bodyPr/>
        <a:lstStyle/>
        <a:p>
          <a:endParaRPr lang="es-ES"/>
        </a:p>
      </dgm:t>
    </dgm:pt>
    <dgm:pt modelId="{0042810F-A0F7-44FB-AB0F-3223F946B91F}" type="sibTrans" cxnId="{834DC25B-AC6C-4CCE-B3A0-A885D45D3B3B}">
      <dgm:prSet/>
      <dgm:spPr/>
      <dgm:t>
        <a:bodyPr/>
        <a:lstStyle/>
        <a:p>
          <a:endParaRPr lang="es-ES"/>
        </a:p>
      </dgm:t>
    </dgm:pt>
    <dgm:pt modelId="{DDCBAF37-621C-4649-8E0E-883D564D3FA4}">
      <dgm:prSet/>
      <dgm:spPr/>
      <dgm:t>
        <a:bodyPr/>
        <a:lstStyle/>
        <a:p>
          <a:r>
            <a:rPr lang="es-ES" dirty="0"/>
            <a:t>EJE 4</a:t>
          </a:r>
        </a:p>
      </dgm:t>
    </dgm:pt>
    <dgm:pt modelId="{C5B29112-A363-401D-9B0E-A72A0752D699}" type="parTrans" cxnId="{4CF3867F-8B59-4613-B1DF-0D78DDD535D1}">
      <dgm:prSet/>
      <dgm:spPr/>
      <dgm:t>
        <a:bodyPr/>
        <a:lstStyle/>
        <a:p>
          <a:endParaRPr lang="es-ES"/>
        </a:p>
      </dgm:t>
    </dgm:pt>
    <dgm:pt modelId="{FD86D40E-DEB0-4E9C-A006-F8D90B441B6D}" type="sibTrans" cxnId="{4CF3867F-8B59-4613-B1DF-0D78DDD535D1}">
      <dgm:prSet/>
      <dgm:spPr/>
      <dgm:t>
        <a:bodyPr/>
        <a:lstStyle/>
        <a:p>
          <a:endParaRPr lang="es-ES"/>
        </a:p>
      </dgm:t>
    </dgm:pt>
    <dgm:pt modelId="{395BA6A8-9678-4E1B-A475-B89052F5A188}" type="pres">
      <dgm:prSet presAssocID="{5534C570-DA01-441D-BC2B-189A78D76CAF}" presName="Name0" presStyleCnt="0">
        <dgm:presLayoutVars>
          <dgm:dir/>
          <dgm:animLvl val="lvl"/>
          <dgm:resizeHandles val="exact"/>
        </dgm:presLayoutVars>
      </dgm:prSet>
      <dgm:spPr/>
    </dgm:pt>
    <dgm:pt modelId="{18297E70-395B-47FA-98D3-F947A73B6B50}" type="pres">
      <dgm:prSet presAssocID="{23D57FE8-A36E-4F6D-90B6-3B1971660EED}" presName="linNode" presStyleCnt="0"/>
      <dgm:spPr/>
    </dgm:pt>
    <dgm:pt modelId="{09FD2276-C25F-4969-8486-C93D75B63746}" type="pres">
      <dgm:prSet presAssocID="{23D57FE8-A36E-4F6D-90B6-3B1971660EED}" presName="parentText" presStyleLbl="node1" presStyleIdx="0" presStyleCnt="4">
        <dgm:presLayoutVars>
          <dgm:chMax val="1"/>
          <dgm:bulletEnabled val="1"/>
        </dgm:presLayoutVars>
      </dgm:prSet>
      <dgm:spPr/>
    </dgm:pt>
    <dgm:pt modelId="{21B13C80-34AC-43BC-A232-CCCF86BCD285}" type="pres">
      <dgm:prSet presAssocID="{23D57FE8-A36E-4F6D-90B6-3B1971660EED}" presName="descendantText" presStyleLbl="alignAccFollowNode1" presStyleIdx="0" presStyleCnt="3">
        <dgm:presLayoutVars>
          <dgm:bulletEnabled val="1"/>
        </dgm:presLayoutVars>
      </dgm:prSet>
      <dgm:spPr/>
    </dgm:pt>
    <dgm:pt modelId="{791AD9F3-3098-46B1-8FCE-431651F00F05}" type="pres">
      <dgm:prSet presAssocID="{AAC240B7-7849-46BC-BD2C-45C6F4B50AE0}" presName="sp" presStyleCnt="0"/>
      <dgm:spPr/>
    </dgm:pt>
    <dgm:pt modelId="{4924186E-19AF-4785-B15A-F8CB3665E3D6}" type="pres">
      <dgm:prSet presAssocID="{8A631192-F50F-4762-A1FC-307DD224665D}" presName="linNode" presStyleCnt="0"/>
      <dgm:spPr/>
    </dgm:pt>
    <dgm:pt modelId="{AB9FD6B6-2192-472A-84A4-0F2C406D799B}" type="pres">
      <dgm:prSet presAssocID="{8A631192-F50F-4762-A1FC-307DD224665D}" presName="parentText" presStyleLbl="node1" presStyleIdx="1" presStyleCnt="4">
        <dgm:presLayoutVars>
          <dgm:chMax val="1"/>
          <dgm:bulletEnabled val="1"/>
        </dgm:presLayoutVars>
      </dgm:prSet>
      <dgm:spPr/>
    </dgm:pt>
    <dgm:pt modelId="{EF9B6C94-0C61-4485-93DC-D3AD2ABBE8F9}" type="pres">
      <dgm:prSet presAssocID="{8A631192-F50F-4762-A1FC-307DD224665D}" presName="descendantText" presStyleLbl="alignAccFollowNode1" presStyleIdx="1" presStyleCnt="3">
        <dgm:presLayoutVars>
          <dgm:bulletEnabled val="1"/>
        </dgm:presLayoutVars>
      </dgm:prSet>
      <dgm:spPr/>
    </dgm:pt>
    <dgm:pt modelId="{F6C160AA-EE75-4B8A-8F50-ED2B8AF82264}" type="pres">
      <dgm:prSet presAssocID="{8FF52942-E3C6-4B6F-9212-391BDE609158}" presName="sp" presStyleCnt="0"/>
      <dgm:spPr/>
    </dgm:pt>
    <dgm:pt modelId="{402963AA-9B7E-4292-A088-7D569C0D64D5}" type="pres">
      <dgm:prSet presAssocID="{7E2112CB-3832-45A9-BB19-882AAD506580}" presName="linNode" presStyleCnt="0"/>
      <dgm:spPr/>
    </dgm:pt>
    <dgm:pt modelId="{7ED01D68-0837-4E02-B568-1C0ECAE2449B}" type="pres">
      <dgm:prSet presAssocID="{7E2112CB-3832-45A9-BB19-882AAD506580}" presName="parentText" presStyleLbl="node1" presStyleIdx="2" presStyleCnt="4">
        <dgm:presLayoutVars>
          <dgm:chMax val="1"/>
          <dgm:bulletEnabled val="1"/>
        </dgm:presLayoutVars>
      </dgm:prSet>
      <dgm:spPr/>
    </dgm:pt>
    <dgm:pt modelId="{CC0380B2-50C4-4FE6-B874-908FBB383321}" type="pres">
      <dgm:prSet presAssocID="{7E2112CB-3832-45A9-BB19-882AAD506580}" presName="descendantText" presStyleLbl="alignAccFollowNode1" presStyleIdx="2" presStyleCnt="3" custLinFactNeighborY="627">
        <dgm:presLayoutVars>
          <dgm:bulletEnabled val="1"/>
        </dgm:presLayoutVars>
      </dgm:prSet>
      <dgm:spPr/>
    </dgm:pt>
    <dgm:pt modelId="{FCB9DDE0-5C95-4FB8-B751-9456FE1BFFE3}" type="pres">
      <dgm:prSet presAssocID="{A8975AB6-9B6E-4974-A87A-1EC6E0A7A31F}" presName="sp" presStyleCnt="0"/>
      <dgm:spPr/>
    </dgm:pt>
    <dgm:pt modelId="{5803C801-6B0B-4231-987C-430DE34207B4}" type="pres">
      <dgm:prSet presAssocID="{DDCBAF37-621C-4649-8E0E-883D564D3FA4}" presName="linNode" presStyleCnt="0"/>
      <dgm:spPr/>
    </dgm:pt>
    <dgm:pt modelId="{E841C246-AFAB-468E-B1A0-7011AAAFD9CF}" type="pres">
      <dgm:prSet presAssocID="{DDCBAF37-621C-4649-8E0E-883D564D3FA4}" presName="parentText" presStyleLbl="node1" presStyleIdx="3" presStyleCnt="4">
        <dgm:presLayoutVars>
          <dgm:chMax val="1"/>
          <dgm:bulletEnabled val="1"/>
        </dgm:presLayoutVars>
      </dgm:prSet>
      <dgm:spPr/>
    </dgm:pt>
  </dgm:ptLst>
  <dgm:cxnLst>
    <dgm:cxn modelId="{2704D40C-5371-4D8F-8874-DE8FE21AE1BB}" srcId="{23D57FE8-A36E-4F6D-90B6-3B1971660EED}" destId="{6978AB91-9A1E-4E39-834B-97688BB55E7B}" srcOrd="0" destOrd="0" parTransId="{58C14540-6EFA-4DC8-BC3B-0055960AB953}" sibTransId="{BAFAFA99-D29C-4EFC-98C3-A7268D63770A}"/>
    <dgm:cxn modelId="{CDE2FE16-D10C-4FEB-BEE7-9C7D140894B4}" type="presOf" srcId="{7E2112CB-3832-45A9-BB19-882AAD506580}" destId="{7ED01D68-0837-4E02-B568-1C0ECAE2449B}" srcOrd="0" destOrd="0" presId="urn:microsoft.com/office/officeart/2005/8/layout/vList5"/>
    <dgm:cxn modelId="{ECD8761E-5867-4246-9C57-38374696CFF4}" srcId="{5534C570-DA01-441D-BC2B-189A78D76CAF}" destId="{8A631192-F50F-4762-A1FC-307DD224665D}" srcOrd="1" destOrd="0" parTransId="{D8E9960B-0957-43FB-8309-3FE935C90042}" sibTransId="{8FF52942-E3C6-4B6F-9212-391BDE609158}"/>
    <dgm:cxn modelId="{E05C1823-9EBB-418E-9F45-435999D7FF87}" type="presOf" srcId="{6525D3DA-7F4F-4814-9497-2CAD42D392F5}" destId="{EF9B6C94-0C61-4485-93DC-D3AD2ABBE8F9}" srcOrd="0" destOrd="0" presId="urn:microsoft.com/office/officeart/2005/8/layout/vList5"/>
    <dgm:cxn modelId="{834DC25B-AC6C-4CCE-B3A0-A885D45D3B3B}" srcId="{7E2112CB-3832-45A9-BB19-882AAD506580}" destId="{F21AE2D3-6F11-45FA-BCDA-E089B0B0F45A}" srcOrd="0" destOrd="0" parTransId="{87BD8732-790A-41A0-810C-DA52769076B6}" sibTransId="{0042810F-A0F7-44FB-AB0F-3223F946B91F}"/>
    <dgm:cxn modelId="{FDE1A85F-21F2-498F-9293-329A41B58284}" srcId="{8A631192-F50F-4762-A1FC-307DD224665D}" destId="{6525D3DA-7F4F-4814-9497-2CAD42D392F5}" srcOrd="0" destOrd="0" parTransId="{8FA29933-94C2-464D-BF79-F4DDB19B53E4}" sibTransId="{607AEA44-0254-4181-AC78-800B393C5744}"/>
    <dgm:cxn modelId="{6AF6EC68-277F-4D87-8514-B4D08AE7FCC7}" srcId="{5534C570-DA01-441D-BC2B-189A78D76CAF}" destId="{23D57FE8-A36E-4F6D-90B6-3B1971660EED}" srcOrd="0" destOrd="0" parTransId="{A444723E-1AF3-4A07-8965-B8D91A0BF1E6}" sibTransId="{AAC240B7-7849-46BC-BD2C-45C6F4B50AE0}"/>
    <dgm:cxn modelId="{E3B5D74A-28D2-4F19-ABDC-6965A2E818FA}" type="presOf" srcId="{5534C570-DA01-441D-BC2B-189A78D76CAF}" destId="{395BA6A8-9678-4E1B-A475-B89052F5A188}" srcOrd="0" destOrd="0" presId="urn:microsoft.com/office/officeart/2005/8/layout/vList5"/>
    <dgm:cxn modelId="{89508479-E6EE-41AF-A712-39BC2870D3A7}" type="presOf" srcId="{DDCBAF37-621C-4649-8E0E-883D564D3FA4}" destId="{E841C246-AFAB-468E-B1A0-7011AAAFD9CF}" srcOrd="0" destOrd="0" presId="urn:microsoft.com/office/officeart/2005/8/layout/vList5"/>
    <dgm:cxn modelId="{4CF3867F-8B59-4613-B1DF-0D78DDD535D1}" srcId="{5534C570-DA01-441D-BC2B-189A78D76CAF}" destId="{DDCBAF37-621C-4649-8E0E-883D564D3FA4}" srcOrd="3" destOrd="0" parTransId="{C5B29112-A363-401D-9B0E-A72A0752D699}" sibTransId="{FD86D40E-DEB0-4E9C-A006-F8D90B441B6D}"/>
    <dgm:cxn modelId="{85193E93-B0C6-44AA-815C-231D8D451315}" srcId="{5534C570-DA01-441D-BC2B-189A78D76CAF}" destId="{7E2112CB-3832-45A9-BB19-882AAD506580}" srcOrd="2" destOrd="0" parTransId="{3E15F69F-54E1-4FCF-8D1E-9DE49B9BC853}" sibTransId="{A8975AB6-9B6E-4974-A87A-1EC6E0A7A31F}"/>
    <dgm:cxn modelId="{F3DB5497-3C21-4805-8257-FF3DEDB47F52}" type="presOf" srcId="{8A631192-F50F-4762-A1FC-307DD224665D}" destId="{AB9FD6B6-2192-472A-84A4-0F2C406D799B}" srcOrd="0" destOrd="0" presId="urn:microsoft.com/office/officeart/2005/8/layout/vList5"/>
    <dgm:cxn modelId="{C269FDE0-DB3C-487D-9236-9C4962985974}" type="presOf" srcId="{F21AE2D3-6F11-45FA-BCDA-E089B0B0F45A}" destId="{CC0380B2-50C4-4FE6-B874-908FBB383321}" srcOrd="0" destOrd="0" presId="urn:microsoft.com/office/officeart/2005/8/layout/vList5"/>
    <dgm:cxn modelId="{40A18AFB-EBD9-45AB-9FA5-4FCE8C54349B}" type="presOf" srcId="{6978AB91-9A1E-4E39-834B-97688BB55E7B}" destId="{21B13C80-34AC-43BC-A232-CCCF86BCD285}" srcOrd="0" destOrd="0" presId="urn:microsoft.com/office/officeart/2005/8/layout/vList5"/>
    <dgm:cxn modelId="{7DA9AAFB-429D-459F-ADAB-3839F31AF1B4}" type="presOf" srcId="{23D57FE8-A36E-4F6D-90B6-3B1971660EED}" destId="{09FD2276-C25F-4969-8486-C93D75B63746}" srcOrd="0" destOrd="0" presId="urn:microsoft.com/office/officeart/2005/8/layout/vList5"/>
    <dgm:cxn modelId="{160FF87B-822A-4264-A883-DD7AFB199657}" type="presParOf" srcId="{395BA6A8-9678-4E1B-A475-B89052F5A188}" destId="{18297E70-395B-47FA-98D3-F947A73B6B50}" srcOrd="0" destOrd="0" presId="urn:microsoft.com/office/officeart/2005/8/layout/vList5"/>
    <dgm:cxn modelId="{011F4431-BBD6-491E-A65E-9416CD239DD0}" type="presParOf" srcId="{18297E70-395B-47FA-98D3-F947A73B6B50}" destId="{09FD2276-C25F-4969-8486-C93D75B63746}" srcOrd="0" destOrd="0" presId="urn:microsoft.com/office/officeart/2005/8/layout/vList5"/>
    <dgm:cxn modelId="{6A39F96F-97A3-499A-9556-EF040C0B6C0A}" type="presParOf" srcId="{18297E70-395B-47FA-98D3-F947A73B6B50}" destId="{21B13C80-34AC-43BC-A232-CCCF86BCD285}" srcOrd="1" destOrd="0" presId="urn:microsoft.com/office/officeart/2005/8/layout/vList5"/>
    <dgm:cxn modelId="{EB0CECEF-B719-480A-B93C-BABEB0BA957A}" type="presParOf" srcId="{395BA6A8-9678-4E1B-A475-B89052F5A188}" destId="{791AD9F3-3098-46B1-8FCE-431651F00F05}" srcOrd="1" destOrd="0" presId="urn:microsoft.com/office/officeart/2005/8/layout/vList5"/>
    <dgm:cxn modelId="{A4DD5B7E-B50A-40B5-B435-0EA90CE83D68}" type="presParOf" srcId="{395BA6A8-9678-4E1B-A475-B89052F5A188}" destId="{4924186E-19AF-4785-B15A-F8CB3665E3D6}" srcOrd="2" destOrd="0" presId="urn:microsoft.com/office/officeart/2005/8/layout/vList5"/>
    <dgm:cxn modelId="{06820C53-AC7F-4F34-98A2-5A68222F3E8E}" type="presParOf" srcId="{4924186E-19AF-4785-B15A-F8CB3665E3D6}" destId="{AB9FD6B6-2192-472A-84A4-0F2C406D799B}" srcOrd="0" destOrd="0" presId="urn:microsoft.com/office/officeart/2005/8/layout/vList5"/>
    <dgm:cxn modelId="{66D5D295-A094-42C8-8F0F-BC0505E3076E}" type="presParOf" srcId="{4924186E-19AF-4785-B15A-F8CB3665E3D6}" destId="{EF9B6C94-0C61-4485-93DC-D3AD2ABBE8F9}" srcOrd="1" destOrd="0" presId="urn:microsoft.com/office/officeart/2005/8/layout/vList5"/>
    <dgm:cxn modelId="{9B9C4CE2-9568-44F0-A753-3B565A67E276}" type="presParOf" srcId="{395BA6A8-9678-4E1B-A475-B89052F5A188}" destId="{F6C160AA-EE75-4B8A-8F50-ED2B8AF82264}" srcOrd="3" destOrd="0" presId="urn:microsoft.com/office/officeart/2005/8/layout/vList5"/>
    <dgm:cxn modelId="{777EC190-969C-48D0-BC17-4043D7D9DC4B}" type="presParOf" srcId="{395BA6A8-9678-4E1B-A475-B89052F5A188}" destId="{402963AA-9B7E-4292-A088-7D569C0D64D5}" srcOrd="4" destOrd="0" presId="urn:microsoft.com/office/officeart/2005/8/layout/vList5"/>
    <dgm:cxn modelId="{2FC43995-A18F-4809-9343-CA08A0F4FAB6}" type="presParOf" srcId="{402963AA-9B7E-4292-A088-7D569C0D64D5}" destId="{7ED01D68-0837-4E02-B568-1C0ECAE2449B}" srcOrd="0" destOrd="0" presId="urn:microsoft.com/office/officeart/2005/8/layout/vList5"/>
    <dgm:cxn modelId="{F090268A-099B-4E87-AFCB-1D0A66B33CB9}" type="presParOf" srcId="{402963AA-9B7E-4292-A088-7D569C0D64D5}" destId="{CC0380B2-50C4-4FE6-B874-908FBB383321}" srcOrd="1" destOrd="0" presId="urn:microsoft.com/office/officeart/2005/8/layout/vList5"/>
    <dgm:cxn modelId="{5E5C008F-A8C2-4AC2-99C2-A9A4CE7F773B}" type="presParOf" srcId="{395BA6A8-9678-4E1B-A475-B89052F5A188}" destId="{FCB9DDE0-5C95-4FB8-B751-9456FE1BFFE3}" srcOrd="5" destOrd="0" presId="urn:microsoft.com/office/officeart/2005/8/layout/vList5"/>
    <dgm:cxn modelId="{ABC82DF7-82F6-4E17-9DF0-C0EE2797FA31}" type="presParOf" srcId="{395BA6A8-9678-4E1B-A475-B89052F5A188}" destId="{5803C801-6B0B-4231-987C-430DE34207B4}" srcOrd="6" destOrd="0" presId="urn:microsoft.com/office/officeart/2005/8/layout/vList5"/>
    <dgm:cxn modelId="{FD5A3CA5-5BAD-4CB1-B150-DDC1E6FCF12B}" type="presParOf" srcId="{5803C801-6B0B-4231-987C-430DE34207B4}" destId="{E841C246-AFAB-468E-B1A0-7011AAAFD9CF}" srcOrd="0" destOrd="0" presId="urn:microsoft.com/office/officeart/2005/8/layout/vList5"/>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232EB0-365F-436B-A215-20F5EB73FE90}" type="doc">
      <dgm:prSet loTypeId="urn:microsoft.com/office/officeart/2005/8/layout/StepDownProcess" loCatId="process" qsTypeId="urn:microsoft.com/office/officeart/2005/8/quickstyle/simple1" qsCatId="simple" csTypeId="urn:microsoft.com/office/officeart/2005/8/colors/colorful2" csCatId="colorful" phldr="1"/>
      <dgm:spPr/>
      <dgm:t>
        <a:bodyPr/>
        <a:lstStyle/>
        <a:p>
          <a:endParaRPr lang="es-ES"/>
        </a:p>
      </dgm:t>
    </dgm:pt>
    <dgm:pt modelId="{275817CB-C386-465E-AB74-FEBC8A4B54AE}">
      <dgm:prSet phldrT="[Texto]" custT="1"/>
      <dgm:spPr/>
      <dgm:t>
        <a:bodyPr/>
        <a:lstStyle/>
        <a:p>
          <a:r>
            <a:rPr lang="es-ES" sz="2000" b="1" dirty="0"/>
            <a:t>PLAN </a:t>
          </a:r>
        </a:p>
        <a:p>
          <a:r>
            <a:rPr lang="es-ES" sz="2000" b="1" dirty="0"/>
            <a:t>TERRITORIAL</a:t>
          </a:r>
        </a:p>
        <a:p>
          <a:r>
            <a:rPr lang="es-ES" sz="2000" b="1" dirty="0"/>
            <a:t>2024-2027</a:t>
          </a:r>
        </a:p>
      </dgm:t>
    </dgm:pt>
    <dgm:pt modelId="{98954523-05A3-41A1-86E8-EDCC4931C88A}" type="parTrans" cxnId="{899B3C19-74D4-4B66-ACC5-F4F68DBD8492}">
      <dgm:prSet/>
      <dgm:spPr/>
      <dgm:t>
        <a:bodyPr/>
        <a:lstStyle/>
        <a:p>
          <a:endParaRPr lang="es-ES" b="1"/>
        </a:p>
      </dgm:t>
    </dgm:pt>
    <dgm:pt modelId="{636CCEDC-3380-41B1-8855-5ED06997F800}" type="sibTrans" cxnId="{899B3C19-74D4-4B66-ACC5-F4F68DBD8492}">
      <dgm:prSet/>
      <dgm:spPr/>
      <dgm:t>
        <a:bodyPr/>
        <a:lstStyle/>
        <a:p>
          <a:endParaRPr lang="es-ES" b="1"/>
        </a:p>
      </dgm:t>
    </dgm:pt>
    <dgm:pt modelId="{E2103A4B-5441-447C-BCE4-139072FAEFBA}">
      <dgm:prSet phldrT="[Texto]"/>
      <dgm:spPr>
        <a:solidFill>
          <a:schemeClr val="accent4">
            <a:lumMod val="20000"/>
            <a:lumOff val="80000"/>
          </a:schemeClr>
        </a:solidFill>
      </dgm:spPr>
      <dgm:t>
        <a:bodyPr/>
        <a:lstStyle/>
        <a:p>
          <a:r>
            <a:rPr lang="es-ES" b="1" dirty="0"/>
            <a:t>Misión, visión y valores.</a:t>
          </a:r>
        </a:p>
      </dgm:t>
    </dgm:pt>
    <dgm:pt modelId="{599F51FA-17F9-469C-9771-D6903585CFED}" type="parTrans" cxnId="{3C38633E-2FE7-4184-93E2-DEB3AAD0E1F1}">
      <dgm:prSet/>
      <dgm:spPr/>
      <dgm:t>
        <a:bodyPr/>
        <a:lstStyle/>
        <a:p>
          <a:endParaRPr lang="es-ES" b="1"/>
        </a:p>
      </dgm:t>
    </dgm:pt>
    <dgm:pt modelId="{D08EE940-EF0D-44BA-871F-4EE1488AD835}" type="sibTrans" cxnId="{3C38633E-2FE7-4184-93E2-DEB3AAD0E1F1}">
      <dgm:prSet/>
      <dgm:spPr/>
      <dgm:t>
        <a:bodyPr/>
        <a:lstStyle/>
        <a:p>
          <a:endParaRPr lang="es-ES" b="1"/>
        </a:p>
      </dgm:t>
    </dgm:pt>
    <dgm:pt modelId="{B6CFB509-2B65-422D-BF7B-ABDE2134491F}">
      <dgm:prSet phldrT="[Texto]" custT="1"/>
      <dgm:spPr/>
      <dgm:t>
        <a:bodyPr vert="horz"/>
        <a:lstStyle/>
        <a:p>
          <a:r>
            <a:rPr lang="es-ES" sz="2000" b="1" dirty="0"/>
            <a:t>PLAN DE ACCIÓN 2025</a:t>
          </a:r>
        </a:p>
      </dgm:t>
    </dgm:pt>
    <dgm:pt modelId="{CA79BC1A-AA2A-4573-825E-7E450F205C75}" type="parTrans" cxnId="{0784A8A7-934E-4D0E-B4E5-312147375772}">
      <dgm:prSet/>
      <dgm:spPr/>
      <dgm:t>
        <a:bodyPr/>
        <a:lstStyle/>
        <a:p>
          <a:endParaRPr lang="es-ES" b="1"/>
        </a:p>
      </dgm:t>
    </dgm:pt>
    <dgm:pt modelId="{FA73BDDF-7F94-44E2-ADB2-26730CBF1131}" type="sibTrans" cxnId="{0784A8A7-934E-4D0E-B4E5-312147375772}">
      <dgm:prSet/>
      <dgm:spPr/>
      <dgm:t>
        <a:bodyPr/>
        <a:lstStyle/>
        <a:p>
          <a:endParaRPr lang="es-ES" b="1"/>
        </a:p>
      </dgm:t>
    </dgm:pt>
    <dgm:pt modelId="{AAABFE5A-535F-4267-8693-3C3E41E11890}">
      <dgm:prSet phldrT="[Texto]"/>
      <dgm:spPr>
        <a:solidFill>
          <a:schemeClr val="accent4">
            <a:lumMod val="20000"/>
            <a:lumOff val="80000"/>
          </a:schemeClr>
        </a:solidFill>
      </dgm:spPr>
      <dgm:t>
        <a:bodyPr/>
        <a:lstStyle/>
        <a:p>
          <a:r>
            <a:rPr lang="es-ES" b="1" dirty="0"/>
            <a:t>Ejes y Objetivos Estratégicos. </a:t>
          </a:r>
        </a:p>
      </dgm:t>
    </dgm:pt>
    <dgm:pt modelId="{70275A80-BCBD-4DC7-B95C-21CA2E2137BD}" type="parTrans" cxnId="{C447E715-8557-4C13-8219-92A7947FF5B8}">
      <dgm:prSet/>
      <dgm:spPr/>
      <dgm:t>
        <a:bodyPr/>
        <a:lstStyle/>
        <a:p>
          <a:endParaRPr lang="es-ES" b="1"/>
        </a:p>
      </dgm:t>
    </dgm:pt>
    <dgm:pt modelId="{D291C21F-44D3-446A-9D10-1DF7070F18ED}" type="sibTrans" cxnId="{C447E715-8557-4C13-8219-92A7947FF5B8}">
      <dgm:prSet/>
      <dgm:spPr/>
      <dgm:t>
        <a:bodyPr/>
        <a:lstStyle/>
        <a:p>
          <a:endParaRPr lang="es-ES" b="1"/>
        </a:p>
      </dgm:t>
    </dgm:pt>
    <dgm:pt modelId="{7AA50D6C-5DE5-4E4C-9C74-4AFFE099DDB9}">
      <dgm:prSet phldrT="[Texto]"/>
      <dgm:spPr>
        <a:solidFill>
          <a:schemeClr val="accent4">
            <a:lumMod val="20000"/>
            <a:lumOff val="80000"/>
          </a:schemeClr>
        </a:solidFill>
      </dgm:spPr>
      <dgm:t>
        <a:bodyPr/>
        <a:lstStyle/>
        <a:p>
          <a:r>
            <a:rPr lang="es-ES" b="1" dirty="0"/>
            <a:t>Vinculación con planes estratégicos de la AGE.</a:t>
          </a:r>
        </a:p>
      </dgm:t>
    </dgm:pt>
    <dgm:pt modelId="{77E46BC3-EE07-441D-A91C-65267963EC9C}" type="parTrans" cxnId="{D46F933B-2AC5-4589-8847-0FD87DDEADC5}">
      <dgm:prSet/>
      <dgm:spPr/>
      <dgm:t>
        <a:bodyPr/>
        <a:lstStyle/>
        <a:p>
          <a:endParaRPr lang="es-ES" b="1"/>
        </a:p>
      </dgm:t>
    </dgm:pt>
    <dgm:pt modelId="{C8F4EBC7-2BE6-418C-A6E5-4AC6F2FD157D}" type="sibTrans" cxnId="{D46F933B-2AC5-4589-8847-0FD87DDEADC5}">
      <dgm:prSet/>
      <dgm:spPr/>
      <dgm:t>
        <a:bodyPr/>
        <a:lstStyle/>
        <a:p>
          <a:endParaRPr lang="es-ES" b="1"/>
        </a:p>
      </dgm:t>
    </dgm:pt>
    <dgm:pt modelId="{27C859BA-B5E9-4B70-BB4F-8C9EA0CE04FB}">
      <dgm:prSet phldrT="[Texto]"/>
      <dgm:spPr>
        <a:solidFill>
          <a:schemeClr val="accent4">
            <a:lumMod val="20000"/>
            <a:lumOff val="80000"/>
          </a:schemeClr>
        </a:solidFill>
      </dgm:spPr>
      <dgm:t>
        <a:bodyPr/>
        <a:lstStyle/>
        <a:p>
          <a:r>
            <a:rPr lang="es-ES" b="1" dirty="0"/>
            <a:t>Estructura de gobernanza</a:t>
          </a:r>
        </a:p>
      </dgm:t>
    </dgm:pt>
    <dgm:pt modelId="{5082FF02-25A3-49A1-83F6-1679D7B165A0}" type="parTrans" cxnId="{5AFBF55F-26C7-46CF-91E5-EE05C0F3D559}">
      <dgm:prSet/>
      <dgm:spPr/>
      <dgm:t>
        <a:bodyPr/>
        <a:lstStyle/>
        <a:p>
          <a:endParaRPr lang="es-ES" b="1"/>
        </a:p>
      </dgm:t>
    </dgm:pt>
    <dgm:pt modelId="{4D7AA4DF-FCA1-409A-9388-8883B7563530}" type="sibTrans" cxnId="{5AFBF55F-26C7-46CF-91E5-EE05C0F3D559}">
      <dgm:prSet/>
      <dgm:spPr/>
      <dgm:t>
        <a:bodyPr/>
        <a:lstStyle/>
        <a:p>
          <a:endParaRPr lang="es-ES" b="1"/>
        </a:p>
      </dgm:t>
    </dgm:pt>
    <dgm:pt modelId="{18A3AD42-9688-4992-8298-4A09F006E1B0}">
      <dgm:prSet phldrT="[Texto]"/>
      <dgm:spPr>
        <a:solidFill>
          <a:schemeClr val="accent4">
            <a:lumMod val="20000"/>
            <a:lumOff val="80000"/>
          </a:schemeClr>
        </a:solidFill>
      </dgm:spPr>
      <dgm:t>
        <a:bodyPr/>
        <a:lstStyle/>
        <a:p>
          <a:r>
            <a:rPr lang="es-ES" b="1" dirty="0"/>
            <a:t>Objetivos operativos anuales.</a:t>
          </a:r>
        </a:p>
      </dgm:t>
    </dgm:pt>
    <dgm:pt modelId="{81035BD7-3D44-4D9C-9D78-13C75ED1E7B6}" type="sibTrans" cxnId="{864AF6A7-B66E-4C4F-94C9-F98777C8FD4F}">
      <dgm:prSet/>
      <dgm:spPr/>
      <dgm:t>
        <a:bodyPr/>
        <a:lstStyle/>
        <a:p>
          <a:endParaRPr lang="es-ES" b="1"/>
        </a:p>
      </dgm:t>
    </dgm:pt>
    <dgm:pt modelId="{D14F7F50-B458-47D6-A9D9-3B58E1A31E6E}" type="parTrans" cxnId="{864AF6A7-B66E-4C4F-94C9-F98777C8FD4F}">
      <dgm:prSet/>
      <dgm:spPr/>
      <dgm:t>
        <a:bodyPr/>
        <a:lstStyle/>
        <a:p>
          <a:endParaRPr lang="es-ES" b="1"/>
        </a:p>
      </dgm:t>
    </dgm:pt>
    <dgm:pt modelId="{ECA6864A-84B4-4629-B67D-A2770B330836}">
      <dgm:prSet/>
      <dgm:spPr>
        <a:solidFill>
          <a:schemeClr val="accent4">
            <a:lumMod val="20000"/>
            <a:lumOff val="80000"/>
          </a:schemeClr>
        </a:solidFill>
      </dgm:spPr>
      <dgm:t>
        <a:bodyPr/>
        <a:lstStyle/>
        <a:p>
          <a:r>
            <a:rPr lang="es-ES" b="1" dirty="0"/>
            <a:t>Medidas y acciones de mejora (132 en 2025).</a:t>
          </a:r>
        </a:p>
      </dgm:t>
    </dgm:pt>
    <dgm:pt modelId="{DD75FF48-C3D1-4652-B6CC-FA11A0EC19D3}" type="sibTrans" cxnId="{FC46997F-6C41-4D23-8D9E-ABD0379CC981}">
      <dgm:prSet/>
      <dgm:spPr/>
      <dgm:t>
        <a:bodyPr/>
        <a:lstStyle/>
        <a:p>
          <a:endParaRPr lang="es-ES" b="1"/>
        </a:p>
      </dgm:t>
    </dgm:pt>
    <dgm:pt modelId="{30A72D6D-E827-4B55-9588-A9B582F2B194}" type="parTrans" cxnId="{FC46997F-6C41-4D23-8D9E-ABD0379CC981}">
      <dgm:prSet/>
      <dgm:spPr/>
      <dgm:t>
        <a:bodyPr/>
        <a:lstStyle/>
        <a:p>
          <a:endParaRPr lang="es-ES" b="1"/>
        </a:p>
      </dgm:t>
    </dgm:pt>
    <dgm:pt modelId="{D7E5148E-4B39-488E-A08C-55964A027ED0}">
      <dgm:prSet/>
      <dgm:spPr>
        <a:solidFill>
          <a:schemeClr val="accent4">
            <a:lumMod val="20000"/>
            <a:lumOff val="80000"/>
          </a:schemeClr>
        </a:solidFill>
      </dgm:spPr>
      <dgm:t>
        <a:bodyPr/>
        <a:lstStyle/>
        <a:p>
          <a:r>
            <a:rPr lang="es-ES" b="1" dirty="0"/>
            <a:t>Indicadores. </a:t>
          </a:r>
        </a:p>
      </dgm:t>
    </dgm:pt>
    <dgm:pt modelId="{FA5B4C7F-587C-436E-B841-B361CE454EC4}" type="sibTrans" cxnId="{F7066C88-20EB-4AEE-A835-069D12C2143A}">
      <dgm:prSet/>
      <dgm:spPr/>
      <dgm:t>
        <a:bodyPr/>
        <a:lstStyle/>
        <a:p>
          <a:endParaRPr lang="es-ES" b="1"/>
        </a:p>
      </dgm:t>
    </dgm:pt>
    <dgm:pt modelId="{C7BBDBF1-AF10-4EA7-B9F3-BF33311DC92C}" type="parTrans" cxnId="{F7066C88-20EB-4AEE-A835-069D12C2143A}">
      <dgm:prSet/>
      <dgm:spPr/>
      <dgm:t>
        <a:bodyPr/>
        <a:lstStyle/>
        <a:p>
          <a:endParaRPr lang="es-ES" b="1"/>
        </a:p>
      </dgm:t>
    </dgm:pt>
    <dgm:pt modelId="{2DB1E91A-4FF8-4153-9F14-BD7F12642885}">
      <dgm:prSet/>
      <dgm:spPr>
        <a:solidFill>
          <a:schemeClr val="accent4">
            <a:lumMod val="20000"/>
            <a:lumOff val="80000"/>
          </a:schemeClr>
        </a:solidFill>
      </dgm:spPr>
      <dgm:t>
        <a:bodyPr/>
        <a:lstStyle/>
        <a:p>
          <a:r>
            <a:rPr lang="es-ES" b="1" dirty="0"/>
            <a:t>Cronograma, segimiento, control y revisión</a:t>
          </a:r>
        </a:p>
      </dgm:t>
    </dgm:pt>
    <dgm:pt modelId="{FDA98FB4-6051-4744-A4EC-851D8F9208E0}" type="sibTrans" cxnId="{38583BDD-CBD1-4823-9446-0A7FD4EAF4E6}">
      <dgm:prSet/>
      <dgm:spPr/>
      <dgm:t>
        <a:bodyPr/>
        <a:lstStyle/>
        <a:p>
          <a:endParaRPr lang="es-ES" b="1"/>
        </a:p>
      </dgm:t>
    </dgm:pt>
    <dgm:pt modelId="{E3B37F9A-47E2-441A-AE8E-0C40DC4E973A}" type="parTrans" cxnId="{38583BDD-CBD1-4823-9446-0A7FD4EAF4E6}">
      <dgm:prSet/>
      <dgm:spPr/>
      <dgm:t>
        <a:bodyPr/>
        <a:lstStyle/>
        <a:p>
          <a:endParaRPr lang="es-ES" b="1"/>
        </a:p>
      </dgm:t>
    </dgm:pt>
    <dgm:pt modelId="{1C1AB87D-8EC9-47F4-80FD-A6CACAB8F4D2}">
      <dgm:prSet/>
      <dgm:spPr>
        <a:solidFill>
          <a:schemeClr val="accent4">
            <a:lumMod val="20000"/>
            <a:lumOff val="80000"/>
          </a:schemeClr>
        </a:solidFill>
      </dgm:spPr>
      <dgm:t>
        <a:bodyPr/>
        <a:lstStyle/>
        <a:p>
          <a:r>
            <a:rPr lang="es-ES" b="1" dirty="0"/>
            <a:t>Priorización de acciones.</a:t>
          </a:r>
        </a:p>
      </dgm:t>
    </dgm:pt>
    <dgm:pt modelId="{4547BE1C-5288-438C-B020-E9B37F94B896}" type="parTrans" cxnId="{425B01AF-AE63-4087-B4B3-123A2E0C6304}">
      <dgm:prSet/>
      <dgm:spPr/>
      <dgm:t>
        <a:bodyPr/>
        <a:lstStyle/>
        <a:p>
          <a:endParaRPr lang="es-ES" b="1"/>
        </a:p>
      </dgm:t>
    </dgm:pt>
    <dgm:pt modelId="{B2A8A9B0-0322-460F-A232-BEBEE30F5594}" type="sibTrans" cxnId="{425B01AF-AE63-4087-B4B3-123A2E0C6304}">
      <dgm:prSet/>
      <dgm:spPr/>
      <dgm:t>
        <a:bodyPr/>
        <a:lstStyle/>
        <a:p>
          <a:endParaRPr lang="es-ES" b="1"/>
        </a:p>
      </dgm:t>
    </dgm:pt>
    <dgm:pt modelId="{E47787C9-9982-4303-9ED9-50526834A5D9}" type="pres">
      <dgm:prSet presAssocID="{88232EB0-365F-436B-A215-20F5EB73FE90}" presName="rootnode" presStyleCnt="0">
        <dgm:presLayoutVars>
          <dgm:chMax/>
          <dgm:chPref/>
          <dgm:dir/>
          <dgm:animLvl val="lvl"/>
        </dgm:presLayoutVars>
      </dgm:prSet>
      <dgm:spPr/>
    </dgm:pt>
    <dgm:pt modelId="{5319E780-0AF2-4AFB-B59A-C6C26CF1D0E0}" type="pres">
      <dgm:prSet presAssocID="{275817CB-C386-465E-AB74-FEBC8A4B54AE}" presName="composite" presStyleCnt="0"/>
      <dgm:spPr/>
    </dgm:pt>
    <dgm:pt modelId="{8CF0F61F-7928-4DC6-A97D-819A769A3B6D}" type="pres">
      <dgm:prSet presAssocID="{275817CB-C386-465E-AB74-FEBC8A4B54AE}" presName="bentUpArrow1" presStyleLbl="alignImgPlace1" presStyleIdx="0" presStyleCnt="1" custLinFactNeighborX="-19998" custLinFactNeighborY="5059"/>
      <dgm:spPr/>
    </dgm:pt>
    <dgm:pt modelId="{1DDBF8DF-D4B2-4D42-A887-2D6E17227438}" type="pres">
      <dgm:prSet presAssocID="{275817CB-C386-465E-AB74-FEBC8A4B54AE}" presName="ParentText" presStyleLbl="node1" presStyleIdx="0" presStyleCnt="2" custLinFactNeighborX="-19035" custLinFactNeighborY="-819">
        <dgm:presLayoutVars>
          <dgm:chMax val="1"/>
          <dgm:chPref val="1"/>
          <dgm:bulletEnabled val="1"/>
        </dgm:presLayoutVars>
      </dgm:prSet>
      <dgm:spPr/>
    </dgm:pt>
    <dgm:pt modelId="{07FA1A09-5ECE-481A-8E15-A1EAE39344E0}" type="pres">
      <dgm:prSet presAssocID="{275817CB-C386-465E-AB74-FEBC8A4B54AE}" presName="ChildText" presStyleLbl="revTx" presStyleIdx="0" presStyleCnt="2" custScaleX="222123" custLinFactNeighborX="47399" custLinFactNeighborY="-2771">
        <dgm:presLayoutVars>
          <dgm:chMax val="0"/>
          <dgm:chPref val="0"/>
          <dgm:bulletEnabled val="1"/>
        </dgm:presLayoutVars>
      </dgm:prSet>
      <dgm:spPr/>
    </dgm:pt>
    <dgm:pt modelId="{F81793BC-5512-4C7E-AE0F-258868998B5D}" type="pres">
      <dgm:prSet presAssocID="{636CCEDC-3380-41B1-8855-5ED06997F800}" presName="sibTrans" presStyleCnt="0"/>
      <dgm:spPr/>
    </dgm:pt>
    <dgm:pt modelId="{1C5F6C5C-928D-486C-BCD8-DB8C82EEC326}" type="pres">
      <dgm:prSet presAssocID="{B6CFB509-2B65-422D-BF7B-ABDE2134491F}" presName="composite" presStyleCnt="0"/>
      <dgm:spPr/>
    </dgm:pt>
    <dgm:pt modelId="{474D5FAB-8FEE-4969-AA08-D7B4CF5273E6}" type="pres">
      <dgm:prSet presAssocID="{B6CFB509-2B65-422D-BF7B-ABDE2134491F}" presName="ParentText" presStyleLbl="node1" presStyleIdx="1" presStyleCnt="2" custLinFactNeighborX="-35872" custLinFactNeighborY="-8606">
        <dgm:presLayoutVars>
          <dgm:chMax val="1"/>
          <dgm:chPref val="1"/>
          <dgm:bulletEnabled val="1"/>
        </dgm:presLayoutVars>
      </dgm:prSet>
      <dgm:spPr>
        <a:xfrm>
          <a:off x="2781850" y="2671330"/>
          <a:ext cx="3600214" cy="2520033"/>
        </a:xfrm>
      </dgm:spPr>
    </dgm:pt>
    <dgm:pt modelId="{32603F74-5448-456B-B9D8-C030CBCE00BF}" type="pres">
      <dgm:prSet presAssocID="{B6CFB509-2B65-422D-BF7B-ABDE2134491F}" presName="FinalChildText" presStyleLbl="revTx" presStyleIdx="1" presStyleCnt="2" custScaleX="232333" custLinFactNeighborX="21672" custLinFactNeighborY="-10419">
        <dgm:presLayoutVars>
          <dgm:chMax val="0"/>
          <dgm:chPref val="0"/>
          <dgm:bulletEnabled val="1"/>
        </dgm:presLayoutVars>
      </dgm:prSet>
      <dgm:spPr/>
    </dgm:pt>
  </dgm:ptLst>
  <dgm:cxnLst>
    <dgm:cxn modelId="{6059C507-774A-4B3D-A055-0AF8E5EC09B5}" type="presOf" srcId="{88232EB0-365F-436B-A215-20F5EB73FE90}" destId="{E47787C9-9982-4303-9ED9-50526834A5D9}" srcOrd="0" destOrd="0" presId="urn:microsoft.com/office/officeart/2005/8/layout/StepDownProcess"/>
    <dgm:cxn modelId="{6489DA0B-2348-431F-8329-933DE47B9395}" type="presOf" srcId="{1C1AB87D-8EC9-47F4-80FD-A6CACAB8F4D2}" destId="{32603F74-5448-456B-B9D8-C030CBCE00BF}" srcOrd="0" destOrd="2" presId="urn:microsoft.com/office/officeart/2005/8/layout/StepDownProcess"/>
    <dgm:cxn modelId="{C447E715-8557-4C13-8219-92A7947FF5B8}" srcId="{275817CB-C386-465E-AB74-FEBC8A4B54AE}" destId="{AAABFE5A-535F-4267-8693-3C3E41E11890}" srcOrd="1" destOrd="0" parTransId="{70275A80-BCBD-4DC7-B95C-21CA2E2137BD}" sibTransId="{D291C21F-44D3-446A-9D10-1DF7070F18ED}"/>
    <dgm:cxn modelId="{FC47BC16-2134-4E6B-828F-E7D5FE9C4D1E}" type="presOf" srcId="{7AA50D6C-5DE5-4E4C-9C74-4AFFE099DDB9}" destId="{07FA1A09-5ECE-481A-8E15-A1EAE39344E0}" srcOrd="0" destOrd="2" presId="urn:microsoft.com/office/officeart/2005/8/layout/StepDownProcess"/>
    <dgm:cxn modelId="{899B3C19-74D4-4B66-ACC5-F4F68DBD8492}" srcId="{88232EB0-365F-436B-A215-20F5EB73FE90}" destId="{275817CB-C386-465E-AB74-FEBC8A4B54AE}" srcOrd="0" destOrd="0" parTransId="{98954523-05A3-41A1-86E8-EDCC4931C88A}" sibTransId="{636CCEDC-3380-41B1-8855-5ED06997F800}"/>
    <dgm:cxn modelId="{D46F933B-2AC5-4589-8847-0FD87DDEADC5}" srcId="{275817CB-C386-465E-AB74-FEBC8A4B54AE}" destId="{7AA50D6C-5DE5-4E4C-9C74-4AFFE099DDB9}" srcOrd="2" destOrd="0" parTransId="{77E46BC3-EE07-441D-A91C-65267963EC9C}" sibTransId="{C8F4EBC7-2BE6-418C-A6E5-4AC6F2FD157D}"/>
    <dgm:cxn modelId="{3C38633E-2FE7-4184-93E2-DEB3AAD0E1F1}" srcId="{275817CB-C386-465E-AB74-FEBC8A4B54AE}" destId="{E2103A4B-5441-447C-BCE4-139072FAEFBA}" srcOrd="0" destOrd="0" parTransId="{599F51FA-17F9-469C-9771-D6903585CFED}" sibTransId="{D08EE940-EF0D-44BA-871F-4EE1488AD835}"/>
    <dgm:cxn modelId="{FE57235B-A47E-447A-9733-943B96273A3D}" type="presOf" srcId="{AAABFE5A-535F-4267-8693-3C3E41E11890}" destId="{07FA1A09-5ECE-481A-8E15-A1EAE39344E0}" srcOrd="0" destOrd="1" presId="urn:microsoft.com/office/officeart/2005/8/layout/StepDownProcess"/>
    <dgm:cxn modelId="{5AFBF55F-26C7-46CF-91E5-EE05C0F3D559}" srcId="{275817CB-C386-465E-AB74-FEBC8A4B54AE}" destId="{27C859BA-B5E9-4B70-BB4F-8C9EA0CE04FB}" srcOrd="3" destOrd="0" parTransId="{5082FF02-25A3-49A1-83F6-1679D7B165A0}" sibTransId="{4D7AA4DF-FCA1-409A-9388-8883B7563530}"/>
    <dgm:cxn modelId="{DD10E87A-A7E1-48A3-96CF-C52F4AFF460B}" type="presOf" srcId="{E2103A4B-5441-447C-BCE4-139072FAEFBA}" destId="{07FA1A09-5ECE-481A-8E15-A1EAE39344E0}" srcOrd="0" destOrd="0" presId="urn:microsoft.com/office/officeart/2005/8/layout/StepDownProcess"/>
    <dgm:cxn modelId="{FC46997F-6C41-4D23-8D9E-ABD0379CC981}" srcId="{B6CFB509-2B65-422D-BF7B-ABDE2134491F}" destId="{ECA6864A-84B4-4629-B67D-A2770B330836}" srcOrd="1" destOrd="0" parTransId="{30A72D6D-E827-4B55-9588-A9B582F2B194}" sibTransId="{DD75FF48-C3D1-4652-B6CC-FA11A0EC19D3}"/>
    <dgm:cxn modelId="{F7066C88-20EB-4AEE-A835-069D12C2143A}" srcId="{B6CFB509-2B65-422D-BF7B-ABDE2134491F}" destId="{D7E5148E-4B39-488E-A08C-55964A027ED0}" srcOrd="3" destOrd="0" parTransId="{C7BBDBF1-AF10-4EA7-B9F3-BF33311DC92C}" sibTransId="{FA5B4C7F-587C-436E-B841-B361CE454EC4}"/>
    <dgm:cxn modelId="{7435998F-AE62-474A-BA25-CC9D4ECD67B9}" type="presOf" srcId="{275817CB-C386-465E-AB74-FEBC8A4B54AE}" destId="{1DDBF8DF-D4B2-4D42-A887-2D6E17227438}" srcOrd="0" destOrd="0" presId="urn:microsoft.com/office/officeart/2005/8/layout/StepDownProcess"/>
    <dgm:cxn modelId="{88972D96-0EAD-423A-8D53-98C18E9BEE5D}" type="presOf" srcId="{ECA6864A-84B4-4629-B67D-A2770B330836}" destId="{32603F74-5448-456B-B9D8-C030CBCE00BF}" srcOrd="0" destOrd="1" presId="urn:microsoft.com/office/officeart/2005/8/layout/StepDownProcess"/>
    <dgm:cxn modelId="{B81099A7-7264-4BF8-8B46-DF763AA576E5}" type="presOf" srcId="{B6CFB509-2B65-422D-BF7B-ABDE2134491F}" destId="{474D5FAB-8FEE-4969-AA08-D7B4CF5273E6}" srcOrd="0" destOrd="0" presId="urn:microsoft.com/office/officeart/2005/8/layout/StepDownProcess"/>
    <dgm:cxn modelId="{41959EA7-9F0D-4834-A277-BBC3D3861F97}" type="presOf" srcId="{D7E5148E-4B39-488E-A08C-55964A027ED0}" destId="{32603F74-5448-456B-B9D8-C030CBCE00BF}" srcOrd="0" destOrd="3" presId="urn:microsoft.com/office/officeart/2005/8/layout/StepDownProcess"/>
    <dgm:cxn modelId="{0784A8A7-934E-4D0E-B4E5-312147375772}" srcId="{88232EB0-365F-436B-A215-20F5EB73FE90}" destId="{B6CFB509-2B65-422D-BF7B-ABDE2134491F}" srcOrd="1" destOrd="0" parTransId="{CA79BC1A-AA2A-4573-825E-7E450F205C75}" sibTransId="{FA73BDDF-7F94-44E2-ADB2-26730CBF1131}"/>
    <dgm:cxn modelId="{864AF6A7-B66E-4C4F-94C9-F98777C8FD4F}" srcId="{B6CFB509-2B65-422D-BF7B-ABDE2134491F}" destId="{18A3AD42-9688-4992-8298-4A09F006E1B0}" srcOrd="0" destOrd="0" parTransId="{D14F7F50-B458-47D6-A9D9-3B58E1A31E6E}" sibTransId="{81035BD7-3D44-4D9C-9D78-13C75ED1E7B6}"/>
    <dgm:cxn modelId="{425B01AF-AE63-4087-B4B3-123A2E0C6304}" srcId="{B6CFB509-2B65-422D-BF7B-ABDE2134491F}" destId="{1C1AB87D-8EC9-47F4-80FD-A6CACAB8F4D2}" srcOrd="2" destOrd="0" parTransId="{4547BE1C-5288-438C-B020-E9B37F94B896}" sibTransId="{B2A8A9B0-0322-460F-A232-BEBEE30F5594}"/>
    <dgm:cxn modelId="{02F8A7B7-E7DF-427A-9AB7-E09BF92FE94A}" type="presOf" srcId="{18A3AD42-9688-4992-8298-4A09F006E1B0}" destId="{32603F74-5448-456B-B9D8-C030CBCE00BF}" srcOrd="0" destOrd="0" presId="urn:microsoft.com/office/officeart/2005/8/layout/StepDownProcess"/>
    <dgm:cxn modelId="{A45DDDBA-BCE4-4706-9BC4-9CE6FBAB1DD6}" type="presOf" srcId="{2DB1E91A-4FF8-4153-9F14-BD7F12642885}" destId="{32603F74-5448-456B-B9D8-C030CBCE00BF}" srcOrd="0" destOrd="4" presId="urn:microsoft.com/office/officeart/2005/8/layout/StepDownProcess"/>
    <dgm:cxn modelId="{38583BDD-CBD1-4823-9446-0A7FD4EAF4E6}" srcId="{B6CFB509-2B65-422D-BF7B-ABDE2134491F}" destId="{2DB1E91A-4FF8-4153-9F14-BD7F12642885}" srcOrd="4" destOrd="0" parTransId="{E3B37F9A-47E2-441A-AE8E-0C40DC4E973A}" sibTransId="{FDA98FB4-6051-4744-A4EC-851D8F9208E0}"/>
    <dgm:cxn modelId="{EE02B6F6-43AF-41B6-8C10-BB6E90940A0D}" type="presOf" srcId="{27C859BA-B5E9-4B70-BB4F-8C9EA0CE04FB}" destId="{07FA1A09-5ECE-481A-8E15-A1EAE39344E0}" srcOrd="0" destOrd="3" presId="urn:microsoft.com/office/officeart/2005/8/layout/StepDownProcess"/>
    <dgm:cxn modelId="{14BA6055-594C-4F0D-800D-227CDC6E1FA4}" type="presParOf" srcId="{E47787C9-9982-4303-9ED9-50526834A5D9}" destId="{5319E780-0AF2-4AFB-B59A-C6C26CF1D0E0}" srcOrd="0" destOrd="0" presId="urn:microsoft.com/office/officeart/2005/8/layout/StepDownProcess"/>
    <dgm:cxn modelId="{DAA0F91D-D3B8-44F4-BC2C-7F5A40E4F461}" type="presParOf" srcId="{5319E780-0AF2-4AFB-B59A-C6C26CF1D0E0}" destId="{8CF0F61F-7928-4DC6-A97D-819A769A3B6D}" srcOrd="0" destOrd="0" presId="urn:microsoft.com/office/officeart/2005/8/layout/StepDownProcess"/>
    <dgm:cxn modelId="{7FF19B0F-64EB-4378-B8DE-57D2C028210C}" type="presParOf" srcId="{5319E780-0AF2-4AFB-B59A-C6C26CF1D0E0}" destId="{1DDBF8DF-D4B2-4D42-A887-2D6E17227438}" srcOrd="1" destOrd="0" presId="urn:microsoft.com/office/officeart/2005/8/layout/StepDownProcess"/>
    <dgm:cxn modelId="{8A994301-CEFF-4DEF-87E8-6C4DCE4F84FD}" type="presParOf" srcId="{5319E780-0AF2-4AFB-B59A-C6C26CF1D0E0}" destId="{07FA1A09-5ECE-481A-8E15-A1EAE39344E0}" srcOrd="2" destOrd="0" presId="urn:microsoft.com/office/officeart/2005/8/layout/StepDownProcess"/>
    <dgm:cxn modelId="{D778AC6E-0851-49A5-A274-617F36FF78D0}" type="presParOf" srcId="{E47787C9-9982-4303-9ED9-50526834A5D9}" destId="{F81793BC-5512-4C7E-AE0F-258868998B5D}" srcOrd="1" destOrd="0" presId="urn:microsoft.com/office/officeart/2005/8/layout/StepDownProcess"/>
    <dgm:cxn modelId="{61ECF8C3-05AE-44E9-AF8F-8FF7F28DA0D5}" type="presParOf" srcId="{E47787C9-9982-4303-9ED9-50526834A5D9}" destId="{1C5F6C5C-928D-486C-BCD8-DB8C82EEC326}" srcOrd="2" destOrd="0" presId="urn:microsoft.com/office/officeart/2005/8/layout/StepDownProcess"/>
    <dgm:cxn modelId="{3618DBE3-2E50-4530-AB66-D1B4EA396262}" type="presParOf" srcId="{1C5F6C5C-928D-486C-BCD8-DB8C82EEC326}" destId="{474D5FAB-8FEE-4969-AA08-D7B4CF5273E6}" srcOrd="0" destOrd="0" presId="urn:microsoft.com/office/officeart/2005/8/layout/StepDownProcess"/>
    <dgm:cxn modelId="{25FC18C3-0624-4D60-A5DD-119806917AD3}" type="presParOf" srcId="{1C5F6C5C-928D-486C-BCD8-DB8C82EEC326}" destId="{32603F74-5448-456B-B9D8-C030CBCE00BF}" srcOrd="1" destOrd="0" presId="urn:microsoft.com/office/officeart/2005/8/layout/StepDownProcess"/>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2397E8-1EB5-498B-8544-76DF733680B7}" type="doc">
      <dgm:prSet loTypeId="urn:microsoft.com/office/officeart/2005/8/layout/pyramid1" loCatId="pyramid" qsTypeId="urn:microsoft.com/office/officeart/2005/8/quickstyle/simple1" qsCatId="simple" csTypeId="urn:microsoft.com/office/officeart/2005/8/colors/accent4_4" csCatId="accent4" phldr="1"/>
      <dgm:spPr/>
    </dgm:pt>
    <dgm:pt modelId="{46106923-3EB3-427F-8D4E-F05EEF02103A}">
      <dgm:prSet phldrT="[Texto]" custT="1"/>
      <dgm:spPr/>
      <dgm:t>
        <a:bodyPr/>
        <a:lstStyle/>
        <a:p>
          <a:endParaRPr lang="es-ES" sz="1600" b="1" dirty="0">
            <a:solidFill>
              <a:schemeClr val="bg1"/>
            </a:solidFill>
          </a:endParaRPr>
        </a:p>
        <a:p>
          <a:r>
            <a:rPr lang="es-ES" sz="1600" b="1" dirty="0">
              <a:solidFill>
                <a:schemeClr val="bg1"/>
              </a:solidFill>
            </a:rPr>
            <a:t>4 EJES</a:t>
          </a:r>
        </a:p>
      </dgm:t>
    </dgm:pt>
    <dgm:pt modelId="{F52C57BB-620A-4B04-9DDD-D80605B7AF98}" type="parTrans" cxnId="{6719CAA0-EDA5-446C-83A8-4FF99A4E0D39}">
      <dgm:prSet/>
      <dgm:spPr/>
      <dgm:t>
        <a:bodyPr/>
        <a:lstStyle/>
        <a:p>
          <a:endParaRPr lang="es-ES" sz="1600" b="1"/>
        </a:p>
      </dgm:t>
    </dgm:pt>
    <dgm:pt modelId="{BBAF7284-A0B7-41ED-A09F-064235B11D08}" type="sibTrans" cxnId="{6719CAA0-EDA5-446C-83A8-4FF99A4E0D39}">
      <dgm:prSet/>
      <dgm:spPr/>
      <dgm:t>
        <a:bodyPr/>
        <a:lstStyle/>
        <a:p>
          <a:endParaRPr lang="es-ES" sz="1600" b="1"/>
        </a:p>
      </dgm:t>
    </dgm:pt>
    <dgm:pt modelId="{E6DCEE46-6C49-47B6-9C68-E8E4D402EF1C}">
      <dgm:prSet phldrT="[Texto]" custT="1"/>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s-ES" sz="1600" b="1" kern="1200" dirty="0">
              <a:latin typeface="Calibri" panose="020F0502020204030204"/>
              <a:ea typeface="+mn-ea"/>
              <a:cs typeface="+mn-cs"/>
            </a:rPr>
            <a:t>132 MEDIDAS Y ACCIONES DE MEJORA</a:t>
          </a:r>
        </a:p>
      </dgm:t>
    </dgm:pt>
    <dgm:pt modelId="{0426A2FD-2141-4B09-BEB9-15C11F4DAA6F}" type="parTrans" cxnId="{4438622E-99D6-4428-853E-7D25B126D234}">
      <dgm:prSet/>
      <dgm:spPr/>
      <dgm:t>
        <a:bodyPr/>
        <a:lstStyle/>
        <a:p>
          <a:endParaRPr lang="es-ES" sz="1600" b="1"/>
        </a:p>
      </dgm:t>
    </dgm:pt>
    <dgm:pt modelId="{A90118A5-4DDC-48A6-9904-CA05DF9312EC}" type="sibTrans" cxnId="{4438622E-99D6-4428-853E-7D25B126D234}">
      <dgm:prSet/>
      <dgm:spPr/>
      <dgm:t>
        <a:bodyPr/>
        <a:lstStyle/>
        <a:p>
          <a:endParaRPr lang="es-ES" sz="1600" b="1"/>
        </a:p>
      </dgm:t>
    </dgm:pt>
    <dgm:pt modelId="{69A4347F-2159-4F54-8E53-FB2208BE06FE}">
      <dgm:prSet phldrT="[Texto]" custT="1"/>
      <dgm:spPr/>
      <dgm:t>
        <a:bodyPr lIns="0" rIns="0"/>
        <a:lstStyle/>
        <a:p>
          <a:r>
            <a:rPr lang="es-ES" sz="1600" b="1" dirty="0"/>
            <a:t>100 MEDIDAS EJECUTADAS AL 100%</a:t>
          </a:r>
        </a:p>
        <a:p>
          <a:r>
            <a:rPr lang="es-ES" sz="1600" b="1" dirty="0"/>
            <a:t>7 MEDIDAS EJECUTADAS  &gt; 50% &lt; 100%</a:t>
          </a:r>
        </a:p>
        <a:p>
          <a:r>
            <a:rPr lang="es-ES" sz="1600" b="1" dirty="0"/>
            <a:t>25 MEDIDAS EJECUTADAS MENOS DEL 50 %</a:t>
          </a:r>
        </a:p>
      </dgm:t>
    </dgm:pt>
    <dgm:pt modelId="{A0A440E4-0229-4169-A585-C92C30E73711}" type="parTrans" cxnId="{05AC9F22-79C1-4AA1-A6EE-686C477DAD9A}">
      <dgm:prSet/>
      <dgm:spPr/>
      <dgm:t>
        <a:bodyPr/>
        <a:lstStyle/>
        <a:p>
          <a:endParaRPr lang="es-ES" sz="1600" b="1"/>
        </a:p>
      </dgm:t>
    </dgm:pt>
    <dgm:pt modelId="{6130BCD7-FC6A-44BD-8816-8ACAE75AD9B5}" type="sibTrans" cxnId="{05AC9F22-79C1-4AA1-A6EE-686C477DAD9A}">
      <dgm:prSet/>
      <dgm:spPr/>
      <dgm:t>
        <a:bodyPr/>
        <a:lstStyle/>
        <a:p>
          <a:endParaRPr lang="es-ES" sz="1600" b="1"/>
        </a:p>
      </dgm:t>
    </dgm:pt>
    <dgm:pt modelId="{3F517FFB-D956-4188-8BEC-B975647C39A1}">
      <dgm:prSet custT="1"/>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s-ES" sz="1600" b="1" kern="1200" dirty="0">
              <a:latin typeface="Calibri" panose="020F0502020204030204"/>
              <a:ea typeface="+mn-ea"/>
              <a:cs typeface="+mn-cs"/>
            </a:rPr>
            <a:t>12 OBJETIVOS ESTRATÉGICOS</a:t>
          </a:r>
        </a:p>
      </dgm:t>
    </dgm:pt>
    <dgm:pt modelId="{EE87B1CE-B799-4E44-9BCB-C2DD38F3458C}" type="parTrans" cxnId="{73797B8B-DA3D-486A-BD52-93CA98694946}">
      <dgm:prSet/>
      <dgm:spPr/>
      <dgm:t>
        <a:bodyPr/>
        <a:lstStyle/>
        <a:p>
          <a:endParaRPr lang="es-ES" sz="1600"/>
        </a:p>
      </dgm:t>
    </dgm:pt>
    <dgm:pt modelId="{172EEC16-0A34-4E4A-9657-5BD72FA4F569}" type="sibTrans" cxnId="{73797B8B-DA3D-486A-BD52-93CA98694946}">
      <dgm:prSet/>
      <dgm:spPr/>
      <dgm:t>
        <a:bodyPr/>
        <a:lstStyle/>
        <a:p>
          <a:endParaRPr lang="es-ES" sz="1600"/>
        </a:p>
      </dgm:t>
    </dgm:pt>
    <dgm:pt modelId="{490E0583-4FB0-4CF3-BB59-D1AE8B92446A}">
      <dgm:prSet custT="1"/>
      <dgm:spPr/>
      <dgm:t>
        <a:bodyPr/>
        <a:lstStyle/>
        <a:p>
          <a:r>
            <a:rPr lang="es-ES" sz="1600" b="1" dirty="0"/>
            <a:t>32 PROGRAMAS DE ACTUACIÓN</a:t>
          </a:r>
        </a:p>
      </dgm:t>
    </dgm:pt>
    <dgm:pt modelId="{AF951776-7E94-4261-B588-AF89DA50AA4E}" type="parTrans" cxnId="{3BA2D637-9064-4F35-88AE-1E306F9653BE}">
      <dgm:prSet/>
      <dgm:spPr/>
      <dgm:t>
        <a:bodyPr/>
        <a:lstStyle/>
        <a:p>
          <a:endParaRPr lang="es-ES" sz="1600"/>
        </a:p>
      </dgm:t>
    </dgm:pt>
    <dgm:pt modelId="{01619A24-5E47-40F4-B4AE-7E6C478E2C8A}" type="sibTrans" cxnId="{3BA2D637-9064-4F35-88AE-1E306F9653BE}">
      <dgm:prSet/>
      <dgm:spPr/>
      <dgm:t>
        <a:bodyPr/>
        <a:lstStyle/>
        <a:p>
          <a:endParaRPr lang="es-ES" sz="1600"/>
        </a:p>
      </dgm:t>
    </dgm:pt>
    <dgm:pt modelId="{CF2A7A86-CECB-4BB6-AEB2-6E556C68BD66}" type="pres">
      <dgm:prSet presAssocID="{E02397E8-1EB5-498B-8544-76DF733680B7}" presName="Name0" presStyleCnt="0">
        <dgm:presLayoutVars>
          <dgm:dir/>
          <dgm:animLvl val="lvl"/>
          <dgm:resizeHandles val="exact"/>
        </dgm:presLayoutVars>
      </dgm:prSet>
      <dgm:spPr/>
    </dgm:pt>
    <dgm:pt modelId="{797D9F22-D422-4964-A7F4-0095B2F46FBD}" type="pres">
      <dgm:prSet presAssocID="{46106923-3EB3-427F-8D4E-F05EEF02103A}" presName="Name8" presStyleCnt="0"/>
      <dgm:spPr/>
    </dgm:pt>
    <dgm:pt modelId="{6D9ECE1E-20D6-4C69-B184-9D09424AC914}" type="pres">
      <dgm:prSet presAssocID="{46106923-3EB3-427F-8D4E-F05EEF02103A}" presName="level" presStyleLbl="node1" presStyleIdx="0" presStyleCnt="5">
        <dgm:presLayoutVars>
          <dgm:chMax val="1"/>
          <dgm:bulletEnabled val="1"/>
        </dgm:presLayoutVars>
      </dgm:prSet>
      <dgm:spPr/>
    </dgm:pt>
    <dgm:pt modelId="{9BFA5CB1-854B-4F88-A998-23FCA8C4DA27}" type="pres">
      <dgm:prSet presAssocID="{46106923-3EB3-427F-8D4E-F05EEF02103A}" presName="levelTx" presStyleLbl="revTx" presStyleIdx="0" presStyleCnt="0">
        <dgm:presLayoutVars>
          <dgm:chMax val="1"/>
          <dgm:bulletEnabled val="1"/>
        </dgm:presLayoutVars>
      </dgm:prSet>
      <dgm:spPr/>
    </dgm:pt>
    <dgm:pt modelId="{79A18CAB-C0DA-4B8B-BCE9-ACF5792727A8}" type="pres">
      <dgm:prSet presAssocID="{3F517FFB-D956-4188-8BEC-B975647C39A1}" presName="Name8" presStyleCnt="0"/>
      <dgm:spPr/>
    </dgm:pt>
    <dgm:pt modelId="{F1E169EA-23A8-4BB8-A2BE-D1B33CF0BAA3}" type="pres">
      <dgm:prSet presAssocID="{3F517FFB-D956-4188-8BEC-B975647C39A1}" presName="level" presStyleLbl="node1" presStyleIdx="1" presStyleCnt="5">
        <dgm:presLayoutVars>
          <dgm:chMax val="1"/>
          <dgm:bulletEnabled val="1"/>
        </dgm:presLayoutVars>
      </dgm:prSet>
      <dgm:spPr>
        <a:xfrm>
          <a:off x="1021128" y="831347"/>
          <a:ext cx="2042257" cy="831347"/>
        </a:xfrm>
        <a:prstGeom prst="trapezoid">
          <a:avLst>
            <a:gd name="adj" fmla="val 61414"/>
          </a:avLst>
        </a:prstGeom>
      </dgm:spPr>
    </dgm:pt>
    <dgm:pt modelId="{8DF872A6-8B1B-4242-B0D4-68CEE4DD5823}" type="pres">
      <dgm:prSet presAssocID="{3F517FFB-D956-4188-8BEC-B975647C39A1}" presName="levelTx" presStyleLbl="revTx" presStyleIdx="0" presStyleCnt="0">
        <dgm:presLayoutVars>
          <dgm:chMax val="1"/>
          <dgm:bulletEnabled val="1"/>
        </dgm:presLayoutVars>
      </dgm:prSet>
      <dgm:spPr/>
    </dgm:pt>
    <dgm:pt modelId="{668151FD-FD75-4931-8937-EEFF593B7233}" type="pres">
      <dgm:prSet presAssocID="{490E0583-4FB0-4CF3-BB59-D1AE8B92446A}" presName="Name8" presStyleCnt="0"/>
      <dgm:spPr/>
    </dgm:pt>
    <dgm:pt modelId="{8F6AC5E9-3006-4BCC-BB9D-5A3090F18F1B}" type="pres">
      <dgm:prSet presAssocID="{490E0583-4FB0-4CF3-BB59-D1AE8B92446A}" presName="level" presStyleLbl="node1" presStyleIdx="2" presStyleCnt="5">
        <dgm:presLayoutVars>
          <dgm:chMax val="1"/>
          <dgm:bulletEnabled val="1"/>
        </dgm:presLayoutVars>
      </dgm:prSet>
      <dgm:spPr/>
    </dgm:pt>
    <dgm:pt modelId="{34FF37DF-C304-416D-A088-5C1E0596ED70}" type="pres">
      <dgm:prSet presAssocID="{490E0583-4FB0-4CF3-BB59-D1AE8B92446A}" presName="levelTx" presStyleLbl="revTx" presStyleIdx="0" presStyleCnt="0">
        <dgm:presLayoutVars>
          <dgm:chMax val="1"/>
          <dgm:bulletEnabled val="1"/>
        </dgm:presLayoutVars>
      </dgm:prSet>
      <dgm:spPr/>
    </dgm:pt>
    <dgm:pt modelId="{6C0EE414-0660-4434-AD67-01AABE254255}" type="pres">
      <dgm:prSet presAssocID="{E6DCEE46-6C49-47B6-9C68-E8E4D402EF1C}" presName="Name8" presStyleCnt="0"/>
      <dgm:spPr/>
    </dgm:pt>
    <dgm:pt modelId="{E5522EE3-41A1-46F0-A85C-411A0DE2AA87}" type="pres">
      <dgm:prSet presAssocID="{E6DCEE46-6C49-47B6-9C68-E8E4D402EF1C}" presName="level" presStyleLbl="node1" presStyleIdx="3" presStyleCnt="5">
        <dgm:presLayoutVars>
          <dgm:chMax val="1"/>
          <dgm:bulletEnabled val="1"/>
        </dgm:presLayoutVars>
      </dgm:prSet>
      <dgm:spPr>
        <a:xfrm>
          <a:off x="510564" y="1662694"/>
          <a:ext cx="3063386" cy="831347"/>
        </a:xfrm>
        <a:prstGeom prst="trapezoid">
          <a:avLst>
            <a:gd name="adj" fmla="val 61414"/>
          </a:avLst>
        </a:prstGeom>
      </dgm:spPr>
    </dgm:pt>
    <dgm:pt modelId="{E0345793-90E9-476F-8F16-17F81009A386}" type="pres">
      <dgm:prSet presAssocID="{E6DCEE46-6C49-47B6-9C68-E8E4D402EF1C}" presName="levelTx" presStyleLbl="revTx" presStyleIdx="0" presStyleCnt="0">
        <dgm:presLayoutVars>
          <dgm:chMax val="1"/>
          <dgm:bulletEnabled val="1"/>
        </dgm:presLayoutVars>
      </dgm:prSet>
      <dgm:spPr/>
    </dgm:pt>
    <dgm:pt modelId="{9B241DE1-19B4-4830-8FE3-30859F47626B}" type="pres">
      <dgm:prSet presAssocID="{69A4347F-2159-4F54-8E53-FB2208BE06FE}" presName="Name8" presStyleCnt="0"/>
      <dgm:spPr/>
    </dgm:pt>
    <dgm:pt modelId="{3300E16B-9558-444B-A879-F54E7B2E8B22}" type="pres">
      <dgm:prSet presAssocID="{69A4347F-2159-4F54-8E53-FB2208BE06FE}" presName="level" presStyleLbl="node1" presStyleIdx="4" presStyleCnt="5" custLinFactNeighborX="-8167" custLinFactNeighborY="71451">
        <dgm:presLayoutVars>
          <dgm:chMax val="1"/>
          <dgm:bulletEnabled val="1"/>
        </dgm:presLayoutVars>
      </dgm:prSet>
      <dgm:spPr/>
    </dgm:pt>
    <dgm:pt modelId="{CCD44E77-2797-4122-9D61-3350A2E01CF1}" type="pres">
      <dgm:prSet presAssocID="{69A4347F-2159-4F54-8E53-FB2208BE06FE}" presName="levelTx" presStyleLbl="revTx" presStyleIdx="0" presStyleCnt="0">
        <dgm:presLayoutVars>
          <dgm:chMax val="1"/>
          <dgm:bulletEnabled val="1"/>
        </dgm:presLayoutVars>
      </dgm:prSet>
      <dgm:spPr/>
    </dgm:pt>
  </dgm:ptLst>
  <dgm:cxnLst>
    <dgm:cxn modelId="{DB9C8019-293D-457D-9283-D32F351A89F5}" type="presOf" srcId="{490E0583-4FB0-4CF3-BB59-D1AE8B92446A}" destId="{34FF37DF-C304-416D-A088-5C1E0596ED70}" srcOrd="1" destOrd="0" presId="urn:microsoft.com/office/officeart/2005/8/layout/pyramid1"/>
    <dgm:cxn modelId="{05AC9F22-79C1-4AA1-A6EE-686C477DAD9A}" srcId="{E02397E8-1EB5-498B-8544-76DF733680B7}" destId="{69A4347F-2159-4F54-8E53-FB2208BE06FE}" srcOrd="4" destOrd="0" parTransId="{A0A440E4-0229-4169-A585-C92C30E73711}" sibTransId="{6130BCD7-FC6A-44BD-8816-8ACAE75AD9B5}"/>
    <dgm:cxn modelId="{4438622E-99D6-4428-853E-7D25B126D234}" srcId="{E02397E8-1EB5-498B-8544-76DF733680B7}" destId="{E6DCEE46-6C49-47B6-9C68-E8E4D402EF1C}" srcOrd="3" destOrd="0" parTransId="{0426A2FD-2141-4B09-BEB9-15C11F4DAA6F}" sibTransId="{A90118A5-4DDC-48A6-9904-CA05DF9312EC}"/>
    <dgm:cxn modelId="{3BA2D637-9064-4F35-88AE-1E306F9653BE}" srcId="{E02397E8-1EB5-498B-8544-76DF733680B7}" destId="{490E0583-4FB0-4CF3-BB59-D1AE8B92446A}" srcOrd="2" destOrd="0" parTransId="{AF951776-7E94-4261-B588-AF89DA50AA4E}" sibTransId="{01619A24-5E47-40F4-B4AE-7E6C478E2C8A}"/>
    <dgm:cxn modelId="{2B90995E-B36D-4140-9A7B-26B911DF0035}" type="presOf" srcId="{E6DCEE46-6C49-47B6-9C68-E8E4D402EF1C}" destId="{E0345793-90E9-476F-8F16-17F81009A386}" srcOrd="1" destOrd="0" presId="urn:microsoft.com/office/officeart/2005/8/layout/pyramid1"/>
    <dgm:cxn modelId="{544C9166-6587-4163-9FA2-388F6E4A1FD1}" type="presOf" srcId="{3F517FFB-D956-4188-8BEC-B975647C39A1}" destId="{F1E169EA-23A8-4BB8-A2BE-D1B33CF0BAA3}" srcOrd="0" destOrd="0" presId="urn:microsoft.com/office/officeart/2005/8/layout/pyramid1"/>
    <dgm:cxn modelId="{54390C74-6911-4545-AEE6-A99018C13A1C}" type="presOf" srcId="{69A4347F-2159-4F54-8E53-FB2208BE06FE}" destId="{CCD44E77-2797-4122-9D61-3350A2E01CF1}" srcOrd="1" destOrd="0" presId="urn:microsoft.com/office/officeart/2005/8/layout/pyramid1"/>
    <dgm:cxn modelId="{D59BCF76-45A8-43F6-A23F-E6BA9C8CFF8A}" type="presOf" srcId="{E02397E8-1EB5-498B-8544-76DF733680B7}" destId="{CF2A7A86-CECB-4BB6-AEB2-6E556C68BD66}" srcOrd="0" destOrd="0" presId="urn:microsoft.com/office/officeart/2005/8/layout/pyramid1"/>
    <dgm:cxn modelId="{F50D3E7F-BE95-4C4B-9F2C-C3471C9AFF9B}" type="presOf" srcId="{E6DCEE46-6C49-47B6-9C68-E8E4D402EF1C}" destId="{E5522EE3-41A1-46F0-A85C-411A0DE2AA87}" srcOrd="0" destOrd="0" presId="urn:microsoft.com/office/officeart/2005/8/layout/pyramid1"/>
    <dgm:cxn modelId="{73797B8B-DA3D-486A-BD52-93CA98694946}" srcId="{E02397E8-1EB5-498B-8544-76DF733680B7}" destId="{3F517FFB-D956-4188-8BEC-B975647C39A1}" srcOrd="1" destOrd="0" parTransId="{EE87B1CE-B799-4E44-9BCB-C2DD38F3458C}" sibTransId="{172EEC16-0A34-4E4A-9657-5BD72FA4F569}"/>
    <dgm:cxn modelId="{82A1A694-9082-41EB-8F0B-EBE459C5E61E}" type="presOf" srcId="{490E0583-4FB0-4CF3-BB59-D1AE8B92446A}" destId="{8F6AC5E9-3006-4BCC-BB9D-5A3090F18F1B}" srcOrd="0" destOrd="0" presId="urn:microsoft.com/office/officeart/2005/8/layout/pyramid1"/>
    <dgm:cxn modelId="{6719CAA0-EDA5-446C-83A8-4FF99A4E0D39}" srcId="{E02397E8-1EB5-498B-8544-76DF733680B7}" destId="{46106923-3EB3-427F-8D4E-F05EEF02103A}" srcOrd="0" destOrd="0" parTransId="{F52C57BB-620A-4B04-9DDD-D80605B7AF98}" sibTransId="{BBAF7284-A0B7-41ED-A09F-064235B11D08}"/>
    <dgm:cxn modelId="{5E4CBFB5-DDF2-42F7-88E7-0F724A1B40CB}" type="presOf" srcId="{3F517FFB-D956-4188-8BEC-B975647C39A1}" destId="{8DF872A6-8B1B-4242-B0D4-68CEE4DD5823}" srcOrd="1" destOrd="0" presId="urn:microsoft.com/office/officeart/2005/8/layout/pyramid1"/>
    <dgm:cxn modelId="{ED855EC4-FB5D-4429-98B1-CE9AE49DE870}" type="presOf" srcId="{46106923-3EB3-427F-8D4E-F05EEF02103A}" destId="{9BFA5CB1-854B-4F88-A998-23FCA8C4DA27}" srcOrd="1" destOrd="0" presId="urn:microsoft.com/office/officeart/2005/8/layout/pyramid1"/>
    <dgm:cxn modelId="{276345DB-EA3F-4FFA-9610-02D450ECF727}" type="presOf" srcId="{69A4347F-2159-4F54-8E53-FB2208BE06FE}" destId="{3300E16B-9558-444B-A879-F54E7B2E8B22}" srcOrd="0" destOrd="0" presId="urn:microsoft.com/office/officeart/2005/8/layout/pyramid1"/>
    <dgm:cxn modelId="{1B65A2FB-20F2-41C9-8802-9FACADAC3E15}" type="presOf" srcId="{46106923-3EB3-427F-8D4E-F05EEF02103A}" destId="{6D9ECE1E-20D6-4C69-B184-9D09424AC914}" srcOrd="0" destOrd="0" presId="urn:microsoft.com/office/officeart/2005/8/layout/pyramid1"/>
    <dgm:cxn modelId="{A6F54ED1-DFEE-4DB8-9391-EFA1585E5F97}" type="presParOf" srcId="{CF2A7A86-CECB-4BB6-AEB2-6E556C68BD66}" destId="{797D9F22-D422-4964-A7F4-0095B2F46FBD}" srcOrd="0" destOrd="0" presId="urn:microsoft.com/office/officeart/2005/8/layout/pyramid1"/>
    <dgm:cxn modelId="{5914F9F2-754A-439C-AB61-265FAAE29434}" type="presParOf" srcId="{797D9F22-D422-4964-A7F4-0095B2F46FBD}" destId="{6D9ECE1E-20D6-4C69-B184-9D09424AC914}" srcOrd="0" destOrd="0" presId="urn:microsoft.com/office/officeart/2005/8/layout/pyramid1"/>
    <dgm:cxn modelId="{4EB096BA-9A8D-4AFA-9360-0F723EC2FE13}" type="presParOf" srcId="{797D9F22-D422-4964-A7F4-0095B2F46FBD}" destId="{9BFA5CB1-854B-4F88-A998-23FCA8C4DA27}" srcOrd="1" destOrd="0" presId="urn:microsoft.com/office/officeart/2005/8/layout/pyramid1"/>
    <dgm:cxn modelId="{2214A2E2-D54B-4A96-B241-28168B58D837}" type="presParOf" srcId="{CF2A7A86-CECB-4BB6-AEB2-6E556C68BD66}" destId="{79A18CAB-C0DA-4B8B-BCE9-ACF5792727A8}" srcOrd="1" destOrd="0" presId="urn:microsoft.com/office/officeart/2005/8/layout/pyramid1"/>
    <dgm:cxn modelId="{0A1E2F44-D579-4902-82C5-DF82A46EFF3E}" type="presParOf" srcId="{79A18CAB-C0DA-4B8B-BCE9-ACF5792727A8}" destId="{F1E169EA-23A8-4BB8-A2BE-D1B33CF0BAA3}" srcOrd="0" destOrd="0" presId="urn:microsoft.com/office/officeart/2005/8/layout/pyramid1"/>
    <dgm:cxn modelId="{0A589E7F-AB0A-4515-9C15-16F4BFB98E51}" type="presParOf" srcId="{79A18CAB-C0DA-4B8B-BCE9-ACF5792727A8}" destId="{8DF872A6-8B1B-4242-B0D4-68CEE4DD5823}" srcOrd="1" destOrd="0" presId="urn:microsoft.com/office/officeart/2005/8/layout/pyramid1"/>
    <dgm:cxn modelId="{AB75206B-00C6-46EF-A1C4-BA196BB8AE05}" type="presParOf" srcId="{CF2A7A86-CECB-4BB6-AEB2-6E556C68BD66}" destId="{668151FD-FD75-4931-8937-EEFF593B7233}" srcOrd="2" destOrd="0" presId="urn:microsoft.com/office/officeart/2005/8/layout/pyramid1"/>
    <dgm:cxn modelId="{AE237DD4-B569-4371-B4FD-AD900EBC423F}" type="presParOf" srcId="{668151FD-FD75-4931-8937-EEFF593B7233}" destId="{8F6AC5E9-3006-4BCC-BB9D-5A3090F18F1B}" srcOrd="0" destOrd="0" presId="urn:microsoft.com/office/officeart/2005/8/layout/pyramid1"/>
    <dgm:cxn modelId="{E0F69EA8-CD9B-4485-BEC0-260A447729EF}" type="presParOf" srcId="{668151FD-FD75-4931-8937-EEFF593B7233}" destId="{34FF37DF-C304-416D-A088-5C1E0596ED70}" srcOrd="1" destOrd="0" presId="urn:microsoft.com/office/officeart/2005/8/layout/pyramid1"/>
    <dgm:cxn modelId="{454581A2-A16D-4D6A-9FDD-9A457CBD34A4}" type="presParOf" srcId="{CF2A7A86-CECB-4BB6-AEB2-6E556C68BD66}" destId="{6C0EE414-0660-4434-AD67-01AABE254255}" srcOrd="3" destOrd="0" presId="urn:microsoft.com/office/officeart/2005/8/layout/pyramid1"/>
    <dgm:cxn modelId="{D2BFB295-BE57-48A8-B916-199C4F1C5D99}" type="presParOf" srcId="{6C0EE414-0660-4434-AD67-01AABE254255}" destId="{E5522EE3-41A1-46F0-A85C-411A0DE2AA87}" srcOrd="0" destOrd="0" presId="urn:microsoft.com/office/officeart/2005/8/layout/pyramid1"/>
    <dgm:cxn modelId="{3CC7AF36-3FCA-4CA0-B39F-C1B2D0706947}" type="presParOf" srcId="{6C0EE414-0660-4434-AD67-01AABE254255}" destId="{E0345793-90E9-476F-8F16-17F81009A386}" srcOrd="1" destOrd="0" presId="urn:microsoft.com/office/officeart/2005/8/layout/pyramid1"/>
    <dgm:cxn modelId="{141E4227-FC57-4442-B92E-E01A2706B9A6}" type="presParOf" srcId="{CF2A7A86-CECB-4BB6-AEB2-6E556C68BD66}" destId="{9B241DE1-19B4-4830-8FE3-30859F47626B}" srcOrd="4" destOrd="0" presId="urn:microsoft.com/office/officeart/2005/8/layout/pyramid1"/>
    <dgm:cxn modelId="{7CB1A8CD-2F99-410E-93DA-B26D9ED7DEFB}" type="presParOf" srcId="{9B241DE1-19B4-4830-8FE3-30859F47626B}" destId="{3300E16B-9558-444B-A879-F54E7B2E8B22}" srcOrd="0" destOrd="0" presId="urn:microsoft.com/office/officeart/2005/8/layout/pyramid1"/>
    <dgm:cxn modelId="{E4065C4B-5A1E-4510-B555-8BC820A6B94E}" type="presParOf" srcId="{9B241DE1-19B4-4830-8FE3-30859F47626B}" destId="{CCD44E77-2797-4122-9D61-3350A2E01CF1}"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2397E8-1EB5-498B-8544-76DF733680B7}" type="doc">
      <dgm:prSet loTypeId="urn:microsoft.com/office/officeart/2005/8/layout/pyramid1" loCatId="pyramid" qsTypeId="urn:microsoft.com/office/officeart/2005/8/quickstyle/simple1" qsCatId="simple" csTypeId="urn:microsoft.com/office/officeart/2005/8/colors/accent4_3" csCatId="accent4" phldr="1"/>
      <dgm:spPr/>
    </dgm:pt>
    <dgm:pt modelId="{46106923-3EB3-427F-8D4E-F05EEF02103A}">
      <dgm:prSet phldrT="[Texto]" custT="1"/>
      <dgm:spPr/>
      <dgm:t>
        <a:bodyPr/>
        <a:lstStyle/>
        <a:p>
          <a:endParaRPr lang="es-ES" sz="1600" b="1" dirty="0"/>
        </a:p>
        <a:p>
          <a:r>
            <a:rPr lang="es-ES" sz="1600" b="1" dirty="0"/>
            <a:t>EJE 1</a:t>
          </a:r>
        </a:p>
      </dgm:t>
    </dgm:pt>
    <dgm:pt modelId="{F52C57BB-620A-4B04-9DDD-D80605B7AF98}" type="parTrans" cxnId="{6719CAA0-EDA5-446C-83A8-4FF99A4E0D39}">
      <dgm:prSet/>
      <dgm:spPr/>
      <dgm:t>
        <a:bodyPr/>
        <a:lstStyle/>
        <a:p>
          <a:endParaRPr lang="es-ES" sz="1600" b="1"/>
        </a:p>
      </dgm:t>
    </dgm:pt>
    <dgm:pt modelId="{BBAF7284-A0B7-41ED-A09F-064235B11D08}" type="sibTrans" cxnId="{6719CAA0-EDA5-446C-83A8-4FF99A4E0D39}">
      <dgm:prSet/>
      <dgm:spPr/>
      <dgm:t>
        <a:bodyPr/>
        <a:lstStyle/>
        <a:p>
          <a:endParaRPr lang="es-ES" sz="1600" b="1"/>
        </a:p>
      </dgm:t>
    </dgm:pt>
    <dgm:pt modelId="{E6DCEE46-6C49-47B6-9C68-E8E4D402EF1C}">
      <dgm:prSet phldrT="[Texto]" custT="1"/>
      <dgm:spPr/>
      <dgm:t>
        <a:bodyPr vert="horz"/>
        <a:lstStyle/>
        <a:p>
          <a:r>
            <a:rPr lang="es-ES" sz="1600" b="1" dirty="0"/>
            <a:t>47 MEDIDAS Y ACCIONES DE MEJORA</a:t>
          </a:r>
        </a:p>
      </dgm:t>
    </dgm:pt>
    <dgm:pt modelId="{0426A2FD-2141-4B09-BEB9-15C11F4DAA6F}" type="parTrans" cxnId="{4438622E-99D6-4428-853E-7D25B126D234}">
      <dgm:prSet/>
      <dgm:spPr/>
      <dgm:t>
        <a:bodyPr/>
        <a:lstStyle/>
        <a:p>
          <a:endParaRPr lang="es-ES" sz="1600" b="1"/>
        </a:p>
      </dgm:t>
    </dgm:pt>
    <dgm:pt modelId="{A90118A5-4DDC-48A6-9904-CA05DF9312EC}" type="sibTrans" cxnId="{4438622E-99D6-4428-853E-7D25B126D234}">
      <dgm:prSet/>
      <dgm:spPr/>
      <dgm:t>
        <a:bodyPr/>
        <a:lstStyle/>
        <a:p>
          <a:endParaRPr lang="es-ES" sz="1600" b="1"/>
        </a:p>
      </dgm:t>
    </dgm:pt>
    <dgm:pt modelId="{3F517FFB-D956-4188-8BEC-B975647C39A1}">
      <dgm:prSet custT="1"/>
      <dgm:spPr/>
      <dgm:t>
        <a:bodyPr vert="horz"/>
        <a:lstStyle/>
        <a:p>
          <a:r>
            <a:rPr lang="es-ES" sz="1600" b="1" dirty="0"/>
            <a:t>5 OBJETIVOS ESTRATÉGICOS</a:t>
          </a:r>
        </a:p>
      </dgm:t>
    </dgm:pt>
    <dgm:pt modelId="{EE87B1CE-B799-4E44-9BCB-C2DD38F3458C}" type="parTrans" cxnId="{73797B8B-DA3D-486A-BD52-93CA98694946}">
      <dgm:prSet/>
      <dgm:spPr/>
      <dgm:t>
        <a:bodyPr/>
        <a:lstStyle/>
        <a:p>
          <a:endParaRPr lang="es-ES" sz="1600" b="1"/>
        </a:p>
      </dgm:t>
    </dgm:pt>
    <dgm:pt modelId="{172EEC16-0A34-4E4A-9657-5BD72FA4F569}" type="sibTrans" cxnId="{73797B8B-DA3D-486A-BD52-93CA98694946}">
      <dgm:prSet/>
      <dgm:spPr/>
      <dgm:t>
        <a:bodyPr/>
        <a:lstStyle/>
        <a:p>
          <a:endParaRPr lang="es-ES" sz="1600" b="1"/>
        </a:p>
      </dgm:t>
    </dgm:pt>
    <dgm:pt modelId="{490E0583-4FB0-4CF3-BB59-D1AE8B92446A}">
      <dgm:prSet custT="1"/>
      <dgm:spPr/>
      <dgm:t>
        <a:bodyPr/>
        <a:lstStyle/>
        <a:p>
          <a:r>
            <a:rPr lang="es-ES" sz="1600" b="1" dirty="0"/>
            <a:t>13 PROGRAMAS DE ACTUACIÓN</a:t>
          </a:r>
        </a:p>
      </dgm:t>
    </dgm:pt>
    <dgm:pt modelId="{AF951776-7E94-4261-B588-AF89DA50AA4E}" type="parTrans" cxnId="{3BA2D637-9064-4F35-88AE-1E306F9653BE}">
      <dgm:prSet/>
      <dgm:spPr/>
      <dgm:t>
        <a:bodyPr/>
        <a:lstStyle/>
        <a:p>
          <a:endParaRPr lang="es-ES" sz="1600" b="1"/>
        </a:p>
      </dgm:t>
    </dgm:pt>
    <dgm:pt modelId="{01619A24-5E47-40F4-B4AE-7E6C478E2C8A}" type="sibTrans" cxnId="{3BA2D637-9064-4F35-88AE-1E306F9653BE}">
      <dgm:prSet/>
      <dgm:spPr/>
      <dgm:t>
        <a:bodyPr/>
        <a:lstStyle/>
        <a:p>
          <a:endParaRPr lang="es-ES" sz="1600" b="1"/>
        </a:p>
      </dgm:t>
    </dgm:pt>
    <dgm:pt modelId="{CF2A7A86-CECB-4BB6-AEB2-6E556C68BD66}" type="pres">
      <dgm:prSet presAssocID="{E02397E8-1EB5-498B-8544-76DF733680B7}" presName="Name0" presStyleCnt="0">
        <dgm:presLayoutVars>
          <dgm:dir/>
          <dgm:animLvl val="lvl"/>
          <dgm:resizeHandles val="exact"/>
        </dgm:presLayoutVars>
      </dgm:prSet>
      <dgm:spPr/>
    </dgm:pt>
    <dgm:pt modelId="{797D9F22-D422-4964-A7F4-0095B2F46FBD}" type="pres">
      <dgm:prSet presAssocID="{46106923-3EB3-427F-8D4E-F05EEF02103A}" presName="Name8" presStyleCnt="0"/>
      <dgm:spPr/>
    </dgm:pt>
    <dgm:pt modelId="{6D9ECE1E-20D6-4C69-B184-9D09424AC914}" type="pres">
      <dgm:prSet presAssocID="{46106923-3EB3-427F-8D4E-F05EEF02103A}" presName="level" presStyleLbl="node1" presStyleIdx="0" presStyleCnt="4">
        <dgm:presLayoutVars>
          <dgm:chMax val="1"/>
          <dgm:bulletEnabled val="1"/>
        </dgm:presLayoutVars>
      </dgm:prSet>
      <dgm:spPr/>
    </dgm:pt>
    <dgm:pt modelId="{9BFA5CB1-854B-4F88-A998-23FCA8C4DA27}" type="pres">
      <dgm:prSet presAssocID="{46106923-3EB3-427F-8D4E-F05EEF02103A}" presName="levelTx" presStyleLbl="revTx" presStyleIdx="0" presStyleCnt="0">
        <dgm:presLayoutVars>
          <dgm:chMax val="1"/>
          <dgm:bulletEnabled val="1"/>
        </dgm:presLayoutVars>
      </dgm:prSet>
      <dgm:spPr/>
    </dgm:pt>
    <dgm:pt modelId="{79A18CAB-C0DA-4B8B-BCE9-ACF5792727A8}" type="pres">
      <dgm:prSet presAssocID="{3F517FFB-D956-4188-8BEC-B975647C39A1}" presName="Name8" presStyleCnt="0"/>
      <dgm:spPr/>
    </dgm:pt>
    <dgm:pt modelId="{F1E169EA-23A8-4BB8-A2BE-D1B33CF0BAA3}" type="pres">
      <dgm:prSet presAssocID="{3F517FFB-D956-4188-8BEC-B975647C39A1}" presName="level" presStyleLbl="node1" presStyleIdx="1" presStyleCnt="4">
        <dgm:presLayoutVars>
          <dgm:chMax val="1"/>
          <dgm:bulletEnabled val="1"/>
        </dgm:presLayoutVars>
      </dgm:prSet>
      <dgm:spPr>
        <a:xfrm>
          <a:off x="1021128" y="831347"/>
          <a:ext cx="2042257" cy="831347"/>
        </a:xfrm>
      </dgm:spPr>
    </dgm:pt>
    <dgm:pt modelId="{8DF872A6-8B1B-4242-B0D4-68CEE4DD5823}" type="pres">
      <dgm:prSet presAssocID="{3F517FFB-D956-4188-8BEC-B975647C39A1}" presName="levelTx" presStyleLbl="revTx" presStyleIdx="0" presStyleCnt="0">
        <dgm:presLayoutVars>
          <dgm:chMax val="1"/>
          <dgm:bulletEnabled val="1"/>
        </dgm:presLayoutVars>
      </dgm:prSet>
      <dgm:spPr/>
    </dgm:pt>
    <dgm:pt modelId="{668151FD-FD75-4931-8937-EEFF593B7233}" type="pres">
      <dgm:prSet presAssocID="{490E0583-4FB0-4CF3-BB59-D1AE8B92446A}" presName="Name8" presStyleCnt="0"/>
      <dgm:spPr/>
    </dgm:pt>
    <dgm:pt modelId="{8F6AC5E9-3006-4BCC-BB9D-5A3090F18F1B}" type="pres">
      <dgm:prSet presAssocID="{490E0583-4FB0-4CF3-BB59-D1AE8B92446A}" presName="level" presStyleLbl="node1" presStyleIdx="2" presStyleCnt="4">
        <dgm:presLayoutVars>
          <dgm:chMax val="1"/>
          <dgm:bulletEnabled val="1"/>
        </dgm:presLayoutVars>
      </dgm:prSet>
      <dgm:spPr/>
    </dgm:pt>
    <dgm:pt modelId="{34FF37DF-C304-416D-A088-5C1E0596ED70}" type="pres">
      <dgm:prSet presAssocID="{490E0583-4FB0-4CF3-BB59-D1AE8B92446A}" presName="levelTx" presStyleLbl="revTx" presStyleIdx="0" presStyleCnt="0">
        <dgm:presLayoutVars>
          <dgm:chMax val="1"/>
          <dgm:bulletEnabled val="1"/>
        </dgm:presLayoutVars>
      </dgm:prSet>
      <dgm:spPr/>
    </dgm:pt>
    <dgm:pt modelId="{6C0EE414-0660-4434-AD67-01AABE254255}" type="pres">
      <dgm:prSet presAssocID="{E6DCEE46-6C49-47B6-9C68-E8E4D402EF1C}" presName="Name8" presStyleCnt="0"/>
      <dgm:spPr/>
    </dgm:pt>
    <dgm:pt modelId="{E5522EE3-41A1-46F0-A85C-411A0DE2AA87}" type="pres">
      <dgm:prSet presAssocID="{E6DCEE46-6C49-47B6-9C68-E8E4D402EF1C}" presName="level" presStyleLbl="node1" presStyleIdx="3" presStyleCnt="4">
        <dgm:presLayoutVars>
          <dgm:chMax val="1"/>
          <dgm:bulletEnabled val="1"/>
        </dgm:presLayoutVars>
      </dgm:prSet>
      <dgm:spPr>
        <a:xfrm>
          <a:off x="510564" y="1662694"/>
          <a:ext cx="3063386" cy="831347"/>
        </a:xfrm>
      </dgm:spPr>
    </dgm:pt>
    <dgm:pt modelId="{E0345793-90E9-476F-8F16-17F81009A386}" type="pres">
      <dgm:prSet presAssocID="{E6DCEE46-6C49-47B6-9C68-E8E4D402EF1C}" presName="levelTx" presStyleLbl="revTx" presStyleIdx="0" presStyleCnt="0">
        <dgm:presLayoutVars>
          <dgm:chMax val="1"/>
          <dgm:bulletEnabled val="1"/>
        </dgm:presLayoutVars>
      </dgm:prSet>
      <dgm:spPr/>
    </dgm:pt>
  </dgm:ptLst>
  <dgm:cxnLst>
    <dgm:cxn modelId="{DB9C8019-293D-457D-9283-D32F351A89F5}" type="presOf" srcId="{490E0583-4FB0-4CF3-BB59-D1AE8B92446A}" destId="{34FF37DF-C304-416D-A088-5C1E0596ED70}" srcOrd="1" destOrd="0" presId="urn:microsoft.com/office/officeart/2005/8/layout/pyramid1"/>
    <dgm:cxn modelId="{4438622E-99D6-4428-853E-7D25B126D234}" srcId="{E02397E8-1EB5-498B-8544-76DF733680B7}" destId="{E6DCEE46-6C49-47B6-9C68-E8E4D402EF1C}" srcOrd="3" destOrd="0" parTransId="{0426A2FD-2141-4B09-BEB9-15C11F4DAA6F}" sibTransId="{A90118A5-4DDC-48A6-9904-CA05DF9312EC}"/>
    <dgm:cxn modelId="{3BA2D637-9064-4F35-88AE-1E306F9653BE}" srcId="{E02397E8-1EB5-498B-8544-76DF733680B7}" destId="{490E0583-4FB0-4CF3-BB59-D1AE8B92446A}" srcOrd="2" destOrd="0" parTransId="{AF951776-7E94-4261-B588-AF89DA50AA4E}" sibTransId="{01619A24-5E47-40F4-B4AE-7E6C478E2C8A}"/>
    <dgm:cxn modelId="{2B90995E-B36D-4140-9A7B-26B911DF0035}" type="presOf" srcId="{E6DCEE46-6C49-47B6-9C68-E8E4D402EF1C}" destId="{E0345793-90E9-476F-8F16-17F81009A386}" srcOrd="1" destOrd="0" presId="urn:microsoft.com/office/officeart/2005/8/layout/pyramid1"/>
    <dgm:cxn modelId="{544C9166-6587-4163-9FA2-388F6E4A1FD1}" type="presOf" srcId="{3F517FFB-D956-4188-8BEC-B975647C39A1}" destId="{F1E169EA-23A8-4BB8-A2BE-D1B33CF0BAA3}" srcOrd="0" destOrd="0" presId="urn:microsoft.com/office/officeart/2005/8/layout/pyramid1"/>
    <dgm:cxn modelId="{D59BCF76-45A8-43F6-A23F-E6BA9C8CFF8A}" type="presOf" srcId="{E02397E8-1EB5-498B-8544-76DF733680B7}" destId="{CF2A7A86-CECB-4BB6-AEB2-6E556C68BD66}" srcOrd="0" destOrd="0" presId="urn:microsoft.com/office/officeart/2005/8/layout/pyramid1"/>
    <dgm:cxn modelId="{F50D3E7F-BE95-4C4B-9F2C-C3471C9AFF9B}" type="presOf" srcId="{E6DCEE46-6C49-47B6-9C68-E8E4D402EF1C}" destId="{E5522EE3-41A1-46F0-A85C-411A0DE2AA87}" srcOrd="0" destOrd="0" presId="urn:microsoft.com/office/officeart/2005/8/layout/pyramid1"/>
    <dgm:cxn modelId="{73797B8B-DA3D-486A-BD52-93CA98694946}" srcId="{E02397E8-1EB5-498B-8544-76DF733680B7}" destId="{3F517FFB-D956-4188-8BEC-B975647C39A1}" srcOrd="1" destOrd="0" parTransId="{EE87B1CE-B799-4E44-9BCB-C2DD38F3458C}" sibTransId="{172EEC16-0A34-4E4A-9657-5BD72FA4F569}"/>
    <dgm:cxn modelId="{82A1A694-9082-41EB-8F0B-EBE459C5E61E}" type="presOf" srcId="{490E0583-4FB0-4CF3-BB59-D1AE8B92446A}" destId="{8F6AC5E9-3006-4BCC-BB9D-5A3090F18F1B}" srcOrd="0" destOrd="0" presId="urn:microsoft.com/office/officeart/2005/8/layout/pyramid1"/>
    <dgm:cxn modelId="{6719CAA0-EDA5-446C-83A8-4FF99A4E0D39}" srcId="{E02397E8-1EB5-498B-8544-76DF733680B7}" destId="{46106923-3EB3-427F-8D4E-F05EEF02103A}" srcOrd="0" destOrd="0" parTransId="{F52C57BB-620A-4B04-9DDD-D80605B7AF98}" sibTransId="{BBAF7284-A0B7-41ED-A09F-064235B11D08}"/>
    <dgm:cxn modelId="{5E4CBFB5-DDF2-42F7-88E7-0F724A1B40CB}" type="presOf" srcId="{3F517FFB-D956-4188-8BEC-B975647C39A1}" destId="{8DF872A6-8B1B-4242-B0D4-68CEE4DD5823}" srcOrd="1" destOrd="0" presId="urn:microsoft.com/office/officeart/2005/8/layout/pyramid1"/>
    <dgm:cxn modelId="{ED855EC4-FB5D-4429-98B1-CE9AE49DE870}" type="presOf" srcId="{46106923-3EB3-427F-8D4E-F05EEF02103A}" destId="{9BFA5CB1-854B-4F88-A998-23FCA8C4DA27}" srcOrd="1" destOrd="0" presId="urn:microsoft.com/office/officeart/2005/8/layout/pyramid1"/>
    <dgm:cxn modelId="{1B65A2FB-20F2-41C9-8802-9FACADAC3E15}" type="presOf" srcId="{46106923-3EB3-427F-8D4E-F05EEF02103A}" destId="{6D9ECE1E-20D6-4C69-B184-9D09424AC914}" srcOrd="0" destOrd="0" presId="urn:microsoft.com/office/officeart/2005/8/layout/pyramid1"/>
    <dgm:cxn modelId="{A6F54ED1-DFEE-4DB8-9391-EFA1585E5F97}" type="presParOf" srcId="{CF2A7A86-CECB-4BB6-AEB2-6E556C68BD66}" destId="{797D9F22-D422-4964-A7F4-0095B2F46FBD}" srcOrd="0" destOrd="0" presId="urn:microsoft.com/office/officeart/2005/8/layout/pyramid1"/>
    <dgm:cxn modelId="{5914F9F2-754A-439C-AB61-265FAAE29434}" type="presParOf" srcId="{797D9F22-D422-4964-A7F4-0095B2F46FBD}" destId="{6D9ECE1E-20D6-4C69-B184-9D09424AC914}" srcOrd="0" destOrd="0" presId="urn:microsoft.com/office/officeart/2005/8/layout/pyramid1"/>
    <dgm:cxn modelId="{4EB096BA-9A8D-4AFA-9360-0F723EC2FE13}" type="presParOf" srcId="{797D9F22-D422-4964-A7F4-0095B2F46FBD}" destId="{9BFA5CB1-854B-4F88-A998-23FCA8C4DA27}" srcOrd="1" destOrd="0" presId="urn:microsoft.com/office/officeart/2005/8/layout/pyramid1"/>
    <dgm:cxn modelId="{2214A2E2-D54B-4A96-B241-28168B58D837}" type="presParOf" srcId="{CF2A7A86-CECB-4BB6-AEB2-6E556C68BD66}" destId="{79A18CAB-C0DA-4B8B-BCE9-ACF5792727A8}" srcOrd="1" destOrd="0" presId="urn:microsoft.com/office/officeart/2005/8/layout/pyramid1"/>
    <dgm:cxn modelId="{0A1E2F44-D579-4902-82C5-DF82A46EFF3E}" type="presParOf" srcId="{79A18CAB-C0DA-4B8B-BCE9-ACF5792727A8}" destId="{F1E169EA-23A8-4BB8-A2BE-D1B33CF0BAA3}" srcOrd="0" destOrd="0" presId="urn:microsoft.com/office/officeart/2005/8/layout/pyramid1"/>
    <dgm:cxn modelId="{0A589E7F-AB0A-4515-9C15-16F4BFB98E51}" type="presParOf" srcId="{79A18CAB-C0DA-4B8B-BCE9-ACF5792727A8}" destId="{8DF872A6-8B1B-4242-B0D4-68CEE4DD5823}" srcOrd="1" destOrd="0" presId="urn:microsoft.com/office/officeart/2005/8/layout/pyramid1"/>
    <dgm:cxn modelId="{AB75206B-00C6-46EF-A1C4-BA196BB8AE05}" type="presParOf" srcId="{CF2A7A86-CECB-4BB6-AEB2-6E556C68BD66}" destId="{668151FD-FD75-4931-8937-EEFF593B7233}" srcOrd="2" destOrd="0" presId="urn:microsoft.com/office/officeart/2005/8/layout/pyramid1"/>
    <dgm:cxn modelId="{AE237DD4-B569-4371-B4FD-AD900EBC423F}" type="presParOf" srcId="{668151FD-FD75-4931-8937-EEFF593B7233}" destId="{8F6AC5E9-3006-4BCC-BB9D-5A3090F18F1B}" srcOrd="0" destOrd="0" presId="urn:microsoft.com/office/officeart/2005/8/layout/pyramid1"/>
    <dgm:cxn modelId="{E0F69EA8-CD9B-4485-BEC0-260A447729EF}" type="presParOf" srcId="{668151FD-FD75-4931-8937-EEFF593B7233}" destId="{34FF37DF-C304-416D-A088-5C1E0596ED70}" srcOrd="1" destOrd="0" presId="urn:microsoft.com/office/officeart/2005/8/layout/pyramid1"/>
    <dgm:cxn modelId="{454581A2-A16D-4D6A-9FDD-9A457CBD34A4}" type="presParOf" srcId="{CF2A7A86-CECB-4BB6-AEB2-6E556C68BD66}" destId="{6C0EE414-0660-4434-AD67-01AABE254255}" srcOrd="3" destOrd="0" presId="urn:microsoft.com/office/officeart/2005/8/layout/pyramid1"/>
    <dgm:cxn modelId="{D2BFB295-BE57-48A8-B916-199C4F1C5D99}" type="presParOf" srcId="{6C0EE414-0660-4434-AD67-01AABE254255}" destId="{E5522EE3-41A1-46F0-A85C-411A0DE2AA87}" srcOrd="0" destOrd="0" presId="urn:microsoft.com/office/officeart/2005/8/layout/pyramid1"/>
    <dgm:cxn modelId="{3CC7AF36-3FCA-4CA0-B39F-C1B2D0706947}" type="presParOf" srcId="{6C0EE414-0660-4434-AD67-01AABE254255}" destId="{E0345793-90E9-476F-8F16-17F81009A386}"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2397E8-1EB5-498B-8544-76DF733680B7}" type="doc">
      <dgm:prSet loTypeId="urn:microsoft.com/office/officeart/2005/8/layout/pyramid1" loCatId="pyramid" qsTypeId="urn:microsoft.com/office/officeart/2005/8/quickstyle/simple1" qsCatId="simple" csTypeId="urn:microsoft.com/office/officeart/2005/8/colors/colorful3" csCatId="colorful" phldr="1"/>
      <dgm:spPr/>
    </dgm:pt>
    <dgm:pt modelId="{46106923-3EB3-427F-8D4E-F05EEF02103A}">
      <dgm:prSet phldrT="[Texto]" custT="1"/>
      <dgm:spPr/>
      <dgm:t>
        <a:bodyPr/>
        <a:lstStyle/>
        <a:p>
          <a:endParaRPr lang="es-ES" sz="1600" b="1" dirty="0">
            <a:solidFill>
              <a:schemeClr val="bg1"/>
            </a:solidFill>
          </a:endParaRPr>
        </a:p>
        <a:p>
          <a:r>
            <a:rPr lang="es-ES" sz="1600" b="1" dirty="0">
              <a:solidFill>
                <a:schemeClr val="bg1"/>
              </a:solidFill>
            </a:rPr>
            <a:t>EJE 2</a:t>
          </a:r>
        </a:p>
      </dgm:t>
    </dgm:pt>
    <dgm:pt modelId="{F52C57BB-620A-4B04-9DDD-D80605B7AF98}" type="parTrans" cxnId="{6719CAA0-EDA5-446C-83A8-4FF99A4E0D39}">
      <dgm:prSet/>
      <dgm:spPr/>
      <dgm:t>
        <a:bodyPr/>
        <a:lstStyle/>
        <a:p>
          <a:endParaRPr lang="es-ES" sz="1600" b="1">
            <a:solidFill>
              <a:schemeClr val="bg1"/>
            </a:solidFill>
          </a:endParaRPr>
        </a:p>
      </dgm:t>
    </dgm:pt>
    <dgm:pt modelId="{BBAF7284-A0B7-41ED-A09F-064235B11D08}" type="sibTrans" cxnId="{6719CAA0-EDA5-446C-83A8-4FF99A4E0D39}">
      <dgm:prSet/>
      <dgm:spPr/>
      <dgm:t>
        <a:bodyPr/>
        <a:lstStyle/>
        <a:p>
          <a:endParaRPr lang="es-ES" sz="1600" b="1">
            <a:solidFill>
              <a:schemeClr val="bg1"/>
            </a:solidFill>
          </a:endParaRPr>
        </a:p>
      </dgm:t>
    </dgm:pt>
    <dgm:pt modelId="{E6DCEE46-6C49-47B6-9C68-E8E4D402EF1C}">
      <dgm:prSet phldrT="[Texto]" custT="1"/>
      <dgm:spPr/>
      <dgm:t>
        <a:bodyPr vert="horz"/>
        <a:lstStyle/>
        <a:p>
          <a:r>
            <a:rPr lang="es-ES" sz="1600" b="1" dirty="0">
              <a:solidFill>
                <a:schemeClr val="bg1"/>
              </a:solidFill>
            </a:rPr>
            <a:t>28 MEDIDAS Y ACCIONES DE MEJORA</a:t>
          </a:r>
        </a:p>
      </dgm:t>
    </dgm:pt>
    <dgm:pt modelId="{0426A2FD-2141-4B09-BEB9-15C11F4DAA6F}" type="parTrans" cxnId="{4438622E-99D6-4428-853E-7D25B126D234}">
      <dgm:prSet/>
      <dgm:spPr/>
      <dgm:t>
        <a:bodyPr/>
        <a:lstStyle/>
        <a:p>
          <a:endParaRPr lang="es-ES" sz="1600" b="1">
            <a:solidFill>
              <a:schemeClr val="bg1"/>
            </a:solidFill>
          </a:endParaRPr>
        </a:p>
      </dgm:t>
    </dgm:pt>
    <dgm:pt modelId="{A90118A5-4DDC-48A6-9904-CA05DF9312EC}" type="sibTrans" cxnId="{4438622E-99D6-4428-853E-7D25B126D234}">
      <dgm:prSet/>
      <dgm:spPr/>
      <dgm:t>
        <a:bodyPr/>
        <a:lstStyle/>
        <a:p>
          <a:endParaRPr lang="es-ES" sz="1600" b="1">
            <a:solidFill>
              <a:schemeClr val="bg1"/>
            </a:solidFill>
          </a:endParaRPr>
        </a:p>
      </dgm:t>
    </dgm:pt>
    <dgm:pt modelId="{3F517FFB-D956-4188-8BEC-B975647C39A1}">
      <dgm:prSet custT="1"/>
      <dgm:spPr/>
      <dgm:t>
        <a:bodyPr vert="horz"/>
        <a:lstStyle/>
        <a:p>
          <a:r>
            <a:rPr lang="es-ES" sz="1600" b="1" dirty="0">
              <a:solidFill>
                <a:schemeClr val="bg1"/>
              </a:solidFill>
            </a:rPr>
            <a:t>4 OBJETIVOS ESTRATÉGICOS</a:t>
          </a:r>
        </a:p>
      </dgm:t>
    </dgm:pt>
    <dgm:pt modelId="{EE87B1CE-B799-4E44-9BCB-C2DD38F3458C}" type="parTrans" cxnId="{73797B8B-DA3D-486A-BD52-93CA98694946}">
      <dgm:prSet/>
      <dgm:spPr/>
      <dgm:t>
        <a:bodyPr/>
        <a:lstStyle/>
        <a:p>
          <a:endParaRPr lang="es-ES" sz="1600" b="1">
            <a:solidFill>
              <a:schemeClr val="bg1"/>
            </a:solidFill>
          </a:endParaRPr>
        </a:p>
      </dgm:t>
    </dgm:pt>
    <dgm:pt modelId="{172EEC16-0A34-4E4A-9657-5BD72FA4F569}" type="sibTrans" cxnId="{73797B8B-DA3D-486A-BD52-93CA98694946}">
      <dgm:prSet/>
      <dgm:spPr/>
      <dgm:t>
        <a:bodyPr/>
        <a:lstStyle/>
        <a:p>
          <a:endParaRPr lang="es-ES" sz="1600" b="1">
            <a:solidFill>
              <a:schemeClr val="bg1"/>
            </a:solidFill>
          </a:endParaRPr>
        </a:p>
      </dgm:t>
    </dgm:pt>
    <dgm:pt modelId="{490E0583-4FB0-4CF3-BB59-D1AE8B92446A}">
      <dgm:prSet custT="1"/>
      <dgm:spPr/>
      <dgm:t>
        <a:bodyPr/>
        <a:lstStyle/>
        <a:p>
          <a:r>
            <a:rPr lang="es-ES" sz="1600" b="1" dirty="0">
              <a:solidFill>
                <a:schemeClr val="bg1"/>
              </a:solidFill>
            </a:rPr>
            <a:t>10 PROGRAMAS DE ACTUACIÓN</a:t>
          </a:r>
        </a:p>
      </dgm:t>
    </dgm:pt>
    <dgm:pt modelId="{AF951776-7E94-4261-B588-AF89DA50AA4E}" type="parTrans" cxnId="{3BA2D637-9064-4F35-88AE-1E306F9653BE}">
      <dgm:prSet/>
      <dgm:spPr/>
      <dgm:t>
        <a:bodyPr/>
        <a:lstStyle/>
        <a:p>
          <a:endParaRPr lang="es-ES" sz="1600" b="1">
            <a:solidFill>
              <a:schemeClr val="bg1"/>
            </a:solidFill>
          </a:endParaRPr>
        </a:p>
      </dgm:t>
    </dgm:pt>
    <dgm:pt modelId="{01619A24-5E47-40F4-B4AE-7E6C478E2C8A}" type="sibTrans" cxnId="{3BA2D637-9064-4F35-88AE-1E306F9653BE}">
      <dgm:prSet/>
      <dgm:spPr/>
      <dgm:t>
        <a:bodyPr/>
        <a:lstStyle/>
        <a:p>
          <a:endParaRPr lang="es-ES" sz="1600" b="1">
            <a:solidFill>
              <a:schemeClr val="bg1"/>
            </a:solidFill>
          </a:endParaRPr>
        </a:p>
      </dgm:t>
    </dgm:pt>
    <dgm:pt modelId="{CF2A7A86-CECB-4BB6-AEB2-6E556C68BD66}" type="pres">
      <dgm:prSet presAssocID="{E02397E8-1EB5-498B-8544-76DF733680B7}" presName="Name0" presStyleCnt="0">
        <dgm:presLayoutVars>
          <dgm:dir/>
          <dgm:animLvl val="lvl"/>
          <dgm:resizeHandles val="exact"/>
        </dgm:presLayoutVars>
      </dgm:prSet>
      <dgm:spPr/>
    </dgm:pt>
    <dgm:pt modelId="{797D9F22-D422-4964-A7F4-0095B2F46FBD}" type="pres">
      <dgm:prSet presAssocID="{46106923-3EB3-427F-8D4E-F05EEF02103A}" presName="Name8" presStyleCnt="0"/>
      <dgm:spPr/>
    </dgm:pt>
    <dgm:pt modelId="{6D9ECE1E-20D6-4C69-B184-9D09424AC914}" type="pres">
      <dgm:prSet presAssocID="{46106923-3EB3-427F-8D4E-F05EEF02103A}" presName="level" presStyleLbl="node1" presStyleIdx="0" presStyleCnt="4">
        <dgm:presLayoutVars>
          <dgm:chMax val="1"/>
          <dgm:bulletEnabled val="1"/>
        </dgm:presLayoutVars>
      </dgm:prSet>
      <dgm:spPr/>
    </dgm:pt>
    <dgm:pt modelId="{9BFA5CB1-854B-4F88-A998-23FCA8C4DA27}" type="pres">
      <dgm:prSet presAssocID="{46106923-3EB3-427F-8D4E-F05EEF02103A}" presName="levelTx" presStyleLbl="revTx" presStyleIdx="0" presStyleCnt="0">
        <dgm:presLayoutVars>
          <dgm:chMax val="1"/>
          <dgm:bulletEnabled val="1"/>
        </dgm:presLayoutVars>
      </dgm:prSet>
      <dgm:spPr/>
    </dgm:pt>
    <dgm:pt modelId="{79A18CAB-C0DA-4B8B-BCE9-ACF5792727A8}" type="pres">
      <dgm:prSet presAssocID="{3F517FFB-D956-4188-8BEC-B975647C39A1}" presName="Name8" presStyleCnt="0"/>
      <dgm:spPr/>
    </dgm:pt>
    <dgm:pt modelId="{F1E169EA-23A8-4BB8-A2BE-D1B33CF0BAA3}" type="pres">
      <dgm:prSet presAssocID="{3F517FFB-D956-4188-8BEC-B975647C39A1}" presName="level" presStyleLbl="node1" presStyleIdx="1" presStyleCnt="4">
        <dgm:presLayoutVars>
          <dgm:chMax val="1"/>
          <dgm:bulletEnabled val="1"/>
        </dgm:presLayoutVars>
      </dgm:prSet>
      <dgm:spPr>
        <a:xfrm>
          <a:off x="1021128" y="831347"/>
          <a:ext cx="2042257" cy="831347"/>
        </a:xfrm>
      </dgm:spPr>
    </dgm:pt>
    <dgm:pt modelId="{8DF872A6-8B1B-4242-B0D4-68CEE4DD5823}" type="pres">
      <dgm:prSet presAssocID="{3F517FFB-D956-4188-8BEC-B975647C39A1}" presName="levelTx" presStyleLbl="revTx" presStyleIdx="0" presStyleCnt="0">
        <dgm:presLayoutVars>
          <dgm:chMax val="1"/>
          <dgm:bulletEnabled val="1"/>
        </dgm:presLayoutVars>
      </dgm:prSet>
      <dgm:spPr/>
    </dgm:pt>
    <dgm:pt modelId="{668151FD-FD75-4931-8937-EEFF593B7233}" type="pres">
      <dgm:prSet presAssocID="{490E0583-4FB0-4CF3-BB59-D1AE8B92446A}" presName="Name8" presStyleCnt="0"/>
      <dgm:spPr/>
    </dgm:pt>
    <dgm:pt modelId="{8F6AC5E9-3006-4BCC-BB9D-5A3090F18F1B}" type="pres">
      <dgm:prSet presAssocID="{490E0583-4FB0-4CF3-BB59-D1AE8B92446A}" presName="level" presStyleLbl="node1" presStyleIdx="2" presStyleCnt="4">
        <dgm:presLayoutVars>
          <dgm:chMax val="1"/>
          <dgm:bulletEnabled val="1"/>
        </dgm:presLayoutVars>
      </dgm:prSet>
      <dgm:spPr/>
    </dgm:pt>
    <dgm:pt modelId="{34FF37DF-C304-416D-A088-5C1E0596ED70}" type="pres">
      <dgm:prSet presAssocID="{490E0583-4FB0-4CF3-BB59-D1AE8B92446A}" presName="levelTx" presStyleLbl="revTx" presStyleIdx="0" presStyleCnt="0">
        <dgm:presLayoutVars>
          <dgm:chMax val="1"/>
          <dgm:bulletEnabled val="1"/>
        </dgm:presLayoutVars>
      </dgm:prSet>
      <dgm:spPr/>
    </dgm:pt>
    <dgm:pt modelId="{6C0EE414-0660-4434-AD67-01AABE254255}" type="pres">
      <dgm:prSet presAssocID="{E6DCEE46-6C49-47B6-9C68-E8E4D402EF1C}" presName="Name8" presStyleCnt="0"/>
      <dgm:spPr/>
    </dgm:pt>
    <dgm:pt modelId="{E5522EE3-41A1-46F0-A85C-411A0DE2AA87}" type="pres">
      <dgm:prSet presAssocID="{E6DCEE46-6C49-47B6-9C68-E8E4D402EF1C}" presName="level" presStyleLbl="node1" presStyleIdx="3" presStyleCnt="4">
        <dgm:presLayoutVars>
          <dgm:chMax val="1"/>
          <dgm:bulletEnabled val="1"/>
        </dgm:presLayoutVars>
      </dgm:prSet>
      <dgm:spPr>
        <a:xfrm>
          <a:off x="510564" y="1662694"/>
          <a:ext cx="3063386" cy="831347"/>
        </a:xfrm>
      </dgm:spPr>
    </dgm:pt>
    <dgm:pt modelId="{E0345793-90E9-476F-8F16-17F81009A386}" type="pres">
      <dgm:prSet presAssocID="{E6DCEE46-6C49-47B6-9C68-E8E4D402EF1C}" presName="levelTx" presStyleLbl="revTx" presStyleIdx="0" presStyleCnt="0">
        <dgm:presLayoutVars>
          <dgm:chMax val="1"/>
          <dgm:bulletEnabled val="1"/>
        </dgm:presLayoutVars>
      </dgm:prSet>
      <dgm:spPr/>
    </dgm:pt>
  </dgm:ptLst>
  <dgm:cxnLst>
    <dgm:cxn modelId="{DB9C8019-293D-457D-9283-D32F351A89F5}" type="presOf" srcId="{490E0583-4FB0-4CF3-BB59-D1AE8B92446A}" destId="{34FF37DF-C304-416D-A088-5C1E0596ED70}" srcOrd="1" destOrd="0" presId="urn:microsoft.com/office/officeart/2005/8/layout/pyramid1"/>
    <dgm:cxn modelId="{4438622E-99D6-4428-853E-7D25B126D234}" srcId="{E02397E8-1EB5-498B-8544-76DF733680B7}" destId="{E6DCEE46-6C49-47B6-9C68-E8E4D402EF1C}" srcOrd="3" destOrd="0" parTransId="{0426A2FD-2141-4B09-BEB9-15C11F4DAA6F}" sibTransId="{A90118A5-4DDC-48A6-9904-CA05DF9312EC}"/>
    <dgm:cxn modelId="{3BA2D637-9064-4F35-88AE-1E306F9653BE}" srcId="{E02397E8-1EB5-498B-8544-76DF733680B7}" destId="{490E0583-4FB0-4CF3-BB59-D1AE8B92446A}" srcOrd="2" destOrd="0" parTransId="{AF951776-7E94-4261-B588-AF89DA50AA4E}" sibTransId="{01619A24-5E47-40F4-B4AE-7E6C478E2C8A}"/>
    <dgm:cxn modelId="{2B90995E-B36D-4140-9A7B-26B911DF0035}" type="presOf" srcId="{E6DCEE46-6C49-47B6-9C68-E8E4D402EF1C}" destId="{E0345793-90E9-476F-8F16-17F81009A386}" srcOrd="1" destOrd="0" presId="urn:microsoft.com/office/officeart/2005/8/layout/pyramid1"/>
    <dgm:cxn modelId="{544C9166-6587-4163-9FA2-388F6E4A1FD1}" type="presOf" srcId="{3F517FFB-D956-4188-8BEC-B975647C39A1}" destId="{F1E169EA-23A8-4BB8-A2BE-D1B33CF0BAA3}" srcOrd="0" destOrd="0" presId="urn:microsoft.com/office/officeart/2005/8/layout/pyramid1"/>
    <dgm:cxn modelId="{D59BCF76-45A8-43F6-A23F-E6BA9C8CFF8A}" type="presOf" srcId="{E02397E8-1EB5-498B-8544-76DF733680B7}" destId="{CF2A7A86-CECB-4BB6-AEB2-6E556C68BD66}" srcOrd="0" destOrd="0" presId="urn:microsoft.com/office/officeart/2005/8/layout/pyramid1"/>
    <dgm:cxn modelId="{F50D3E7F-BE95-4C4B-9F2C-C3471C9AFF9B}" type="presOf" srcId="{E6DCEE46-6C49-47B6-9C68-E8E4D402EF1C}" destId="{E5522EE3-41A1-46F0-A85C-411A0DE2AA87}" srcOrd="0" destOrd="0" presId="urn:microsoft.com/office/officeart/2005/8/layout/pyramid1"/>
    <dgm:cxn modelId="{73797B8B-DA3D-486A-BD52-93CA98694946}" srcId="{E02397E8-1EB5-498B-8544-76DF733680B7}" destId="{3F517FFB-D956-4188-8BEC-B975647C39A1}" srcOrd="1" destOrd="0" parTransId="{EE87B1CE-B799-4E44-9BCB-C2DD38F3458C}" sibTransId="{172EEC16-0A34-4E4A-9657-5BD72FA4F569}"/>
    <dgm:cxn modelId="{82A1A694-9082-41EB-8F0B-EBE459C5E61E}" type="presOf" srcId="{490E0583-4FB0-4CF3-BB59-D1AE8B92446A}" destId="{8F6AC5E9-3006-4BCC-BB9D-5A3090F18F1B}" srcOrd="0" destOrd="0" presId="urn:microsoft.com/office/officeart/2005/8/layout/pyramid1"/>
    <dgm:cxn modelId="{6719CAA0-EDA5-446C-83A8-4FF99A4E0D39}" srcId="{E02397E8-1EB5-498B-8544-76DF733680B7}" destId="{46106923-3EB3-427F-8D4E-F05EEF02103A}" srcOrd="0" destOrd="0" parTransId="{F52C57BB-620A-4B04-9DDD-D80605B7AF98}" sibTransId="{BBAF7284-A0B7-41ED-A09F-064235B11D08}"/>
    <dgm:cxn modelId="{5E4CBFB5-DDF2-42F7-88E7-0F724A1B40CB}" type="presOf" srcId="{3F517FFB-D956-4188-8BEC-B975647C39A1}" destId="{8DF872A6-8B1B-4242-B0D4-68CEE4DD5823}" srcOrd="1" destOrd="0" presId="urn:microsoft.com/office/officeart/2005/8/layout/pyramid1"/>
    <dgm:cxn modelId="{ED855EC4-FB5D-4429-98B1-CE9AE49DE870}" type="presOf" srcId="{46106923-3EB3-427F-8D4E-F05EEF02103A}" destId="{9BFA5CB1-854B-4F88-A998-23FCA8C4DA27}" srcOrd="1" destOrd="0" presId="urn:microsoft.com/office/officeart/2005/8/layout/pyramid1"/>
    <dgm:cxn modelId="{1B65A2FB-20F2-41C9-8802-9FACADAC3E15}" type="presOf" srcId="{46106923-3EB3-427F-8D4E-F05EEF02103A}" destId="{6D9ECE1E-20D6-4C69-B184-9D09424AC914}" srcOrd="0" destOrd="0" presId="urn:microsoft.com/office/officeart/2005/8/layout/pyramid1"/>
    <dgm:cxn modelId="{A6F54ED1-DFEE-4DB8-9391-EFA1585E5F97}" type="presParOf" srcId="{CF2A7A86-CECB-4BB6-AEB2-6E556C68BD66}" destId="{797D9F22-D422-4964-A7F4-0095B2F46FBD}" srcOrd="0" destOrd="0" presId="urn:microsoft.com/office/officeart/2005/8/layout/pyramid1"/>
    <dgm:cxn modelId="{5914F9F2-754A-439C-AB61-265FAAE29434}" type="presParOf" srcId="{797D9F22-D422-4964-A7F4-0095B2F46FBD}" destId="{6D9ECE1E-20D6-4C69-B184-9D09424AC914}" srcOrd="0" destOrd="0" presId="urn:microsoft.com/office/officeart/2005/8/layout/pyramid1"/>
    <dgm:cxn modelId="{4EB096BA-9A8D-4AFA-9360-0F723EC2FE13}" type="presParOf" srcId="{797D9F22-D422-4964-A7F4-0095B2F46FBD}" destId="{9BFA5CB1-854B-4F88-A998-23FCA8C4DA27}" srcOrd="1" destOrd="0" presId="urn:microsoft.com/office/officeart/2005/8/layout/pyramid1"/>
    <dgm:cxn modelId="{2214A2E2-D54B-4A96-B241-28168B58D837}" type="presParOf" srcId="{CF2A7A86-CECB-4BB6-AEB2-6E556C68BD66}" destId="{79A18CAB-C0DA-4B8B-BCE9-ACF5792727A8}" srcOrd="1" destOrd="0" presId="urn:microsoft.com/office/officeart/2005/8/layout/pyramid1"/>
    <dgm:cxn modelId="{0A1E2F44-D579-4902-82C5-DF82A46EFF3E}" type="presParOf" srcId="{79A18CAB-C0DA-4B8B-BCE9-ACF5792727A8}" destId="{F1E169EA-23A8-4BB8-A2BE-D1B33CF0BAA3}" srcOrd="0" destOrd="0" presId="urn:microsoft.com/office/officeart/2005/8/layout/pyramid1"/>
    <dgm:cxn modelId="{0A589E7F-AB0A-4515-9C15-16F4BFB98E51}" type="presParOf" srcId="{79A18CAB-C0DA-4B8B-BCE9-ACF5792727A8}" destId="{8DF872A6-8B1B-4242-B0D4-68CEE4DD5823}" srcOrd="1" destOrd="0" presId="urn:microsoft.com/office/officeart/2005/8/layout/pyramid1"/>
    <dgm:cxn modelId="{AB75206B-00C6-46EF-A1C4-BA196BB8AE05}" type="presParOf" srcId="{CF2A7A86-CECB-4BB6-AEB2-6E556C68BD66}" destId="{668151FD-FD75-4931-8937-EEFF593B7233}" srcOrd="2" destOrd="0" presId="urn:microsoft.com/office/officeart/2005/8/layout/pyramid1"/>
    <dgm:cxn modelId="{AE237DD4-B569-4371-B4FD-AD900EBC423F}" type="presParOf" srcId="{668151FD-FD75-4931-8937-EEFF593B7233}" destId="{8F6AC5E9-3006-4BCC-BB9D-5A3090F18F1B}" srcOrd="0" destOrd="0" presId="urn:microsoft.com/office/officeart/2005/8/layout/pyramid1"/>
    <dgm:cxn modelId="{E0F69EA8-CD9B-4485-BEC0-260A447729EF}" type="presParOf" srcId="{668151FD-FD75-4931-8937-EEFF593B7233}" destId="{34FF37DF-C304-416D-A088-5C1E0596ED70}" srcOrd="1" destOrd="0" presId="urn:microsoft.com/office/officeart/2005/8/layout/pyramid1"/>
    <dgm:cxn modelId="{454581A2-A16D-4D6A-9FDD-9A457CBD34A4}" type="presParOf" srcId="{CF2A7A86-CECB-4BB6-AEB2-6E556C68BD66}" destId="{6C0EE414-0660-4434-AD67-01AABE254255}" srcOrd="3" destOrd="0" presId="urn:microsoft.com/office/officeart/2005/8/layout/pyramid1"/>
    <dgm:cxn modelId="{D2BFB295-BE57-48A8-B916-199C4F1C5D99}" type="presParOf" srcId="{6C0EE414-0660-4434-AD67-01AABE254255}" destId="{E5522EE3-41A1-46F0-A85C-411A0DE2AA87}" srcOrd="0" destOrd="0" presId="urn:microsoft.com/office/officeart/2005/8/layout/pyramid1"/>
    <dgm:cxn modelId="{3CC7AF36-3FCA-4CA0-B39F-C1B2D0706947}" type="presParOf" srcId="{6C0EE414-0660-4434-AD67-01AABE254255}" destId="{E0345793-90E9-476F-8F16-17F81009A386}" srcOrd="1" destOrd="0" presId="urn:microsoft.com/office/officeart/2005/8/layout/pyramid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2397E8-1EB5-498B-8544-76DF733680B7}" type="doc">
      <dgm:prSet loTypeId="urn:microsoft.com/office/officeart/2005/8/layout/pyramid1" loCatId="pyramid" qsTypeId="urn:microsoft.com/office/officeart/2005/8/quickstyle/simple1" qsCatId="simple" csTypeId="urn:microsoft.com/office/officeart/2005/8/colors/accent1_3" csCatId="accent1" phldr="1"/>
      <dgm:spPr/>
    </dgm:pt>
    <dgm:pt modelId="{46106923-3EB3-427F-8D4E-F05EEF02103A}">
      <dgm:prSet phldrT="[Texto]" custT="1"/>
      <dgm:spPr/>
      <dgm:t>
        <a:bodyPr/>
        <a:lstStyle/>
        <a:p>
          <a:endParaRPr lang="es-ES" sz="1600" b="1" dirty="0">
            <a:solidFill>
              <a:schemeClr val="bg1"/>
            </a:solidFill>
          </a:endParaRPr>
        </a:p>
        <a:p>
          <a:r>
            <a:rPr lang="es-ES" sz="1600" b="1" dirty="0">
              <a:solidFill>
                <a:schemeClr val="bg1"/>
              </a:solidFill>
            </a:rPr>
            <a:t>EJE 3</a:t>
          </a:r>
        </a:p>
      </dgm:t>
    </dgm:pt>
    <dgm:pt modelId="{F52C57BB-620A-4B04-9DDD-D80605B7AF98}" type="parTrans" cxnId="{6719CAA0-EDA5-446C-83A8-4FF99A4E0D39}">
      <dgm:prSet/>
      <dgm:spPr/>
      <dgm:t>
        <a:bodyPr/>
        <a:lstStyle/>
        <a:p>
          <a:endParaRPr lang="es-ES" sz="1600" b="1"/>
        </a:p>
      </dgm:t>
    </dgm:pt>
    <dgm:pt modelId="{BBAF7284-A0B7-41ED-A09F-064235B11D08}" type="sibTrans" cxnId="{6719CAA0-EDA5-446C-83A8-4FF99A4E0D39}">
      <dgm:prSet/>
      <dgm:spPr/>
      <dgm:t>
        <a:bodyPr/>
        <a:lstStyle/>
        <a:p>
          <a:endParaRPr lang="es-ES" sz="1600" b="1"/>
        </a:p>
      </dgm:t>
    </dgm:pt>
    <dgm:pt modelId="{E6DCEE46-6C49-47B6-9C68-E8E4D402EF1C}">
      <dgm:prSet phldrT="[Texto]" custT="1"/>
      <dgm:spPr/>
      <dgm:t>
        <a:bodyPr vert="horz"/>
        <a:lstStyle/>
        <a:p>
          <a:r>
            <a:rPr lang="es-ES" sz="1600" b="1" dirty="0"/>
            <a:t>28 MEDIDAS Y ACCIONES DE MEJORA</a:t>
          </a:r>
        </a:p>
      </dgm:t>
    </dgm:pt>
    <dgm:pt modelId="{0426A2FD-2141-4B09-BEB9-15C11F4DAA6F}" type="parTrans" cxnId="{4438622E-99D6-4428-853E-7D25B126D234}">
      <dgm:prSet/>
      <dgm:spPr/>
      <dgm:t>
        <a:bodyPr/>
        <a:lstStyle/>
        <a:p>
          <a:endParaRPr lang="es-ES" sz="1600" b="1"/>
        </a:p>
      </dgm:t>
    </dgm:pt>
    <dgm:pt modelId="{A90118A5-4DDC-48A6-9904-CA05DF9312EC}" type="sibTrans" cxnId="{4438622E-99D6-4428-853E-7D25B126D234}">
      <dgm:prSet/>
      <dgm:spPr/>
      <dgm:t>
        <a:bodyPr/>
        <a:lstStyle/>
        <a:p>
          <a:endParaRPr lang="es-ES" sz="1600" b="1"/>
        </a:p>
      </dgm:t>
    </dgm:pt>
    <dgm:pt modelId="{3F517FFB-D956-4188-8BEC-B975647C39A1}">
      <dgm:prSet custT="1"/>
      <dgm:spPr/>
      <dgm:t>
        <a:bodyPr vert="horz"/>
        <a:lstStyle/>
        <a:p>
          <a:r>
            <a:rPr lang="es-ES" sz="1600" b="1" dirty="0">
              <a:solidFill>
                <a:schemeClr val="bg1"/>
              </a:solidFill>
            </a:rPr>
            <a:t>3 OBJETIVOS ESTRATÉGICOS</a:t>
          </a:r>
        </a:p>
      </dgm:t>
    </dgm:pt>
    <dgm:pt modelId="{EE87B1CE-B799-4E44-9BCB-C2DD38F3458C}" type="parTrans" cxnId="{73797B8B-DA3D-486A-BD52-93CA98694946}">
      <dgm:prSet/>
      <dgm:spPr/>
      <dgm:t>
        <a:bodyPr/>
        <a:lstStyle/>
        <a:p>
          <a:endParaRPr lang="es-ES" sz="1600" b="1"/>
        </a:p>
      </dgm:t>
    </dgm:pt>
    <dgm:pt modelId="{172EEC16-0A34-4E4A-9657-5BD72FA4F569}" type="sibTrans" cxnId="{73797B8B-DA3D-486A-BD52-93CA98694946}">
      <dgm:prSet/>
      <dgm:spPr/>
      <dgm:t>
        <a:bodyPr/>
        <a:lstStyle/>
        <a:p>
          <a:endParaRPr lang="es-ES" sz="1600" b="1"/>
        </a:p>
      </dgm:t>
    </dgm:pt>
    <dgm:pt modelId="{490E0583-4FB0-4CF3-BB59-D1AE8B92446A}">
      <dgm:prSet custT="1"/>
      <dgm:spPr/>
      <dgm:t>
        <a:bodyPr/>
        <a:lstStyle/>
        <a:p>
          <a:r>
            <a:rPr lang="es-ES" sz="1600" b="1" dirty="0"/>
            <a:t>6 PROGRAMAS DE ACTUACIÓN</a:t>
          </a:r>
        </a:p>
      </dgm:t>
    </dgm:pt>
    <dgm:pt modelId="{AF951776-7E94-4261-B588-AF89DA50AA4E}" type="parTrans" cxnId="{3BA2D637-9064-4F35-88AE-1E306F9653BE}">
      <dgm:prSet/>
      <dgm:spPr/>
      <dgm:t>
        <a:bodyPr/>
        <a:lstStyle/>
        <a:p>
          <a:endParaRPr lang="es-ES" sz="1600" b="1"/>
        </a:p>
      </dgm:t>
    </dgm:pt>
    <dgm:pt modelId="{01619A24-5E47-40F4-B4AE-7E6C478E2C8A}" type="sibTrans" cxnId="{3BA2D637-9064-4F35-88AE-1E306F9653BE}">
      <dgm:prSet/>
      <dgm:spPr/>
      <dgm:t>
        <a:bodyPr/>
        <a:lstStyle/>
        <a:p>
          <a:endParaRPr lang="es-ES" sz="1600" b="1"/>
        </a:p>
      </dgm:t>
    </dgm:pt>
    <dgm:pt modelId="{CF2A7A86-CECB-4BB6-AEB2-6E556C68BD66}" type="pres">
      <dgm:prSet presAssocID="{E02397E8-1EB5-498B-8544-76DF733680B7}" presName="Name0" presStyleCnt="0">
        <dgm:presLayoutVars>
          <dgm:dir/>
          <dgm:animLvl val="lvl"/>
          <dgm:resizeHandles val="exact"/>
        </dgm:presLayoutVars>
      </dgm:prSet>
      <dgm:spPr/>
    </dgm:pt>
    <dgm:pt modelId="{797D9F22-D422-4964-A7F4-0095B2F46FBD}" type="pres">
      <dgm:prSet presAssocID="{46106923-3EB3-427F-8D4E-F05EEF02103A}" presName="Name8" presStyleCnt="0"/>
      <dgm:spPr/>
    </dgm:pt>
    <dgm:pt modelId="{6D9ECE1E-20D6-4C69-B184-9D09424AC914}" type="pres">
      <dgm:prSet presAssocID="{46106923-3EB3-427F-8D4E-F05EEF02103A}" presName="level" presStyleLbl="node1" presStyleIdx="0" presStyleCnt="4">
        <dgm:presLayoutVars>
          <dgm:chMax val="1"/>
          <dgm:bulletEnabled val="1"/>
        </dgm:presLayoutVars>
      </dgm:prSet>
      <dgm:spPr/>
    </dgm:pt>
    <dgm:pt modelId="{9BFA5CB1-854B-4F88-A998-23FCA8C4DA27}" type="pres">
      <dgm:prSet presAssocID="{46106923-3EB3-427F-8D4E-F05EEF02103A}" presName="levelTx" presStyleLbl="revTx" presStyleIdx="0" presStyleCnt="0">
        <dgm:presLayoutVars>
          <dgm:chMax val="1"/>
          <dgm:bulletEnabled val="1"/>
        </dgm:presLayoutVars>
      </dgm:prSet>
      <dgm:spPr/>
    </dgm:pt>
    <dgm:pt modelId="{79A18CAB-C0DA-4B8B-BCE9-ACF5792727A8}" type="pres">
      <dgm:prSet presAssocID="{3F517FFB-D956-4188-8BEC-B975647C39A1}" presName="Name8" presStyleCnt="0"/>
      <dgm:spPr/>
    </dgm:pt>
    <dgm:pt modelId="{F1E169EA-23A8-4BB8-A2BE-D1B33CF0BAA3}" type="pres">
      <dgm:prSet presAssocID="{3F517FFB-D956-4188-8BEC-B975647C39A1}" presName="level" presStyleLbl="node1" presStyleIdx="1" presStyleCnt="4">
        <dgm:presLayoutVars>
          <dgm:chMax val="1"/>
          <dgm:bulletEnabled val="1"/>
        </dgm:presLayoutVars>
      </dgm:prSet>
      <dgm:spPr>
        <a:xfrm>
          <a:off x="1021128" y="831347"/>
          <a:ext cx="2042257" cy="831347"/>
        </a:xfrm>
      </dgm:spPr>
    </dgm:pt>
    <dgm:pt modelId="{8DF872A6-8B1B-4242-B0D4-68CEE4DD5823}" type="pres">
      <dgm:prSet presAssocID="{3F517FFB-D956-4188-8BEC-B975647C39A1}" presName="levelTx" presStyleLbl="revTx" presStyleIdx="0" presStyleCnt="0">
        <dgm:presLayoutVars>
          <dgm:chMax val="1"/>
          <dgm:bulletEnabled val="1"/>
        </dgm:presLayoutVars>
      </dgm:prSet>
      <dgm:spPr/>
    </dgm:pt>
    <dgm:pt modelId="{668151FD-FD75-4931-8937-EEFF593B7233}" type="pres">
      <dgm:prSet presAssocID="{490E0583-4FB0-4CF3-BB59-D1AE8B92446A}" presName="Name8" presStyleCnt="0"/>
      <dgm:spPr/>
    </dgm:pt>
    <dgm:pt modelId="{8F6AC5E9-3006-4BCC-BB9D-5A3090F18F1B}" type="pres">
      <dgm:prSet presAssocID="{490E0583-4FB0-4CF3-BB59-D1AE8B92446A}" presName="level" presStyleLbl="node1" presStyleIdx="2" presStyleCnt="4">
        <dgm:presLayoutVars>
          <dgm:chMax val="1"/>
          <dgm:bulletEnabled val="1"/>
        </dgm:presLayoutVars>
      </dgm:prSet>
      <dgm:spPr/>
    </dgm:pt>
    <dgm:pt modelId="{34FF37DF-C304-416D-A088-5C1E0596ED70}" type="pres">
      <dgm:prSet presAssocID="{490E0583-4FB0-4CF3-BB59-D1AE8B92446A}" presName="levelTx" presStyleLbl="revTx" presStyleIdx="0" presStyleCnt="0">
        <dgm:presLayoutVars>
          <dgm:chMax val="1"/>
          <dgm:bulletEnabled val="1"/>
        </dgm:presLayoutVars>
      </dgm:prSet>
      <dgm:spPr/>
    </dgm:pt>
    <dgm:pt modelId="{6C0EE414-0660-4434-AD67-01AABE254255}" type="pres">
      <dgm:prSet presAssocID="{E6DCEE46-6C49-47B6-9C68-E8E4D402EF1C}" presName="Name8" presStyleCnt="0"/>
      <dgm:spPr/>
    </dgm:pt>
    <dgm:pt modelId="{E5522EE3-41A1-46F0-A85C-411A0DE2AA87}" type="pres">
      <dgm:prSet presAssocID="{E6DCEE46-6C49-47B6-9C68-E8E4D402EF1C}" presName="level" presStyleLbl="node1" presStyleIdx="3" presStyleCnt="4">
        <dgm:presLayoutVars>
          <dgm:chMax val="1"/>
          <dgm:bulletEnabled val="1"/>
        </dgm:presLayoutVars>
      </dgm:prSet>
      <dgm:spPr>
        <a:xfrm>
          <a:off x="510564" y="1662694"/>
          <a:ext cx="3063386" cy="831347"/>
        </a:xfrm>
      </dgm:spPr>
    </dgm:pt>
    <dgm:pt modelId="{E0345793-90E9-476F-8F16-17F81009A386}" type="pres">
      <dgm:prSet presAssocID="{E6DCEE46-6C49-47B6-9C68-E8E4D402EF1C}" presName="levelTx" presStyleLbl="revTx" presStyleIdx="0" presStyleCnt="0">
        <dgm:presLayoutVars>
          <dgm:chMax val="1"/>
          <dgm:bulletEnabled val="1"/>
        </dgm:presLayoutVars>
      </dgm:prSet>
      <dgm:spPr/>
    </dgm:pt>
  </dgm:ptLst>
  <dgm:cxnLst>
    <dgm:cxn modelId="{DB9C8019-293D-457D-9283-D32F351A89F5}" type="presOf" srcId="{490E0583-4FB0-4CF3-BB59-D1AE8B92446A}" destId="{34FF37DF-C304-416D-A088-5C1E0596ED70}" srcOrd="1" destOrd="0" presId="urn:microsoft.com/office/officeart/2005/8/layout/pyramid1"/>
    <dgm:cxn modelId="{4438622E-99D6-4428-853E-7D25B126D234}" srcId="{E02397E8-1EB5-498B-8544-76DF733680B7}" destId="{E6DCEE46-6C49-47B6-9C68-E8E4D402EF1C}" srcOrd="3" destOrd="0" parTransId="{0426A2FD-2141-4B09-BEB9-15C11F4DAA6F}" sibTransId="{A90118A5-4DDC-48A6-9904-CA05DF9312EC}"/>
    <dgm:cxn modelId="{3BA2D637-9064-4F35-88AE-1E306F9653BE}" srcId="{E02397E8-1EB5-498B-8544-76DF733680B7}" destId="{490E0583-4FB0-4CF3-BB59-D1AE8B92446A}" srcOrd="2" destOrd="0" parTransId="{AF951776-7E94-4261-B588-AF89DA50AA4E}" sibTransId="{01619A24-5E47-40F4-B4AE-7E6C478E2C8A}"/>
    <dgm:cxn modelId="{2B90995E-B36D-4140-9A7B-26B911DF0035}" type="presOf" srcId="{E6DCEE46-6C49-47B6-9C68-E8E4D402EF1C}" destId="{E0345793-90E9-476F-8F16-17F81009A386}" srcOrd="1" destOrd="0" presId="urn:microsoft.com/office/officeart/2005/8/layout/pyramid1"/>
    <dgm:cxn modelId="{544C9166-6587-4163-9FA2-388F6E4A1FD1}" type="presOf" srcId="{3F517FFB-D956-4188-8BEC-B975647C39A1}" destId="{F1E169EA-23A8-4BB8-A2BE-D1B33CF0BAA3}" srcOrd="0" destOrd="0" presId="urn:microsoft.com/office/officeart/2005/8/layout/pyramid1"/>
    <dgm:cxn modelId="{D59BCF76-45A8-43F6-A23F-E6BA9C8CFF8A}" type="presOf" srcId="{E02397E8-1EB5-498B-8544-76DF733680B7}" destId="{CF2A7A86-CECB-4BB6-AEB2-6E556C68BD66}" srcOrd="0" destOrd="0" presId="urn:microsoft.com/office/officeart/2005/8/layout/pyramid1"/>
    <dgm:cxn modelId="{F50D3E7F-BE95-4C4B-9F2C-C3471C9AFF9B}" type="presOf" srcId="{E6DCEE46-6C49-47B6-9C68-E8E4D402EF1C}" destId="{E5522EE3-41A1-46F0-A85C-411A0DE2AA87}" srcOrd="0" destOrd="0" presId="urn:microsoft.com/office/officeart/2005/8/layout/pyramid1"/>
    <dgm:cxn modelId="{73797B8B-DA3D-486A-BD52-93CA98694946}" srcId="{E02397E8-1EB5-498B-8544-76DF733680B7}" destId="{3F517FFB-D956-4188-8BEC-B975647C39A1}" srcOrd="1" destOrd="0" parTransId="{EE87B1CE-B799-4E44-9BCB-C2DD38F3458C}" sibTransId="{172EEC16-0A34-4E4A-9657-5BD72FA4F569}"/>
    <dgm:cxn modelId="{82A1A694-9082-41EB-8F0B-EBE459C5E61E}" type="presOf" srcId="{490E0583-4FB0-4CF3-BB59-D1AE8B92446A}" destId="{8F6AC5E9-3006-4BCC-BB9D-5A3090F18F1B}" srcOrd="0" destOrd="0" presId="urn:microsoft.com/office/officeart/2005/8/layout/pyramid1"/>
    <dgm:cxn modelId="{6719CAA0-EDA5-446C-83A8-4FF99A4E0D39}" srcId="{E02397E8-1EB5-498B-8544-76DF733680B7}" destId="{46106923-3EB3-427F-8D4E-F05EEF02103A}" srcOrd="0" destOrd="0" parTransId="{F52C57BB-620A-4B04-9DDD-D80605B7AF98}" sibTransId="{BBAF7284-A0B7-41ED-A09F-064235B11D08}"/>
    <dgm:cxn modelId="{5E4CBFB5-DDF2-42F7-88E7-0F724A1B40CB}" type="presOf" srcId="{3F517FFB-D956-4188-8BEC-B975647C39A1}" destId="{8DF872A6-8B1B-4242-B0D4-68CEE4DD5823}" srcOrd="1" destOrd="0" presId="urn:microsoft.com/office/officeart/2005/8/layout/pyramid1"/>
    <dgm:cxn modelId="{ED855EC4-FB5D-4429-98B1-CE9AE49DE870}" type="presOf" srcId="{46106923-3EB3-427F-8D4E-F05EEF02103A}" destId="{9BFA5CB1-854B-4F88-A998-23FCA8C4DA27}" srcOrd="1" destOrd="0" presId="urn:microsoft.com/office/officeart/2005/8/layout/pyramid1"/>
    <dgm:cxn modelId="{1B65A2FB-20F2-41C9-8802-9FACADAC3E15}" type="presOf" srcId="{46106923-3EB3-427F-8D4E-F05EEF02103A}" destId="{6D9ECE1E-20D6-4C69-B184-9D09424AC914}" srcOrd="0" destOrd="0" presId="urn:microsoft.com/office/officeart/2005/8/layout/pyramid1"/>
    <dgm:cxn modelId="{A6F54ED1-DFEE-4DB8-9391-EFA1585E5F97}" type="presParOf" srcId="{CF2A7A86-CECB-4BB6-AEB2-6E556C68BD66}" destId="{797D9F22-D422-4964-A7F4-0095B2F46FBD}" srcOrd="0" destOrd="0" presId="urn:microsoft.com/office/officeart/2005/8/layout/pyramid1"/>
    <dgm:cxn modelId="{5914F9F2-754A-439C-AB61-265FAAE29434}" type="presParOf" srcId="{797D9F22-D422-4964-A7F4-0095B2F46FBD}" destId="{6D9ECE1E-20D6-4C69-B184-9D09424AC914}" srcOrd="0" destOrd="0" presId="urn:microsoft.com/office/officeart/2005/8/layout/pyramid1"/>
    <dgm:cxn modelId="{4EB096BA-9A8D-4AFA-9360-0F723EC2FE13}" type="presParOf" srcId="{797D9F22-D422-4964-A7F4-0095B2F46FBD}" destId="{9BFA5CB1-854B-4F88-A998-23FCA8C4DA27}" srcOrd="1" destOrd="0" presId="urn:microsoft.com/office/officeart/2005/8/layout/pyramid1"/>
    <dgm:cxn modelId="{2214A2E2-D54B-4A96-B241-28168B58D837}" type="presParOf" srcId="{CF2A7A86-CECB-4BB6-AEB2-6E556C68BD66}" destId="{79A18CAB-C0DA-4B8B-BCE9-ACF5792727A8}" srcOrd="1" destOrd="0" presId="urn:microsoft.com/office/officeart/2005/8/layout/pyramid1"/>
    <dgm:cxn modelId="{0A1E2F44-D579-4902-82C5-DF82A46EFF3E}" type="presParOf" srcId="{79A18CAB-C0DA-4B8B-BCE9-ACF5792727A8}" destId="{F1E169EA-23A8-4BB8-A2BE-D1B33CF0BAA3}" srcOrd="0" destOrd="0" presId="urn:microsoft.com/office/officeart/2005/8/layout/pyramid1"/>
    <dgm:cxn modelId="{0A589E7F-AB0A-4515-9C15-16F4BFB98E51}" type="presParOf" srcId="{79A18CAB-C0DA-4B8B-BCE9-ACF5792727A8}" destId="{8DF872A6-8B1B-4242-B0D4-68CEE4DD5823}" srcOrd="1" destOrd="0" presId="urn:microsoft.com/office/officeart/2005/8/layout/pyramid1"/>
    <dgm:cxn modelId="{AB75206B-00C6-46EF-A1C4-BA196BB8AE05}" type="presParOf" srcId="{CF2A7A86-CECB-4BB6-AEB2-6E556C68BD66}" destId="{668151FD-FD75-4931-8937-EEFF593B7233}" srcOrd="2" destOrd="0" presId="urn:microsoft.com/office/officeart/2005/8/layout/pyramid1"/>
    <dgm:cxn modelId="{AE237DD4-B569-4371-B4FD-AD900EBC423F}" type="presParOf" srcId="{668151FD-FD75-4931-8937-EEFF593B7233}" destId="{8F6AC5E9-3006-4BCC-BB9D-5A3090F18F1B}" srcOrd="0" destOrd="0" presId="urn:microsoft.com/office/officeart/2005/8/layout/pyramid1"/>
    <dgm:cxn modelId="{E0F69EA8-CD9B-4485-BEC0-260A447729EF}" type="presParOf" srcId="{668151FD-FD75-4931-8937-EEFF593B7233}" destId="{34FF37DF-C304-416D-A088-5C1E0596ED70}" srcOrd="1" destOrd="0" presId="urn:microsoft.com/office/officeart/2005/8/layout/pyramid1"/>
    <dgm:cxn modelId="{454581A2-A16D-4D6A-9FDD-9A457CBD34A4}" type="presParOf" srcId="{CF2A7A86-CECB-4BB6-AEB2-6E556C68BD66}" destId="{6C0EE414-0660-4434-AD67-01AABE254255}" srcOrd="3" destOrd="0" presId="urn:microsoft.com/office/officeart/2005/8/layout/pyramid1"/>
    <dgm:cxn modelId="{D2BFB295-BE57-48A8-B916-199C4F1C5D99}" type="presParOf" srcId="{6C0EE414-0660-4434-AD67-01AABE254255}" destId="{E5522EE3-41A1-46F0-A85C-411A0DE2AA87}" srcOrd="0" destOrd="0" presId="urn:microsoft.com/office/officeart/2005/8/layout/pyramid1"/>
    <dgm:cxn modelId="{3CC7AF36-3FCA-4CA0-B39F-C1B2D0706947}" type="presParOf" srcId="{6C0EE414-0660-4434-AD67-01AABE254255}" destId="{E0345793-90E9-476F-8F16-17F81009A386}" srcOrd="1" destOrd="0" presId="urn:microsoft.com/office/officeart/2005/8/layout/pyramid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2397E8-1EB5-498B-8544-76DF733680B7}" type="doc">
      <dgm:prSet loTypeId="urn:microsoft.com/office/officeart/2005/8/layout/pyramid1" loCatId="pyramid" qsTypeId="urn:microsoft.com/office/officeart/2005/8/quickstyle/simple1" qsCatId="simple" csTypeId="urn:microsoft.com/office/officeart/2005/8/colors/accent6_4" csCatId="accent6" phldr="1"/>
      <dgm:spPr/>
    </dgm:pt>
    <dgm:pt modelId="{46106923-3EB3-427F-8D4E-F05EEF02103A}">
      <dgm:prSet phldrT="[Texto]" custT="1"/>
      <dgm:spPr/>
      <dgm:t>
        <a:bodyPr/>
        <a:lstStyle/>
        <a:p>
          <a:endParaRPr lang="es-ES" sz="1600" b="1" dirty="0"/>
        </a:p>
        <a:p>
          <a:r>
            <a:rPr lang="es-ES" sz="1600" b="1" dirty="0">
              <a:solidFill>
                <a:schemeClr val="bg1"/>
              </a:solidFill>
            </a:rPr>
            <a:t>EJE</a:t>
          </a:r>
          <a:r>
            <a:rPr lang="es-ES" sz="1600" b="1" dirty="0"/>
            <a:t> </a:t>
          </a:r>
          <a:r>
            <a:rPr lang="es-ES" sz="1600" b="1" dirty="0">
              <a:solidFill>
                <a:schemeClr val="bg1"/>
              </a:solidFill>
            </a:rPr>
            <a:t>4</a:t>
          </a:r>
        </a:p>
      </dgm:t>
    </dgm:pt>
    <dgm:pt modelId="{F52C57BB-620A-4B04-9DDD-D80605B7AF98}" type="parTrans" cxnId="{6719CAA0-EDA5-446C-83A8-4FF99A4E0D39}">
      <dgm:prSet/>
      <dgm:spPr/>
      <dgm:t>
        <a:bodyPr/>
        <a:lstStyle/>
        <a:p>
          <a:endParaRPr lang="es-ES" sz="1600" b="1"/>
        </a:p>
      </dgm:t>
    </dgm:pt>
    <dgm:pt modelId="{BBAF7284-A0B7-41ED-A09F-064235B11D08}" type="sibTrans" cxnId="{6719CAA0-EDA5-446C-83A8-4FF99A4E0D39}">
      <dgm:prSet/>
      <dgm:spPr/>
      <dgm:t>
        <a:bodyPr/>
        <a:lstStyle/>
        <a:p>
          <a:endParaRPr lang="es-ES" sz="1600" b="1"/>
        </a:p>
      </dgm:t>
    </dgm:pt>
    <dgm:pt modelId="{E6DCEE46-6C49-47B6-9C68-E8E4D402EF1C}">
      <dgm:prSet phldrT="[Texto]" custT="1"/>
      <dgm:spPr/>
      <dgm:t>
        <a:bodyPr vert="horz"/>
        <a:lstStyle/>
        <a:p>
          <a:r>
            <a:rPr lang="es-ES" sz="1600" b="1" dirty="0"/>
            <a:t>29 MEDIDAS Y ACCIONES DE MEJORA</a:t>
          </a:r>
        </a:p>
      </dgm:t>
    </dgm:pt>
    <dgm:pt modelId="{0426A2FD-2141-4B09-BEB9-15C11F4DAA6F}" type="parTrans" cxnId="{4438622E-99D6-4428-853E-7D25B126D234}">
      <dgm:prSet/>
      <dgm:spPr/>
      <dgm:t>
        <a:bodyPr/>
        <a:lstStyle/>
        <a:p>
          <a:endParaRPr lang="es-ES" sz="1600" b="1"/>
        </a:p>
      </dgm:t>
    </dgm:pt>
    <dgm:pt modelId="{A90118A5-4DDC-48A6-9904-CA05DF9312EC}" type="sibTrans" cxnId="{4438622E-99D6-4428-853E-7D25B126D234}">
      <dgm:prSet/>
      <dgm:spPr/>
      <dgm:t>
        <a:bodyPr/>
        <a:lstStyle/>
        <a:p>
          <a:endParaRPr lang="es-ES" sz="1600" b="1"/>
        </a:p>
      </dgm:t>
    </dgm:pt>
    <dgm:pt modelId="{3F517FFB-D956-4188-8BEC-B975647C39A1}">
      <dgm:prSet custT="1"/>
      <dgm:spPr/>
      <dgm:t>
        <a:bodyPr vert="horz"/>
        <a:lstStyle/>
        <a:p>
          <a:r>
            <a:rPr lang="es-ES" sz="1600" b="1" dirty="0"/>
            <a:t>2 OBJETIVOS ESTRATÉGICOS</a:t>
          </a:r>
        </a:p>
      </dgm:t>
    </dgm:pt>
    <dgm:pt modelId="{EE87B1CE-B799-4E44-9BCB-C2DD38F3458C}" type="parTrans" cxnId="{73797B8B-DA3D-486A-BD52-93CA98694946}">
      <dgm:prSet/>
      <dgm:spPr/>
      <dgm:t>
        <a:bodyPr/>
        <a:lstStyle/>
        <a:p>
          <a:endParaRPr lang="es-ES" sz="1600" b="1"/>
        </a:p>
      </dgm:t>
    </dgm:pt>
    <dgm:pt modelId="{172EEC16-0A34-4E4A-9657-5BD72FA4F569}" type="sibTrans" cxnId="{73797B8B-DA3D-486A-BD52-93CA98694946}">
      <dgm:prSet/>
      <dgm:spPr/>
      <dgm:t>
        <a:bodyPr/>
        <a:lstStyle/>
        <a:p>
          <a:endParaRPr lang="es-ES" sz="1600" b="1"/>
        </a:p>
      </dgm:t>
    </dgm:pt>
    <dgm:pt modelId="{490E0583-4FB0-4CF3-BB59-D1AE8B92446A}">
      <dgm:prSet custT="1"/>
      <dgm:spPr/>
      <dgm:t>
        <a:bodyPr/>
        <a:lstStyle/>
        <a:p>
          <a:r>
            <a:rPr lang="es-ES" sz="1600" b="1" dirty="0"/>
            <a:t>6 PROGRAMAS DE ACTUACIÓN</a:t>
          </a:r>
        </a:p>
      </dgm:t>
    </dgm:pt>
    <dgm:pt modelId="{AF951776-7E94-4261-B588-AF89DA50AA4E}" type="parTrans" cxnId="{3BA2D637-9064-4F35-88AE-1E306F9653BE}">
      <dgm:prSet/>
      <dgm:spPr/>
      <dgm:t>
        <a:bodyPr/>
        <a:lstStyle/>
        <a:p>
          <a:endParaRPr lang="es-ES" sz="1600" b="1"/>
        </a:p>
      </dgm:t>
    </dgm:pt>
    <dgm:pt modelId="{01619A24-5E47-40F4-B4AE-7E6C478E2C8A}" type="sibTrans" cxnId="{3BA2D637-9064-4F35-88AE-1E306F9653BE}">
      <dgm:prSet/>
      <dgm:spPr/>
      <dgm:t>
        <a:bodyPr/>
        <a:lstStyle/>
        <a:p>
          <a:endParaRPr lang="es-ES" sz="1600" b="1"/>
        </a:p>
      </dgm:t>
    </dgm:pt>
    <dgm:pt modelId="{CF2A7A86-CECB-4BB6-AEB2-6E556C68BD66}" type="pres">
      <dgm:prSet presAssocID="{E02397E8-1EB5-498B-8544-76DF733680B7}" presName="Name0" presStyleCnt="0">
        <dgm:presLayoutVars>
          <dgm:dir/>
          <dgm:animLvl val="lvl"/>
          <dgm:resizeHandles val="exact"/>
        </dgm:presLayoutVars>
      </dgm:prSet>
      <dgm:spPr/>
    </dgm:pt>
    <dgm:pt modelId="{797D9F22-D422-4964-A7F4-0095B2F46FBD}" type="pres">
      <dgm:prSet presAssocID="{46106923-3EB3-427F-8D4E-F05EEF02103A}" presName="Name8" presStyleCnt="0"/>
      <dgm:spPr/>
    </dgm:pt>
    <dgm:pt modelId="{6D9ECE1E-20D6-4C69-B184-9D09424AC914}" type="pres">
      <dgm:prSet presAssocID="{46106923-3EB3-427F-8D4E-F05EEF02103A}" presName="level" presStyleLbl="node1" presStyleIdx="0" presStyleCnt="4">
        <dgm:presLayoutVars>
          <dgm:chMax val="1"/>
          <dgm:bulletEnabled val="1"/>
        </dgm:presLayoutVars>
      </dgm:prSet>
      <dgm:spPr/>
    </dgm:pt>
    <dgm:pt modelId="{9BFA5CB1-854B-4F88-A998-23FCA8C4DA27}" type="pres">
      <dgm:prSet presAssocID="{46106923-3EB3-427F-8D4E-F05EEF02103A}" presName="levelTx" presStyleLbl="revTx" presStyleIdx="0" presStyleCnt="0">
        <dgm:presLayoutVars>
          <dgm:chMax val="1"/>
          <dgm:bulletEnabled val="1"/>
        </dgm:presLayoutVars>
      </dgm:prSet>
      <dgm:spPr/>
    </dgm:pt>
    <dgm:pt modelId="{79A18CAB-C0DA-4B8B-BCE9-ACF5792727A8}" type="pres">
      <dgm:prSet presAssocID="{3F517FFB-D956-4188-8BEC-B975647C39A1}" presName="Name8" presStyleCnt="0"/>
      <dgm:spPr/>
    </dgm:pt>
    <dgm:pt modelId="{F1E169EA-23A8-4BB8-A2BE-D1B33CF0BAA3}" type="pres">
      <dgm:prSet presAssocID="{3F517FFB-D956-4188-8BEC-B975647C39A1}" presName="level" presStyleLbl="node1" presStyleIdx="1" presStyleCnt="4">
        <dgm:presLayoutVars>
          <dgm:chMax val="1"/>
          <dgm:bulletEnabled val="1"/>
        </dgm:presLayoutVars>
      </dgm:prSet>
      <dgm:spPr>
        <a:xfrm>
          <a:off x="1021128" y="831347"/>
          <a:ext cx="2042257" cy="831347"/>
        </a:xfrm>
      </dgm:spPr>
    </dgm:pt>
    <dgm:pt modelId="{8DF872A6-8B1B-4242-B0D4-68CEE4DD5823}" type="pres">
      <dgm:prSet presAssocID="{3F517FFB-D956-4188-8BEC-B975647C39A1}" presName="levelTx" presStyleLbl="revTx" presStyleIdx="0" presStyleCnt="0">
        <dgm:presLayoutVars>
          <dgm:chMax val="1"/>
          <dgm:bulletEnabled val="1"/>
        </dgm:presLayoutVars>
      </dgm:prSet>
      <dgm:spPr/>
    </dgm:pt>
    <dgm:pt modelId="{668151FD-FD75-4931-8937-EEFF593B7233}" type="pres">
      <dgm:prSet presAssocID="{490E0583-4FB0-4CF3-BB59-D1AE8B92446A}" presName="Name8" presStyleCnt="0"/>
      <dgm:spPr/>
    </dgm:pt>
    <dgm:pt modelId="{8F6AC5E9-3006-4BCC-BB9D-5A3090F18F1B}" type="pres">
      <dgm:prSet presAssocID="{490E0583-4FB0-4CF3-BB59-D1AE8B92446A}" presName="level" presStyleLbl="node1" presStyleIdx="2" presStyleCnt="4">
        <dgm:presLayoutVars>
          <dgm:chMax val="1"/>
          <dgm:bulletEnabled val="1"/>
        </dgm:presLayoutVars>
      </dgm:prSet>
      <dgm:spPr/>
    </dgm:pt>
    <dgm:pt modelId="{34FF37DF-C304-416D-A088-5C1E0596ED70}" type="pres">
      <dgm:prSet presAssocID="{490E0583-4FB0-4CF3-BB59-D1AE8B92446A}" presName="levelTx" presStyleLbl="revTx" presStyleIdx="0" presStyleCnt="0">
        <dgm:presLayoutVars>
          <dgm:chMax val="1"/>
          <dgm:bulletEnabled val="1"/>
        </dgm:presLayoutVars>
      </dgm:prSet>
      <dgm:spPr/>
    </dgm:pt>
    <dgm:pt modelId="{6C0EE414-0660-4434-AD67-01AABE254255}" type="pres">
      <dgm:prSet presAssocID="{E6DCEE46-6C49-47B6-9C68-E8E4D402EF1C}" presName="Name8" presStyleCnt="0"/>
      <dgm:spPr/>
    </dgm:pt>
    <dgm:pt modelId="{E5522EE3-41A1-46F0-A85C-411A0DE2AA87}" type="pres">
      <dgm:prSet presAssocID="{E6DCEE46-6C49-47B6-9C68-E8E4D402EF1C}" presName="level" presStyleLbl="node1" presStyleIdx="3" presStyleCnt="4">
        <dgm:presLayoutVars>
          <dgm:chMax val="1"/>
          <dgm:bulletEnabled val="1"/>
        </dgm:presLayoutVars>
      </dgm:prSet>
      <dgm:spPr>
        <a:xfrm>
          <a:off x="510564" y="1662694"/>
          <a:ext cx="3063386" cy="831347"/>
        </a:xfrm>
      </dgm:spPr>
    </dgm:pt>
    <dgm:pt modelId="{E0345793-90E9-476F-8F16-17F81009A386}" type="pres">
      <dgm:prSet presAssocID="{E6DCEE46-6C49-47B6-9C68-E8E4D402EF1C}" presName="levelTx" presStyleLbl="revTx" presStyleIdx="0" presStyleCnt="0">
        <dgm:presLayoutVars>
          <dgm:chMax val="1"/>
          <dgm:bulletEnabled val="1"/>
        </dgm:presLayoutVars>
      </dgm:prSet>
      <dgm:spPr/>
    </dgm:pt>
  </dgm:ptLst>
  <dgm:cxnLst>
    <dgm:cxn modelId="{DB9C8019-293D-457D-9283-D32F351A89F5}" type="presOf" srcId="{490E0583-4FB0-4CF3-BB59-D1AE8B92446A}" destId="{34FF37DF-C304-416D-A088-5C1E0596ED70}" srcOrd="1" destOrd="0" presId="urn:microsoft.com/office/officeart/2005/8/layout/pyramid1"/>
    <dgm:cxn modelId="{4438622E-99D6-4428-853E-7D25B126D234}" srcId="{E02397E8-1EB5-498B-8544-76DF733680B7}" destId="{E6DCEE46-6C49-47B6-9C68-E8E4D402EF1C}" srcOrd="3" destOrd="0" parTransId="{0426A2FD-2141-4B09-BEB9-15C11F4DAA6F}" sibTransId="{A90118A5-4DDC-48A6-9904-CA05DF9312EC}"/>
    <dgm:cxn modelId="{3BA2D637-9064-4F35-88AE-1E306F9653BE}" srcId="{E02397E8-1EB5-498B-8544-76DF733680B7}" destId="{490E0583-4FB0-4CF3-BB59-D1AE8B92446A}" srcOrd="2" destOrd="0" parTransId="{AF951776-7E94-4261-B588-AF89DA50AA4E}" sibTransId="{01619A24-5E47-40F4-B4AE-7E6C478E2C8A}"/>
    <dgm:cxn modelId="{2B90995E-B36D-4140-9A7B-26B911DF0035}" type="presOf" srcId="{E6DCEE46-6C49-47B6-9C68-E8E4D402EF1C}" destId="{E0345793-90E9-476F-8F16-17F81009A386}" srcOrd="1" destOrd="0" presId="urn:microsoft.com/office/officeart/2005/8/layout/pyramid1"/>
    <dgm:cxn modelId="{544C9166-6587-4163-9FA2-388F6E4A1FD1}" type="presOf" srcId="{3F517FFB-D956-4188-8BEC-B975647C39A1}" destId="{F1E169EA-23A8-4BB8-A2BE-D1B33CF0BAA3}" srcOrd="0" destOrd="0" presId="urn:microsoft.com/office/officeart/2005/8/layout/pyramid1"/>
    <dgm:cxn modelId="{D59BCF76-45A8-43F6-A23F-E6BA9C8CFF8A}" type="presOf" srcId="{E02397E8-1EB5-498B-8544-76DF733680B7}" destId="{CF2A7A86-CECB-4BB6-AEB2-6E556C68BD66}" srcOrd="0" destOrd="0" presId="urn:microsoft.com/office/officeart/2005/8/layout/pyramid1"/>
    <dgm:cxn modelId="{F50D3E7F-BE95-4C4B-9F2C-C3471C9AFF9B}" type="presOf" srcId="{E6DCEE46-6C49-47B6-9C68-E8E4D402EF1C}" destId="{E5522EE3-41A1-46F0-A85C-411A0DE2AA87}" srcOrd="0" destOrd="0" presId="urn:microsoft.com/office/officeart/2005/8/layout/pyramid1"/>
    <dgm:cxn modelId="{73797B8B-DA3D-486A-BD52-93CA98694946}" srcId="{E02397E8-1EB5-498B-8544-76DF733680B7}" destId="{3F517FFB-D956-4188-8BEC-B975647C39A1}" srcOrd="1" destOrd="0" parTransId="{EE87B1CE-B799-4E44-9BCB-C2DD38F3458C}" sibTransId="{172EEC16-0A34-4E4A-9657-5BD72FA4F569}"/>
    <dgm:cxn modelId="{82A1A694-9082-41EB-8F0B-EBE459C5E61E}" type="presOf" srcId="{490E0583-4FB0-4CF3-BB59-D1AE8B92446A}" destId="{8F6AC5E9-3006-4BCC-BB9D-5A3090F18F1B}" srcOrd="0" destOrd="0" presId="urn:microsoft.com/office/officeart/2005/8/layout/pyramid1"/>
    <dgm:cxn modelId="{6719CAA0-EDA5-446C-83A8-4FF99A4E0D39}" srcId="{E02397E8-1EB5-498B-8544-76DF733680B7}" destId="{46106923-3EB3-427F-8D4E-F05EEF02103A}" srcOrd="0" destOrd="0" parTransId="{F52C57BB-620A-4B04-9DDD-D80605B7AF98}" sibTransId="{BBAF7284-A0B7-41ED-A09F-064235B11D08}"/>
    <dgm:cxn modelId="{5E4CBFB5-DDF2-42F7-88E7-0F724A1B40CB}" type="presOf" srcId="{3F517FFB-D956-4188-8BEC-B975647C39A1}" destId="{8DF872A6-8B1B-4242-B0D4-68CEE4DD5823}" srcOrd="1" destOrd="0" presId="urn:microsoft.com/office/officeart/2005/8/layout/pyramid1"/>
    <dgm:cxn modelId="{ED855EC4-FB5D-4429-98B1-CE9AE49DE870}" type="presOf" srcId="{46106923-3EB3-427F-8D4E-F05EEF02103A}" destId="{9BFA5CB1-854B-4F88-A998-23FCA8C4DA27}" srcOrd="1" destOrd="0" presId="urn:microsoft.com/office/officeart/2005/8/layout/pyramid1"/>
    <dgm:cxn modelId="{1B65A2FB-20F2-41C9-8802-9FACADAC3E15}" type="presOf" srcId="{46106923-3EB3-427F-8D4E-F05EEF02103A}" destId="{6D9ECE1E-20D6-4C69-B184-9D09424AC914}" srcOrd="0" destOrd="0" presId="urn:microsoft.com/office/officeart/2005/8/layout/pyramid1"/>
    <dgm:cxn modelId="{A6F54ED1-DFEE-4DB8-9391-EFA1585E5F97}" type="presParOf" srcId="{CF2A7A86-CECB-4BB6-AEB2-6E556C68BD66}" destId="{797D9F22-D422-4964-A7F4-0095B2F46FBD}" srcOrd="0" destOrd="0" presId="urn:microsoft.com/office/officeart/2005/8/layout/pyramid1"/>
    <dgm:cxn modelId="{5914F9F2-754A-439C-AB61-265FAAE29434}" type="presParOf" srcId="{797D9F22-D422-4964-A7F4-0095B2F46FBD}" destId="{6D9ECE1E-20D6-4C69-B184-9D09424AC914}" srcOrd="0" destOrd="0" presId="urn:microsoft.com/office/officeart/2005/8/layout/pyramid1"/>
    <dgm:cxn modelId="{4EB096BA-9A8D-4AFA-9360-0F723EC2FE13}" type="presParOf" srcId="{797D9F22-D422-4964-A7F4-0095B2F46FBD}" destId="{9BFA5CB1-854B-4F88-A998-23FCA8C4DA27}" srcOrd="1" destOrd="0" presId="urn:microsoft.com/office/officeart/2005/8/layout/pyramid1"/>
    <dgm:cxn modelId="{2214A2E2-D54B-4A96-B241-28168B58D837}" type="presParOf" srcId="{CF2A7A86-CECB-4BB6-AEB2-6E556C68BD66}" destId="{79A18CAB-C0DA-4B8B-BCE9-ACF5792727A8}" srcOrd="1" destOrd="0" presId="urn:microsoft.com/office/officeart/2005/8/layout/pyramid1"/>
    <dgm:cxn modelId="{0A1E2F44-D579-4902-82C5-DF82A46EFF3E}" type="presParOf" srcId="{79A18CAB-C0DA-4B8B-BCE9-ACF5792727A8}" destId="{F1E169EA-23A8-4BB8-A2BE-D1B33CF0BAA3}" srcOrd="0" destOrd="0" presId="urn:microsoft.com/office/officeart/2005/8/layout/pyramid1"/>
    <dgm:cxn modelId="{0A589E7F-AB0A-4515-9C15-16F4BFB98E51}" type="presParOf" srcId="{79A18CAB-C0DA-4B8B-BCE9-ACF5792727A8}" destId="{8DF872A6-8B1B-4242-B0D4-68CEE4DD5823}" srcOrd="1" destOrd="0" presId="urn:microsoft.com/office/officeart/2005/8/layout/pyramid1"/>
    <dgm:cxn modelId="{AB75206B-00C6-46EF-A1C4-BA196BB8AE05}" type="presParOf" srcId="{CF2A7A86-CECB-4BB6-AEB2-6E556C68BD66}" destId="{668151FD-FD75-4931-8937-EEFF593B7233}" srcOrd="2" destOrd="0" presId="urn:microsoft.com/office/officeart/2005/8/layout/pyramid1"/>
    <dgm:cxn modelId="{AE237DD4-B569-4371-B4FD-AD900EBC423F}" type="presParOf" srcId="{668151FD-FD75-4931-8937-EEFF593B7233}" destId="{8F6AC5E9-3006-4BCC-BB9D-5A3090F18F1B}" srcOrd="0" destOrd="0" presId="urn:microsoft.com/office/officeart/2005/8/layout/pyramid1"/>
    <dgm:cxn modelId="{E0F69EA8-CD9B-4485-BEC0-260A447729EF}" type="presParOf" srcId="{668151FD-FD75-4931-8937-EEFF593B7233}" destId="{34FF37DF-C304-416D-A088-5C1E0596ED70}" srcOrd="1" destOrd="0" presId="urn:microsoft.com/office/officeart/2005/8/layout/pyramid1"/>
    <dgm:cxn modelId="{454581A2-A16D-4D6A-9FDD-9A457CBD34A4}" type="presParOf" srcId="{CF2A7A86-CECB-4BB6-AEB2-6E556C68BD66}" destId="{6C0EE414-0660-4434-AD67-01AABE254255}" srcOrd="3" destOrd="0" presId="urn:microsoft.com/office/officeart/2005/8/layout/pyramid1"/>
    <dgm:cxn modelId="{D2BFB295-BE57-48A8-B916-199C4F1C5D99}" type="presParOf" srcId="{6C0EE414-0660-4434-AD67-01AABE254255}" destId="{E5522EE3-41A1-46F0-A85C-411A0DE2AA87}" srcOrd="0" destOrd="0" presId="urn:microsoft.com/office/officeart/2005/8/layout/pyramid1"/>
    <dgm:cxn modelId="{3CC7AF36-3FCA-4CA0-B39F-C1B2D0706947}" type="presParOf" srcId="{6C0EE414-0660-4434-AD67-01AABE254255}" destId="{E0345793-90E9-476F-8F16-17F81009A386}" srcOrd="1" destOrd="0" presId="urn:microsoft.com/office/officeart/2005/8/layout/pyramid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A4024-034A-48D0-A118-2BD7540E16F8}">
      <dsp:nvSpPr>
        <dsp:cNvPr id="0" name=""/>
        <dsp:cNvSpPr/>
      </dsp:nvSpPr>
      <dsp:spPr>
        <a:xfrm rot="10800000">
          <a:off x="1688480" y="0"/>
          <a:ext cx="5977815" cy="1923831"/>
        </a:xfrm>
        <a:prstGeom prst="homePlat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7182"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latin typeface="+mn-lt"/>
            </a:rPr>
            <a:t>PLAN ESTRATÉGICO DE LA AGE EN EL TERRITORIO 2024-2027</a:t>
          </a:r>
          <a:r>
            <a:rPr lang="es-ES" sz="1800" b="0" kern="1200" dirty="0">
              <a:solidFill>
                <a:schemeClr val="bg1"/>
              </a:solidFill>
              <a:latin typeface="+mn-lt"/>
            </a:rPr>
            <a:t>, aprobado por Orden de 15 de octubre de 2024, del Ministro de Política Territorial y Memoria Democrática</a:t>
          </a:r>
        </a:p>
        <a:p>
          <a:pPr marL="0" lvl="0" indent="0" algn="ctr" defTabSz="800100">
            <a:lnSpc>
              <a:spcPct val="90000"/>
            </a:lnSpc>
            <a:spcBef>
              <a:spcPct val="0"/>
            </a:spcBef>
            <a:spcAft>
              <a:spcPct val="35000"/>
            </a:spcAft>
            <a:buNone/>
          </a:pPr>
          <a:r>
            <a:rPr lang="es-ES" sz="1800" b="1" kern="1200" dirty="0">
              <a:solidFill>
                <a:schemeClr val="bg1"/>
              </a:solidFill>
              <a:latin typeface="+mn-lt"/>
            </a:rPr>
            <a:t>PLANES DE ACCIÓN ANUALES (2024 A 2027)</a:t>
          </a:r>
        </a:p>
      </dsp:txBody>
      <dsp:txXfrm rot="10800000">
        <a:off x="2169438" y="0"/>
        <a:ext cx="5496857" cy="1923831"/>
      </dsp:txXfrm>
    </dsp:sp>
    <dsp:sp modelId="{44C5E05E-A36A-4871-BD1B-1483F563933A}">
      <dsp:nvSpPr>
        <dsp:cNvPr id="0" name=""/>
        <dsp:cNvSpPr/>
      </dsp:nvSpPr>
      <dsp:spPr>
        <a:xfrm>
          <a:off x="867459" y="217716"/>
          <a:ext cx="1490302" cy="149030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7A3CBB-0DB8-4496-BDF4-35A9ADC5C83F}">
      <dsp:nvSpPr>
        <dsp:cNvPr id="0" name=""/>
        <dsp:cNvSpPr/>
      </dsp:nvSpPr>
      <dsp:spPr>
        <a:xfrm rot="10800000">
          <a:off x="1627525" y="2370603"/>
          <a:ext cx="5951717" cy="1490302"/>
        </a:xfrm>
        <a:prstGeom prst="homePlate">
          <a:avLst/>
        </a:prstGeom>
        <a:solidFill>
          <a:srgbClr val="4BACC6">
            <a:lumMod val="75000"/>
          </a:srgbClr>
        </a:solidFill>
        <a:ln w="254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182"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prstClr val="white"/>
              </a:solidFill>
              <a:latin typeface="+mn-lt"/>
              <a:ea typeface="+mn-ea"/>
              <a:cs typeface="+mn-cs"/>
            </a:rPr>
            <a:t>PLAN TERRITORIAL DE LA DGG/SGAC 2024/2027 </a:t>
          </a:r>
          <a:r>
            <a:rPr lang="es-ES" sz="1800" b="0" kern="1200" dirty="0">
              <a:solidFill>
                <a:prstClr val="white"/>
              </a:solidFill>
              <a:latin typeface="+mn-lt"/>
              <a:ea typeface="+mn-ea"/>
              <a:cs typeface="+mn-cs"/>
            </a:rPr>
            <a:t>(V3: Aprobado por el Comité de Calidad el 16 de diciembre de 2024)</a:t>
          </a:r>
        </a:p>
        <a:p>
          <a:pPr marL="0" lvl="0" indent="0" algn="ctr" defTabSz="800100">
            <a:lnSpc>
              <a:spcPct val="90000"/>
            </a:lnSpc>
            <a:spcBef>
              <a:spcPct val="0"/>
            </a:spcBef>
            <a:spcAft>
              <a:spcPct val="35000"/>
            </a:spcAft>
            <a:buNone/>
          </a:pPr>
          <a:r>
            <a:rPr lang="es-ES" sz="1800" b="1" kern="1200" dirty="0">
              <a:solidFill>
                <a:schemeClr val="bg1"/>
              </a:solidFill>
              <a:latin typeface="+mn-lt"/>
            </a:rPr>
            <a:t>PLANES DE ACCIÓN ANUALES (2024 A 2027)</a:t>
          </a:r>
          <a:endParaRPr lang="es-ES" sz="1800" b="1" kern="1200" dirty="0">
            <a:solidFill>
              <a:prstClr val="white"/>
            </a:solidFill>
            <a:latin typeface="+mn-lt"/>
            <a:ea typeface="+mn-ea"/>
            <a:cs typeface="+mn-cs"/>
          </a:endParaRPr>
        </a:p>
      </dsp:txBody>
      <dsp:txXfrm rot="10800000">
        <a:off x="2000100" y="2370603"/>
        <a:ext cx="5579142" cy="1490302"/>
      </dsp:txXfrm>
    </dsp:sp>
    <dsp:sp modelId="{B4C21C3A-891D-417D-A095-54DC593F34D9}">
      <dsp:nvSpPr>
        <dsp:cNvPr id="0" name=""/>
        <dsp:cNvSpPr/>
      </dsp:nvSpPr>
      <dsp:spPr>
        <a:xfrm>
          <a:off x="871882" y="2347013"/>
          <a:ext cx="1490302" cy="149030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4000" r="-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B663D-0116-4506-A5E7-17749D68D86A}">
      <dsp:nvSpPr>
        <dsp:cNvPr id="0" name=""/>
        <dsp:cNvSpPr/>
      </dsp:nvSpPr>
      <dsp:spPr>
        <a:xfrm>
          <a:off x="1123119" y="0"/>
          <a:ext cx="1123119" cy="705417"/>
        </a:xfrm>
        <a:prstGeom prst="trapezoid">
          <a:avLst>
            <a:gd name="adj" fmla="val 79607"/>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ES" sz="1600" b="1" kern="1200" dirty="0"/>
        </a:p>
        <a:p>
          <a:pPr marL="0" lvl="0" indent="0" algn="ctr" defTabSz="711200">
            <a:lnSpc>
              <a:spcPct val="90000"/>
            </a:lnSpc>
            <a:spcBef>
              <a:spcPct val="0"/>
            </a:spcBef>
            <a:spcAft>
              <a:spcPct val="35000"/>
            </a:spcAft>
            <a:buNone/>
          </a:pPr>
          <a:r>
            <a:rPr lang="es-ES" sz="1600" b="1" kern="1200" dirty="0"/>
            <a:t>4 EJES</a:t>
          </a:r>
        </a:p>
      </dsp:txBody>
      <dsp:txXfrm>
        <a:off x="1123119" y="0"/>
        <a:ext cx="1123119" cy="705417"/>
      </dsp:txXfrm>
    </dsp:sp>
    <dsp:sp modelId="{57158773-BDCC-4D86-A89D-FA6A1A607A82}">
      <dsp:nvSpPr>
        <dsp:cNvPr id="0" name=""/>
        <dsp:cNvSpPr/>
      </dsp:nvSpPr>
      <dsp:spPr>
        <a:xfrm>
          <a:off x="561559" y="705417"/>
          <a:ext cx="2246239" cy="705417"/>
        </a:xfrm>
        <a:prstGeom prst="trapezoid">
          <a:avLst>
            <a:gd name="adj" fmla="val 79607"/>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15 OBJETIVOS ESTRATÉGICOS</a:t>
          </a:r>
        </a:p>
      </dsp:txBody>
      <dsp:txXfrm>
        <a:off x="954651" y="705417"/>
        <a:ext cx="1460055" cy="705417"/>
      </dsp:txXfrm>
    </dsp:sp>
    <dsp:sp modelId="{2C52179D-14F0-42C5-85D5-9C7B50F9E18A}">
      <dsp:nvSpPr>
        <dsp:cNvPr id="0" name=""/>
        <dsp:cNvSpPr/>
      </dsp:nvSpPr>
      <dsp:spPr>
        <a:xfrm>
          <a:off x="0" y="1410834"/>
          <a:ext cx="3369359" cy="705417"/>
        </a:xfrm>
        <a:prstGeom prst="trapezoid">
          <a:avLst>
            <a:gd name="adj" fmla="val 79607"/>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41 PROGRAMAS DE ACTUACIONES</a:t>
          </a:r>
        </a:p>
      </dsp:txBody>
      <dsp:txXfrm>
        <a:off x="589637" y="1410834"/>
        <a:ext cx="2190083" cy="7054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13C80-34AC-43BC-A232-CCCF86BCD285}">
      <dsp:nvSpPr>
        <dsp:cNvPr id="0" name=""/>
        <dsp:cNvSpPr/>
      </dsp:nvSpPr>
      <dsp:spPr>
        <a:xfrm rot="5400000">
          <a:off x="2942852" y="-1212206"/>
          <a:ext cx="440129" cy="2976863"/>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t>Una Administración de calidad y accesible a la ciudadanía</a:t>
          </a:r>
        </a:p>
      </dsp:txBody>
      <dsp:txXfrm rot="-5400000">
        <a:off x="1674486" y="77645"/>
        <a:ext cx="2955378" cy="397159"/>
      </dsp:txXfrm>
    </dsp:sp>
    <dsp:sp modelId="{09FD2276-C25F-4969-8486-C93D75B63746}">
      <dsp:nvSpPr>
        <dsp:cNvPr id="0" name=""/>
        <dsp:cNvSpPr/>
      </dsp:nvSpPr>
      <dsp:spPr>
        <a:xfrm>
          <a:off x="0" y="1143"/>
          <a:ext cx="1674485" cy="55016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ES" sz="2700" kern="1200" dirty="0"/>
            <a:t>EJE 1</a:t>
          </a:r>
        </a:p>
      </dsp:txBody>
      <dsp:txXfrm>
        <a:off x="26857" y="28000"/>
        <a:ext cx="1620771" cy="496448"/>
      </dsp:txXfrm>
    </dsp:sp>
    <dsp:sp modelId="{EF9B6C94-0C61-4485-93DC-D3AD2ABBE8F9}">
      <dsp:nvSpPr>
        <dsp:cNvPr id="0" name=""/>
        <dsp:cNvSpPr/>
      </dsp:nvSpPr>
      <dsp:spPr>
        <a:xfrm rot="5400000">
          <a:off x="2942852" y="-634536"/>
          <a:ext cx="440129" cy="2976863"/>
        </a:xfrm>
        <a:prstGeom prst="round2Same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t>Recursos humanos orientados a la prestación eficiente de los servicios públicos</a:t>
          </a:r>
        </a:p>
      </dsp:txBody>
      <dsp:txXfrm rot="-5400000">
        <a:off x="1674486" y="655315"/>
        <a:ext cx="2955378" cy="397159"/>
      </dsp:txXfrm>
    </dsp:sp>
    <dsp:sp modelId="{AB9FD6B6-2192-472A-84A4-0F2C406D799B}">
      <dsp:nvSpPr>
        <dsp:cNvPr id="0" name=""/>
        <dsp:cNvSpPr/>
      </dsp:nvSpPr>
      <dsp:spPr>
        <a:xfrm>
          <a:off x="0" y="578813"/>
          <a:ext cx="1674485" cy="550162"/>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ES" sz="2700" kern="1200" dirty="0"/>
            <a:t>EJE 2</a:t>
          </a:r>
        </a:p>
      </dsp:txBody>
      <dsp:txXfrm>
        <a:off x="26857" y="605670"/>
        <a:ext cx="1620771" cy="496448"/>
      </dsp:txXfrm>
    </dsp:sp>
    <dsp:sp modelId="{CC0380B2-50C4-4FE6-B874-908FBB383321}">
      <dsp:nvSpPr>
        <dsp:cNvPr id="0" name=""/>
        <dsp:cNvSpPr/>
      </dsp:nvSpPr>
      <dsp:spPr>
        <a:xfrm rot="5400000">
          <a:off x="2942852" y="-54107"/>
          <a:ext cx="440129" cy="2976863"/>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t>Visibilidad institucional reconocible y homogénea</a:t>
          </a:r>
        </a:p>
      </dsp:txBody>
      <dsp:txXfrm rot="-5400000">
        <a:off x="1674486" y="1235744"/>
        <a:ext cx="2955378" cy="397159"/>
      </dsp:txXfrm>
    </dsp:sp>
    <dsp:sp modelId="{7ED01D68-0837-4E02-B568-1C0ECAE2449B}">
      <dsp:nvSpPr>
        <dsp:cNvPr id="0" name=""/>
        <dsp:cNvSpPr/>
      </dsp:nvSpPr>
      <dsp:spPr>
        <a:xfrm>
          <a:off x="0" y="1156484"/>
          <a:ext cx="1674485" cy="550162"/>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ES" sz="2700" kern="1200" dirty="0"/>
            <a:t>EJE 3</a:t>
          </a:r>
        </a:p>
      </dsp:txBody>
      <dsp:txXfrm>
        <a:off x="26857" y="1183341"/>
        <a:ext cx="1620771" cy="496448"/>
      </dsp:txXfrm>
    </dsp:sp>
    <dsp:sp modelId="{E841C246-AFAB-468E-B1A0-7011AAAFD9CF}">
      <dsp:nvSpPr>
        <dsp:cNvPr id="0" name=""/>
        <dsp:cNvSpPr/>
      </dsp:nvSpPr>
      <dsp:spPr>
        <a:xfrm>
          <a:off x="0" y="1734154"/>
          <a:ext cx="1674485" cy="55016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ES" sz="2700" kern="1200" dirty="0"/>
            <a:t>EJE 4</a:t>
          </a:r>
        </a:p>
      </dsp:txBody>
      <dsp:txXfrm>
        <a:off x="26857" y="1761011"/>
        <a:ext cx="1620771" cy="4964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0F61F-7928-4DC6-A97D-819A769A3B6D}">
      <dsp:nvSpPr>
        <dsp:cNvPr id="0" name=""/>
        <dsp:cNvSpPr/>
      </dsp:nvSpPr>
      <dsp:spPr>
        <a:xfrm rot="5400000">
          <a:off x="640793" y="1436650"/>
          <a:ext cx="1229204" cy="1399406"/>
        </a:xfrm>
        <a:prstGeom prst="bentUpArrow">
          <a:avLst>
            <a:gd name="adj1" fmla="val 32840"/>
            <a:gd name="adj2" fmla="val 25000"/>
            <a:gd name="adj3" fmla="val 3578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DBF8DF-D4B2-4D42-A887-2D6E17227438}">
      <dsp:nvSpPr>
        <dsp:cNvPr id="0" name=""/>
        <dsp:cNvSpPr/>
      </dsp:nvSpPr>
      <dsp:spPr>
        <a:xfrm>
          <a:off x="201098" y="3"/>
          <a:ext cx="2069257" cy="1448413"/>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PLAN </a:t>
          </a:r>
        </a:p>
        <a:p>
          <a:pPr marL="0" lvl="0" indent="0" algn="ctr" defTabSz="889000">
            <a:lnSpc>
              <a:spcPct val="90000"/>
            </a:lnSpc>
            <a:spcBef>
              <a:spcPct val="0"/>
            </a:spcBef>
            <a:spcAft>
              <a:spcPct val="35000"/>
            </a:spcAft>
            <a:buNone/>
          </a:pPr>
          <a:r>
            <a:rPr lang="es-ES" sz="2000" b="1" kern="1200" dirty="0"/>
            <a:t>TERRITORIAL</a:t>
          </a:r>
        </a:p>
        <a:p>
          <a:pPr marL="0" lvl="0" indent="0" algn="ctr" defTabSz="889000">
            <a:lnSpc>
              <a:spcPct val="90000"/>
            </a:lnSpc>
            <a:spcBef>
              <a:spcPct val="0"/>
            </a:spcBef>
            <a:spcAft>
              <a:spcPct val="35000"/>
            </a:spcAft>
            <a:buNone/>
          </a:pPr>
          <a:r>
            <a:rPr lang="es-ES" sz="2000" b="1" kern="1200" dirty="0"/>
            <a:t>2024-2027</a:t>
          </a:r>
        </a:p>
      </dsp:txBody>
      <dsp:txXfrm>
        <a:off x="271816" y="70721"/>
        <a:ext cx="1927821" cy="1306977"/>
      </dsp:txXfrm>
    </dsp:sp>
    <dsp:sp modelId="{07FA1A09-5ECE-481A-8E15-A1EAE39344E0}">
      <dsp:nvSpPr>
        <dsp:cNvPr id="0" name=""/>
        <dsp:cNvSpPr/>
      </dsp:nvSpPr>
      <dsp:spPr>
        <a:xfrm>
          <a:off x="2458621" y="117566"/>
          <a:ext cx="3342908" cy="1170671"/>
        </a:xfrm>
        <a:prstGeom prst="rect">
          <a:avLst/>
        </a:prstGeom>
        <a:solidFill>
          <a:schemeClr val="accent4">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r>
            <a:rPr lang="es-ES" sz="1300" b="1" kern="1200" dirty="0"/>
            <a:t>Misión, visión y valores.</a:t>
          </a:r>
        </a:p>
        <a:p>
          <a:pPr marL="114300" lvl="1" indent="-114300" algn="l" defTabSz="577850">
            <a:lnSpc>
              <a:spcPct val="90000"/>
            </a:lnSpc>
            <a:spcBef>
              <a:spcPct val="0"/>
            </a:spcBef>
            <a:spcAft>
              <a:spcPct val="15000"/>
            </a:spcAft>
            <a:buChar char="•"/>
          </a:pPr>
          <a:r>
            <a:rPr lang="es-ES" sz="1300" b="1" kern="1200" dirty="0"/>
            <a:t>Ejes y Objetivos Estratégicos. </a:t>
          </a:r>
        </a:p>
        <a:p>
          <a:pPr marL="114300" lvl="1" indent="-114300" algn="l" defTabSz="577850">
            <a:lnSpc>
              <a:spcPct val="90000"/>
            </a:lnSpc>
            <a:spcBef>
              <a:spcPct val="0"/>
            </a:spcBef>
            <a:spcAft>
              <a:spcPct val="15000"/>
            </a:spcAft>
            <a:buChar char="•"/>
          </a:pPr>
          <a:r>
            <a:rPr lang="es-ES" sz="1300" b="1" kern="1200" dirty="0"/>
            <a:t>Vinculación con planes estratégicos de la AGE.</a:t>
          </a:r>
        </a:p>
        <a:p>
          <a:pPr marL="114300" lvl="1" indent="-114300" algn="l" defTabSz="577850">
            <a:lnSpc>
              <a:spcPct val="90000"/>
            </a:lnSpc>
            <a:spcBef>
              <a:spcPct val="0"/>
            </a:spcBef>
            <a:spcAft>
              <a:spcPct val="15000"/>
            </a:spcAft>
            <a:buChar char="•"/>
          </a:pPr>
          <a:r>
            <a:rPr lang="es-ES" sz="1300" b="1" kern="1200" dirty="0"/>
            <a:t>Estructura de gobernanza</a:t>
          </a:r>
        </a:p>
      </dsp:txBody>
      <dsp:txXfrm>
        <a:off x="2458621" y="117566"/>
        <a:ext cx="3342908" cy="1170671"/>
      </dsp:txXfrm>
    </dsp:sp>
    <dsp:sp modelId="{474D5FAB-8FEE-4969-AA08-D7B4CF5273E6}">
      <dsp:nvSpPr>
        <dsp:cNvPr id="0" name=""/>
        <dsp:cNvSpPr/>
      </dsp:nvSpPr>
      <dsp:spPr>
        <a:xfrm>
          <a:off x="2009434" y="1514261"/>
          <a:ext cx="2069257" cy="1448413"/>
        </a:xfrm>
        <a:prstGeom prst="roundRect">
          <a:avLst>
            <a:gd name="adj" fmla="val 1667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PLAN DE ACCIÓN 2025</a:t>
          </a:r>
        </a:p>
      </dsp:txBody>
      <dsp:txXfrm>
        <a:off x="2080152" y="1584979"/>
        <a:ext cx="1927821" cy="1306977"/>
      </dsp:txXfrm>
    </dsp:sp>
    <dsp:sp modelId="{32603F74-5448-456B-B9D8-C030CBCE00BF}">
      <dsp:nvSpPr>
        <dsp:cNvPr id="0" name=""/>
        <dsp:cNvSpPr/>
      </dsp:nvSpPr>
      <dsp:spPr>
        <a:xfrm>
          <a:off x="4151342" y="1655079"/>
          <a:ext cx="3496566" cy="1170671"/>
        </a:xfrm>
        <a:prstGeom prst="rect">
          <a:avLst/>
        </a:prstGeom>
        <a:solidFill>
          <a:schemeClr val="accent4">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r>
            <a:rPr lang="es-ES" sz="1300" b="1" kern="1200" dirty="0"/>
            <a:t>Objetivos operativos anuales.</a:t>
          </a:r>
        </a:p>
        <a:p>
          <a:pPr marL="114300" lvl="1" indent="-114300" algn="l" defTabSz="577850">
            <a:lnSpc>
              <a:spcPct val="90000"/>
            </a:lnSpc>
            <a:spcBef>
              <a:spcPct val="0"/>
            </a:spcBef>
            <a:spcAft>
              <a:spcPct val="15000"/>
            </a:spcAft>
            <a:buChar char="•"/>
          </a:pPr>
          <a:r>
            <a:rPr lang="es-ES" sz="1300" b="1" kern="1200" dirty="0"/>
            <a:t>Medidas y acciones de mejora (132 en 2025).</a:t>
          </a:r>
        </a:p>
        <a:p>
          <a:pPr marL="114300" lvl="1" indent="-114300" algn="l" defTabSz="577850">
            <a:lnSpc>
              <a:spcPct val="90000"/>
            </a:lnSpc>
            <a:spcBef>
              <a:spcPct val="0"/>
            </a:spcBef>
            <a:spcAft>
              <a:spcPct val="15000"/>
            </a:spcAft>
            <a:buChar char="•"/>
          </a:pPr>
          <a:r>
            <a:rPr lang="es-ES" sz="1300" b="1" kern="1200" dirty="0"/>
            <a:t>Priorización de acciones.</a:t>
          </a:r>
        </a:p>
        <a:p>
          <a:pPr marL="114300" lvl="1" indent="-114300" algn="l" defTabSz="577850">
            <a:lnSpc>
              <a:spcPct val="90000"/>
            </a:lnSpc>
            <a:spcBef>
              <a:spcPct val="0"/>
            </a:spcBef>
            <a:spcAft>
              <a:spcPct val="15000"/>
            </a:spcAft>
            <a:buChar char="•"/>
          </a:pPr>
          <a:r>
            <a:rPr lang="es-ES" sz="1300" b="1" kern="1200" dirty="0"/>
            <a:t>Indicadores. </a:t>
          </a:r>
        </a:p>
        <a:p>
          <a:pPr marL="114300" lvl="1" indent="-114300" algn="l" defTabSz="577850">
            <a:lnSpc>
              <a:spcPct val="90000"/>
            </a:lnSpc>
            <a:spcBef>
              <a:spcPct val="0"/>
            </a:spcBef>
            <a:spcAft>
              <a:spcPct val="15000"/>
            </a:spcAft>
            <a:buChar char="•"/>
          </a:pPr>
          <a:r>
            <a:rPr lang="es-ES" sz="1300" b="1" kern="1200" dirty="0"/>
            <a:t>Cronograma, segimiento, control y revisión</a:t>
          </a:r>
        </a:p>
      </dsp:txBody>
      <dsp:txXfrm>
        <a:off x="4151342" y="1655079"/>
        <a:ext cx="3496566" cy="11706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ECE1E-20D6-4C69-B184-9D09424AC914}">
      <dsp:nvSpPr>
        <dsp:cNvPr id="0" name=""/>
        <dsp:cNvSpPr/>
      </dsp:nvSpPr>
      <dsp:spPr>
        <a:xfrm>
          <a:off x="2450198" y="0"/>
          <a:ext cx="1225099" cy="956705"/>
        </a:xfrm>
        <a:prstGeom prst="trapezoid">
          <a:avLst>
            <a:gd name="adj" fmla="val 64027"/>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ES" sz="1600" b="1" kern="1200" dirty="0">
            <a:solidFill>
              <a:schemeClr val="bg1"/>
            </a:solidFill>
          </a:endParaRPr>
        </a:p>
        <a:p>
          <a:pPr marL="0" lvl="0" indent="0" algn="ctr" defTabSz="711200">
            <a:lnSpc>
              <a:spcPct val="90000"/>
            </a:lnSpc>
            <a:spcBef>
              <a:spcPct val="0"/>
            </a:spcBef>
            <a:spcAft>
              <a:spcPct val="35000"/>
            </a:spcAft>
            <a:buNone/>
          </a:pPr>
          <a:r>
            <a:rPr lang="es-ES" sz="1600" b="1" kern="1200" dirty="0">
              <a:solidFill>
                <a:schemeClr val="bg1"/>
              </a:solidFill>
            </a:rPr>
            <a:t>4 EJES</a:t>
          </a:r>
        </a:p>
      </dsp:txBody>
      <dsp:txXfrm>
        <a:off x="2450198" y="0"/>
        <a:ext cx="1225099" cy="956705"/>
      </dsp:txXfrm>
    </dsp:sp>
    <dsp:sp modelId="{F1E169EA-23A8-4BB8-A2BE-D1B33CF0BAA3}">
      <dsp:nvSpPr>
        <dsp:cNvPr id="0" name=""/>
        <dsp:cNvSpPr/>
      </dsp:nvSpPr>
      <dsp:spPr>
        <a:xfrm>
          <a:off x="1837649" y="956705"/>
          <a:ext cx="2450198" cy="956705"/>
        </a:xfrm>
        <a:prstGeom prst="trapezoid">
          <a:avLst>
            <a:gd name="adj" fmla="val 61414"/>
          </a:avLst>
        </a:prstGeom>
        <a:solidFill>
          <a:schemeClr val="accent4">
            <a:shade val="50000"/>
            <a:hueOff val="-237682"/>
            <a:satOff val="0"/>
            <a:lumOff val="193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600" b="1" kern="1200" dirty="0">
              <a:latin typeface="Calibri" panose="020F0502020204030204"/>
              <a:ea typeface="+mn-ea"/>
              <a:cs typeface="+mn-cs"/>
            </a:rPr>
            <a:t>12 OBJETIVOS ESTRATÉGICOS</a:t>
          </a:r>
        </a:p>
      </dsp:txBody>
      <dsp:txXfrm>
        <a:off x="2266433" y="956705"/>
        <a:ext cx="1592629" cy="956705"/>
      </dsp:txXfrm>
    </dsp:sp>
    <dsp:sp modelId="{8F6AC5E9-3006-4BCC-BB9D-5A3090F18F1B}">
      <dsp:nvSpPr>
        <dsp:cNvPr id="0" name=""/>
        <dsp:cNvSpPr/>
      </dsp:nvSpPr>
      <dsp:spPr>
        <a:xfrm>
          <a:off x="1225099" y="1913410"/>
          <a:ext cx="3675298" cy="956705"/>
        </a:xfrm>
        <a:prstGeom prst="trapezoid">
          <a:avLst>
            <a:gd name="adj" fmla="val 64027"/>
          </a:avLst>
        </a:prstGeom>
        <a:solidFill>
          <a:schemeClr val="accent4">
            <a:shade val="50000"/>
            <a:hueOff val="-475363"/>
            <a:satOff val="0"/>
            <a:lumOff val="386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32 PROGRAMAS DE ACTUACIÓN</a:t>
          </a:r>
        </a:p>
      </dsp:txBody>
      <dsp:txXfrm>
        <a:off x="1868276" y="1913410"/>
        <a:ext cx="2388943" cy="956705"/>
      </dsp:txXfrm>
    </dsp:sp>
    <dsp:sp modelId="{E5522EE3-41A1-46F0-A85C-411A0DE2AA87}">
      <dsp:nvSpPr>
        <dsp:cNvPr id="0" name=""/>
        <dsp:cNvSpPr/>
      </dsp:nvSpPr>
      <dsp:spPr>
        <a:xfrm>
          <a:off x="612549" y="2870115"/>
          <a:ext cx="4900397" cy="956705"/>
        </a:xfrm>
        <a:prstGeom prst="trapezoid">
          <a:avLst>
            <a:gd name="adj" fmla="val 61414"/>
          </a:avLst>
        </a:prstGeom>
        <a:solidFill>
          <a:schemeClr val="accent4">
            <a:shade val="50000"/>
            <a:hueOff val="-475363"/>
            <a:satOff val="0"/>
            <a:lumOff val="386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600" b="1" kern="1200" dirty="0">
              <a:latin typeface="Calibri" panose="020F0502020204030204"/>
              <a:ea typeface="+mn-ea"/>
              <a:cs typeface="+mn-cs"/>
            </a:rPr>
            <a:t>132 MEDIDAS Y ACCIONES DE MEJORA</a:t>
          </a:r>
        </a:p>
      </dsp:txBody>
      <dsp:txXfrm>
        <a:off x="1470119" y="2870115"/>
        <a:ext cx="3185258" cy="956705"/>
      </dsp:txXfrm>
    </dsp:sp>
    <dsp:sp modelId="{3300E16B-9558-444B-A879-F54E7B2E8B22}">
      <dsp:nvSpPr>
        <dsp:cNvPr id="0" name=""/>
        <dsp:cNvSpPr/>
      </dsp:nvSpPr>
      <dsp:spPr>
        <a:xfrm>
          <a:off x="0" y="3826820"/>
          <a:ext cx="6125497" cy="956705"/>
        </a:xfrm>
        <a:prstGeom prst="trapezoid">
          <a:avLst>
            <a:gd name="adj" fmla="val 64027"/>
          </a:avLst>
        </a:prstGeom>
        <a:solidFill>
          <a:schemeClr val="accent4">
            <a:shade val="50000"/>
            <a:hueOff val="-237682"/>
            <a:satOff val="0"/>
            <a:lumOff val="193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100 MEDIDAS EJECUTADAS AL 100%</a:t>
          </a:r>
        </a:p>
        <a:p>
          <a:pPr marL="0" lvl="0" indent="0" algn="ctr" defTabSz="711200">
            <a:lnSpc>
              <a:spcPct val="90000"/>
            </a:lnSpc>
            <a:spcBef>
              <a:spcPct val="0"/>
            </a:spcBef>
            <a:spcAft>
              <a:spcPct val="35000"/>
            </a:spcAft>
            <a:buNone/>
          </a:pPr>
          <a:r>
            <a:rPr lang="es-ES" sz="1600" b="1" kern="1200" dirty="0"/>
            <a:t>7 MEDIDAS EJECUTADAS  &gt; 50% &lt; 100%</a:t>
          </a:r>
        </a:p>
        <a:p>
          <a:pPr marL="0" lvl="0" indent="0" algn="ctr" defTabSz="711200">
            <a:lnSpc>
              <a:spcPct val="90000"/>
            </a:lnSpc>
            <a:spcBef>
              <a:spcPct val="0"/>
            </a:spcBef>
            <a:spcAft>
              <a:spcPct val="35000"/>
            </a:spcAft>
            <a:buNone/>
          </a:pPr>
          <a:r>
            <a:rPr lang="es-ES" sz="1600" b="1" kern="1200" dirty="0"/>
            <a:t>25 MEDIDAS EJECUTADAS MENOS DEL 50 %</a:t>
          </a:r>
        </a:p>
      </dsp:txBody>
      <dsp:txXfrm>
        <a:off x="1071961" y="3826820"/>
        <a:ext cx="3981573" cy="9567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ECE1E-20D6-4C69-B184-9D09424AC914}">
      <dsp:nvSpPr>
        <dsp:cNvPr id="0" name=""/>
        <dsp:cNvSpPr/>
      </dsp:nvSpPr>
      <dsp:spPr>
        <a:xfrm>
          <a:off x="1831789" y="0"/>
          <a:ext cx="1221192" cy="811941"/>
        </a:xfrm>
        <a:prstGeom prst="trapezoid">
          <a:avLst>
            <a:gd name="adj" fmla="val 75202"/>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ES" sz="1600" b="1" kern="1200" dirty="0"/>
        </a:p>
        <a:p>
          <a:pPr marL="0" lvl="0" indent="0" algn="ctr" defTabSz="711200">
            <a:lnSpc>
              <a:spcPct val="90000"/>
            </a:lnSpc>
            <a:spcBef>
              <a:spcPct val="0"/>
            </a:spcBef>
            <a:spcAft>
              <a:spcPct val="35000"/>
            </a:spcAft>
            <a:buNone/>
          </a:pPr>
          <a:r>
            <a:rPr lang="es-ES" sz="1600" b="1" kern="1200" dirty="0"/>
            <a:t>EJE 1</a:t>
          </a:r>
        </a:p>
      </dsp:txBody>
      <dsp:txXfrm>
        <a:off x="1831789" y="0"/>
        <a:ext cx="1221192" cy="811941"/>
      </dsp:txXfrm>
    </dsp:sp>
    <dsp:sp modelId="{F1E169EA-23A8-4BB8-A2BE-D1B33CF0BAA3}">
      <dsp:nvSpPr>
        <dsp:cNvPr id="0" name=""/>
        <dsp:cNvSpPr/>
      </dsp:nvSpPr>
      <dsp:spPr>
        <a:xfrm>
          <a:off x="1221192" y="811941"/>
          <a:ext cx="2442385" cy="811941"/>
        </a:xfrm>
        <a:prstGeom prst="trapezoid">
          <a:avLst>
            <a:gd name="adj" fmla="val 75202"/>
          </a:avLst>
        </a:prstGeom>
        <a:solidFill>
          <a:schemeClr val="accent4">
            <a:shade val="80000"/>
            <a:hueOff val="-171094"/>
            <a:satOff val="0"/>
            <a:lumOff val="112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5 OBJETIVOS ESTRATÉGICOS</a:t>
          </a:r>
        </a:p>
      </dsp:txBody>
      <dsp:txXfrm>
        <a:off x="1648610" y="811941"/>
        <a:ext cx="1587550" cy="811941"/>
      </dsp:txXfrm>
    </dsp:sp>
    <dsp:sp modelId="{8F6AC5E9-3006-4BCC-BB9D-5A3090F18F1B}">
      <dsp:nvSpPr>
        <dsp:cNvPr id="0" name=""/>
        <dsp:cNvSpPr/>
      </dsp:nvSpPr>
      <dsp:spPr>
        <a:xfrm>
          <a:off x="610596" y="1623883"/>
          <a:ext cx="3663578" cy="811941"/>
        </a:xfrm>
        <a:prstGeom prst="trapezoid">
          <a:avLst>
            <a:gd name="adj" fmla="val 75202"/>
          </a:avLst>
        </a:prstGeom>
        <a:solidFill>
          <a:schemeClr val="accent4">
            <a:shade val="80000"/>
            <a:hueOff val="-342189"/>
            <a:satOff val="0"/>
            <a:lumOff val="225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13 PROGRAMAS DE ACTUACIÓN</a:t>
          </a:r>
        </a:p>
      </dsp:txBody>
      <dsp:txXfrm>
        <a:off x="1251722" y="1623883"/>
        <a:ext cx="2381325" cy="811941"/>
      </dsp:txXfrm>
    </dsp:sp>
    <dsp:sp modelId="{E5522EE3-41A1-46F0-A85C-411A0DE2AA87}">
      <dsp:nvSpPr>
        <dsp:cNvPr id="0" name=""/>
        <dsp:cNvSpPr/>
      </dsp:nvSpPr>
      <dsp:spPr>
        <a:xfrm>
          <a:off x="0" y="2435825"/>
          <a:ext cx="4884771" cy="811941"/>
        </a:xfrm>
        <a:prstGeom prst="trapezoid">
          <a:avLst>
            <a:gd name="adj" fmla="val 75202"/>
          </a:avLst>
        </a:prstGeom>
        <a:solidFill>
          <a:schemeClr val="accent4">
            <a:shade val="80000"/>
            <a:hueOff val="-513283"/>
            <a:satOff val="0"/>
            <a:lumOff val="338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47 MEDIDAS Y ACCIONES DE MEJORA</a:t>
          </a:r>
        </a:p>
      </dsp:txBody>
      <dsp:txXfrm>
        <a:off x="854834" y="2435825"/>
        <a:ext cx="3175101" cy="8119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ECE1E-20D6-4C69-B184-9D09424AC914}">
      <dsp:nvSpPr>
        <dsp:cNvPr id="0" name=""/>
        <dsp:cNvSpPr/>
      </dsp:nvSpPr>
      <dsp:spPr>
        <a:xfrm>
          <a:off x="1513499" y="0"/>
          <a:ext cx="1008999" cy="709941"/>
        </a:xfrm>
        <a:prstGeom prst="trapezoid">
          <a:avLst>
            <a:gd name="adj" fmla="val 71062"/>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ES" sz="1600" b="1" kern="1200" dirty="0">
            <a:solidFill>
              <a:schemeClr val="bg1"/>
            </a:solidFill>
          </a:endParaRPr>
        </a:p>
        <a:p>
          <a:pPr marL="0" lvl="0" indent="0" algn="ctr" defTabSz="711200">
            <a:lnSpc>
              <a:spcPct val="90000"/>
            </a:lnSpc>
            <a:spcBef>
              <a:spcPct val="0"/>
            </a:spcBef>
            <a:spcAft>
              <a:spcPct val="35000"/>
            </a:spcAft>
            <a:buNone/>
          </a:pPr>
          <a:r>
            <a:rPr lang="es-ES" sz="1600" b="1" kern="1200" dirty="0">
              <a:solidFill>
                <a:schemeClr val="bg1"/>
              </a:solidFill>
            </a:rPr>
            <a:t>EJE 2</a:t>
          </a:r>
        </a:p>
      </dsp:txBody>
      <dsp:txXfrm>
        <a:off x="1513499" y="0"/>
        <a:ext cx="1008999" cy="709941"/>
      </dsp:txXfrm>
    </dsp:sp>
    <dsp:sp modelId="{F1E169EA-23A8-4BB8-A2BE-D1B33CF0BAA3}">
      <dsp:nvSpPr>
        <dsp:cNvPr id="0" name=""/>
        <dsp:cNvSpPr/>
      </dsp:nvSpPr>
      <dsp:spPr>
        <a:xfrm>
          <a:off x="1008999" y="709941"/>
          <a:ext cx="2017999" cy="709941"/>
        </a:xfrm>
        <a:prstGeom prst="trapezoid">
          <a:avLst>
            <a:gd name="adj" fmla="val 71062"/>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bg1"/>
              </a:solidFill>
            </a:rPr>
            <a:t>4 OBJETIVOS ESTRATÉGICOS</a:t>
          </a:r>
        </a:p>
      </dsp:txBody>
      <dsp:txXfrm>
        <a:off x="1362149" y="709941"/>
        <a:ext cx="1311699" cy="709941"/>
      </dsp:txXfrm>
    </dsp:sp>
    <dsp:sp modelId="{8F6AC5E9-3006-4BCC-BB9D-5A3090F18F1B}">
      <dsp:nvSpPr>
        <dsp:cNvPr id="0" name=""/>
        <dsp:cNvSpPr/>
      </dsp:nvSpPr>
      <dsp:spPr>
        <a:xfrm>
          <a:off x="504499" y="1419882"/>
          <a:ext cx="3026999" cy="709941"/>
        </a:xfrm>
        <a:prstGeom prst="trapezoid">
          <a:avLst>
            <a:gd name="adj" fmla="val 71062"/>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bg1"/>
              </a:solidFill>
            </a:rPr>
            <a:t>10 PROGRAMAS DE ACTUACIÓN</a:t>
          </a:r>
        </a:p>
      </dsp:txBody>
      <dsp:txXfrm>
        <a:off x="1034224" y="1419882"/>
        <a:ext cx="1967549" cy="709941"/>
      </dsp:txXfrm>
    </dsp:sp>
    <dsp:sp modelId="{E5522EE3-41A1-46F0-A85C-411A0DE2AA87}">
      <dsp:nvSpPr>
        <dsp:cNvPr id="0" name=""/>
        <dsp:cNvSpPr/>
      </dsp:nvSpPr>
      <dsp:spPr>
        <a:xfrm>
          <a:off x="0" y="2129823"/>
          <a:ext cx="4035999" cy="709941"/>
        </a:xfrm>
        <a:prstGeom prst="trapezoid">
          <a:avLst>
            <a:gd name="adj" fmla="val 71062"/>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bg1"/>
              </a:solidFill>
            </a:rPr>
            <a:t>28 MEDIDAS Y ACCIONES DE MEJORA</a:t>
          </a:r>
        </a:p>
      </dsp:txBody>
      <dsp:txXfrm>
        <a:off x="706299" y="2129823"/>
        <a:ext cx="2623399" cy="7099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ECE1E-20D6-4C69-B184-9D09424AC914}">
      <dsp:nvSpPr>
        <dsp:cNvPr id="0" name=""/>
        <dsp:cNvSpPr/>
      </dsp:nvSpPr>
      <dsp:spPr>
        <a:xfrm>
          <a:off x="1513499" y="0"/>
          <a:ext cx="1008999" cy="709941"/>
        </a:xfrm>
        <a:prstGeom prst="trapezoid">
          <a:avLst>
            <a:gd name="adj" fmla="val 71062"/>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ES" sz="1600" b="1" kern="1200" dirty="0">
            <a:solidFill>
              <a:schemeClr val="bg1"/>
            </a:solidFill>
          </a:endParaRPr>
        </a:p>
        <a:p>
          <a:pPr marL="0" lvl="0" indent="0" algn="ctr" defTabSz="711200">
            <a:lnSpc>
              <a:spcPct val="90000"/>
            </a:lnSpc>
            <a:spcBef>
              <a:spcPct val="0"/>
            </a:spcBef>
            <a:spcAft>
              <a:spcPct val="35000"/>
            </a:spcAft>
            <a:buNone/>
          </a:pPr>
          <a:r>
            <a:rPr lang="es-ES" sz="1600" b="1" kern="1200" dirty="0">
              <a:solidFill>
                <a:schemeClr val="bg1"/>
              </a:solidFill>
            </a:rPr>
            <a:t>EJE 3</a:t>
          </a:r>
        </a:p>
      </dsp:txBody>
      <dsp:txXfrm>
        <a:off x="1513499" y="0"/>
        <a:ext cx="1008999" cy="709941"/>
      </dsp:txXfrm>
    </dsp:sp>
    <dsp:sp modelId="{F1E169EA-23A8-4BB8-A2BE-D1B33CF0BAA3}">
      <dsp:nvSpPr>
        <dsp:cNvPr id="0" name=""/>
        <dsp:cNvSpPr/>
      </dsp:nvSpPr>
      <dsp:spPr>
        <a:xfrm>
          <a:off x="1008999" y="709941"/>
          <a:ext cx="2017999" cy="709941"/>
        </a:xfrm>
        <a:prstGeom prst="trapezoid">
          <a:avLst>
            <a:gd name="adj" fmla="val 71062"/>
          </a:avLst>
        </a:prstGeom>
        <a:solidFill>
          <a:schemeClr val="accent1">
            <a:shade val="80000"/>
            <a:hueOff val="116428"/>
            <a:satOff val="-2085"/>
            <a:lumOff val="8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bg1"/>
              </a:solidFill>
            </a:rPr>
            <a:t>3 OBJETIVOS ESTRATÉGICOS</a:t>
          </a:r>
        </a:p>
      </dsp:txBody>
      <dsp:txXfrm>
        <a:off x="1362149" y="709941"/>
        <a:ext cx="1311699" cy="709941"/>
      </dsp:txXfrm>
    </dsp:sp>
    <dsp:sp modelId="{8F6AC5E9-3006-4BCC-BB9D-5A3090F18F1B}">
      <dsp:nvSpPr>
        <dsp:cNvPr id="0" name=""/>
        <dsp:cNvSpPr/>
      </dsp:nvSpPr>
      <dsp:spPr>
        <a:xfrm>
          <a:off x="504499" y="1419882"/>
          <a:ext cx="3026999" cy="709941"/>
        </a:xfrm>
        <a:prstGeom prst="trapezoid">
          <a:avLst>
            <a:gd name="adj" fmla="val 71062"/>
          </a:avLst>
        </a:prstGeom>
        <a:solidFill>
          <a:schemeClr val="accent1">
            <a:shade val="80000"/>
            <a:hueOff val="232855"/>
            <a:satOff val="-4171"/>
            <a:lumOff val="17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6 PROGRAMAS DE ACTUACIÓN</a:t>
          </a:r>
        </a:p>
      </dsp:txBody>
      <dsp:txXfrm>
        <a:off x="1034224" y="1419882"/>
        <a:ext cx="1967549" cy="709941"/>
      </dsp:txXfrm>
    </dsp:sp>
    <dsp:sp modelId="{E5522EE3-41A1-46F0-A85C-411A0DE2AA87}">
      <dsp:nvSpPr>
        <dsp:cNvPr id="0" name=""/>
        <dsp:cNvSpPr/>
      </dsp:nvSpPr>
      <dsp:spPr>
        <a:xfrm>
          <a:off x="0" y="2129823"/>
          <a:ext cx="4035999" cy="709941"/>
        </a:xfrm>
        <a:prstGeom prst="trapezoid">
          <a:avLst>
            <a:gd name="adj" fmla="val 71062"/>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28 MEDIDAS Y ACCIONES DE MEJORA</a:t>
          </a:r>
        </a:p>
      </dsp:txBody>
      <dsp:txXfrm>
        <a:off x="706299" y="2129823"/>
        <a:ext cx="2623399" cy="7099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ECE1E-20D6-4C69-B184-9D09424AC914}">
      <dsp:nvSpPr>
        <dsp:cNvPr id="0" name=""/>
        <dsp:cNvSpPr/>
      </dsp:nvSpPr>
      <dsp:spPr>
        <a:xfrm>
          <a:off x="1513499" y="0"/>
          <a:ext cx="1008999" cy="709941"/>
        </a:xfrm>
        <a:prstGeom prst="trapezoid">
          <a:avLst>
            <a:gd name="adj" fmla="val 71062"/>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ES" sz="1600" b="1" kern="1200" dirty="0"/>
        </a:p>
        <a:p>
          <a:pPr marL="0" lvl="0" indent="0" algn="ctr" defTabSz="711200">
            <a:lnSpc>
              <a:spcPct val="90000"/>
            </a:lnSpc>
            <a:spcBef>
              <a:spcPct val="0"/>
            </a:spcBef>
            <a:spcAft>
              <a:spcPct val="35000"/>
            </a:spcAft>
            <a:buNone/>
          </a:pPr>
          <a:r>
            <a:rPr lang="es-ES" sz="1600" b="1" kern="1200" dirty="0">
              <a:solidFill>
                <a:schemeClr val="bg1"/>
              </a:solidFill>
            </a:rPr>
            <a:t>EJE</a:t>
          </a:r>
          <a:r>
            <a:rPr lang="es-ES" sz="1600" b="1" kern="1200" dirty="0"/>
            <a:t> </a:t>
          </a:r>
          <a:r>
            <a:rPr lang="es-ES" sz="1600" b="1" kern="1200" dirty="0">
              <a:solidFill>
                <a:schemeClr val="bg1"/>
              </a:solidFill>
            </a:rPr>
            <a:t>4</a:t>
          </a:r>
        </a:p>
      </dsp:txBody>
      <dsp:txXfrm>
        <a:off x="1513499" y="0"/>
        <a:ext cx="1008999" cy="709941"/>
      </dsp:txXfrm>
    </dsp:sp>
    <dsp:sp modelId="{F1E169EA-23A8-4BB8-A2BE-D1B33CF0BAA3}">
      <dsp:nvSpPr>
        <dsp:cNvPr id="0" name=""/>
        <dsp:cNvSpPr/>
      </dsp:nvSpPr>
      <dsp:spPr>
        <a:xfrm>
          <a:off x="1008999" y="709941"/>
          <a:ext cx="2017999" cy="709941"/>
        </a:xfrm>
        <a:prstGeom prst="trapezoid">
          <a:avLst>
            <a:gd name="adj" fmla="val 71062"/>
          </a:avLst>
        </a:prstGeom>
        <a:solidFill>
          <a:schemeClr val="accent6">
            <a:shade val="50000"/>
            <a:hueOff val="184212"/>
            <a:satOff val="-8053"/>
            <a:lumOff val="21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2 OBJETIVOS ESTRATÉGICOS</a:t>
          </a:r>
        </a:p>
      </dsp:txBody>
      <dsp:txXfrm>
        <a:off x="1362149" y="709941"/>
        <a:ext cx="1311699" cy="709941"/>
      </dsp:txXfrm>
    </dsp:sp>
    <dsp:sp modelId="{8F6AC5E9-3006-4BCC-BB9D-5A3090F18F1B}">
      <dsp:nvSpPr>
        <dsp:cNvPr id="0" name=""/>
        <dsp:cNvSpPr/>
      </dsp:nvSpPr>
      <dsp:spPr>
        <a:xfrm>
          <a:off x="504499" y="1419882"/>
          <a:ext cx="3026999" cy="709941"/>
        </a:xfrm>
        <a:prstGeom prst="trapezoid">
          <a:avLst>
            <a:gd name="adj" fmla="val 71062"/>
          </a:avLst>
        </a:prstGeom>
        <a:solidFill>
          <a:schemeClr val="accent6">
            <a:shade val="50000"/>
            <a:hueOff val="368424"/>
            <a:satOff val="-16105"/>
            <a:lumOff val="43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6 PROGRAMAS DE ACTUACIÓN</a:t>
          </a:r>
        </a:p>
      </dsp:txBody>
      <dsp:txXfrm>
        <a:off x="1034224" y="1419882"/>
        <a:ext cx="1967549" cy="709941"/>
      </dsp:txXfrm>
    </dsp:sp>
    <dsp:sp modelId="{E5522EE3-41A1-46F0-A85C-411A0DE2AA87}">
      <dsp:nvSpPr>
        <dsp:cNvPr id="0" name=""/>
        <dsp:cNvSpPr/>
      </dsp:nvSpPr>
      <dsp:spPr>
        <a:xfrm>
          <a:off x="0" y="2129823"/>
          <a:ext cx="4035999" cy="709941"/>
        </a:xfrm>
        <a:prstGeom prst="trapezoid">
          <a:avLst>
            <a:gd name="adj" fmla="val 71062"/>
          </a:avLst>
        </a:prstGeom>
        <a:solidFill>
          <a:schemeClr val="accent6">
            <a:shade val="50000"/>
            <a:hueOff val="184212"/>
            <a:satOff val="-8053"/>
            <a:lumOff val="21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29 MEDIDAS Y ACCIONES DE MEJORA</a:t>
          </a:r>
        </a:p>
      </dsp:txBody>
      <dsp:txXfrm>
        <a:off x="706299" y="2129823"/>
        <a:ext cx="2623399" cy="70994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drawing1.xml><?xml version="1.0" encoding="utf-8"?>
<c:userShapes xmlns:c="http://schemas.openxmlformats.org/drawingml/2006/chart">
  <cdr:relSizeAnchor xmlns:cdr="http://schemas.openxmlformats.org/drawingml/2006/chartDrawing">
    <cdr:from>
      <cdr:x>0.77947</cdr:x>
      <cdr:y>0.44209</cdr:y>
    </cdr:from>
    <cdr:to>
      <cdr:x>0.98567</cdr:x>
      <cdr:y>0.62889</cdr:y>
    </cdr:to>
    <cdr:sp macro="" textlink="">
      <cdr:nvSpPr>
        <cdr:cNvPr id="2" name="Rectángulo 1">
          <a:extLst xmlns:a="http://schemas.openxmlformats.org/drawingml/2006/main">
            <a:ext uri="{FF2B5EF4-FFF2-40B4-BE49-F238E27FC236}">
              <a16:creationId xmlns:a16="http://schemas.microsoft.com/office/drawing/2014/main" id="{6A8771D1-4C52-4B46-B04A-A56FCE2F11DA}"/>
            </a:ext>
          </a:extLst>
        </cdr:cNvPr>
        <cdr:cNvSpPr/>
      </cdr:nvSpPr>
      <cdr:spPr>
        <a:xfrm xmlns:a="http://schemas.openxmlformats.org/drawingml/2006/main">
          <a:off x="5738088" y="2080739"/>
          <a:ext cx="1517945" cy="879184"/>
        </a:xfrm>
        <a:prstGeom xmlns:a="http://schemas.openxmlformats.org/drawingml/2006/main" prst="rect">
          <a:avLst/>
        </a:prstGeom>
        <a:solidFill xmlns:a="http://schemas.openxmlformats.org/drawingml/2006/main">
          <a:schemeClr val="bg2"/>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s-ES" sz="1600" b="1" dirty="0">
              <a:solidFill>
                <a:schemeClr val="tx1"/>
              </a:solidFill>
            </a:rPr>
            <a:t>TOTAL EJECUTADO: </a:t>
          </a:r>
        </a:p>
        <a:p xmlns:a="http://schemas.openxmlformats.org/drawingml/2006/main">
          <a:pPr algn="ctr"/>
          <a:r>
            <a:rPr lang="es-ES" sz="1600" b="1" dirty="0">
              <a:solidFill>
                <a:srgbClr val="C00000"/>
              </a:solidFill>
            </a:rPr>
            <a:t>81,33 %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022DEE-8C9E-4B7E-8819-D5DBB1385D6A}" type="datetimeFigureOut">
              <a:rPr lang="es-ES" smtClean="0"/>
              <a:t>06/03/2026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55F149-E9E6-427C-B9BA-CEC95B975B9C}" type="slidenum">
              <a:rPr lang="es-ES" smtClean="0"/>
              <a:t>‹Nº›</a:t>
            </a:fld>
            <a:endParaRPr lang="es-ES"/>
          </a:p>
        </p:txBody>
      </p:sp>
    </p:spTree>
    <p:extLst>
      <p:ext uri="{BB962C8B-B14F-4D97-AF65-F5344CB8AC3E}">
        <p14:creationId xmlns:p14="http://schemas.microsoft.com/office/powerpoint/2010/main" val="615912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5</a:t>
            </a:fld>
            <a:endParaRPr lang="es-ES"/>
          </a:p>
        </p:txBody>
      </p:sp>
    </p:spTree>
    <p:extLst>
      <p:ext uri="{BB962C8B-B14F-4D97-AF65-F5344CB8AC3E}">
        <p14:creationId xmlns:p14="http://schemas.microsoft.com/office/powerpoint/2010/main" val="3720267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21</a:t>
            </a:fld>
            <a:endParaRPr lang="es-ES"/>
          </a:p>
        </p:txBody>
      </p:sp>
    </p:spTree>
    <p:extLst>
      <p:ext uri="{BB962C8B-B14F-4D97-AF65-F5344CB8AC3E}">
        <p14:creationId xmlns:p14="http://schemas.microsoft.com/office/powerpoint/2010/main" val="1114605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22</a:t>
            </a:fld>
            <a:endParaRPr lang="es-ES"/>
          </a:p>
        </p:txBody>
      </p:sp>
    </p:spTree>
    <p:extLst>
      <p:ext uri="{BB962C8B-B14F-4D97-AF65-F5344CB8AC3E}">
        <p14:creationId xmlns:p14="http://schemas.microsoft.com/office/powerpoint/2010/main" val="2255049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23</a:t>
            </a:fld>
            <a:endParaRPr lang="es-ES"/>
          </a:p>
        </p:txBody>
      </p:sp>
    </p:spTree>
    <p:extLst>
      <p:ext uri="{BB962C8B-B14F-4D97-AF65-F5344CB8AC3E}">
        <p14:creationId xmlns:p14="http://schemas.microsoft.com/office/powerpoint/2010/main" val="4068729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24</a:t>
            </a:fld>
            <a:endParaRPr lang="es-ES"/>
          </a:p>
        </p:txBody>
      </p:sp>
    </p:spTree>
    <p:extLst>
      <p:ext uri="{BB962C8B-B14F-4D97-AF65-F5344CB8AC3E}">
        <p14:creationId xmlns:p14="http://schemas.microsoft.com/office/powerpoint/2010/main" val="952662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25</a:t>
            </a:fld>
            <a:endParaRPr lang="es-ES"/>
          </a:p>
        </p:txBody>
      </p:sp>
    </p:spTree>
    <p:extLst>
      <p:ext uri="{BB962C8B-B14F-4D97-AF65-F5344CB8AC3E}">
        <p14:creationId xmlns:p14="http://schemas.microsoft.com/office/powerpoint/2010/main" val="1135902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26</a:t>
            </a:fld>
            <a:endParaRPr lang="es-ES"/>
          </a:p>
        </p:txBody>
      </p:sp>
    </p:spTree>
    <p:extLst>
      <p:ext uri="{BB962C8B-B14F-4D97-AF65-F5344CB8AC3E}">
        <p14:creationId xmlns:p14="http://schemas.microsoft.com/office/powerpoint/2010/main" val="543221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27</a:t>
            </a:fld>
            <a:endParaRPr lang="es-ES"/>
          </a:p>
        </p:txBody>
      </p:sp>
    </p:spTree>
    <p:extLst>
      <p:ext uri="{BB962C8B-B14F-4D97-AF65-F5344CB8AC3E}">
        <p14:creationId xmlns:p14="http://schemas.microsoft.com/office/powerpoint/2010/main" val="507933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28</a:t>
            </a:fld>
            <a:endParaRPr lang="es-ES"/>
          </a:p>
        </p:txBody>
      </p:sp>
    </p:spTree>
    <p:extLst>
      <p:ext uri="{BB962C8B-B14F-4D97-AF65-F5344CB8AC3E}">
        <p14:creationId xmlns:p14="http://schemas.microsoft.com/office/powerpoint/2010/main" val="777832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29</a:t>
            </a:fld>
            <a:endParaRPr lang="es-ES"/>
          </a:p>
        </p:txBody>
      </p:sp>
    </p:spTree>
    <p:extLst>
      <p:ext uri="{BB962C8B-B14F-4D97-AF65-F5344CB8AC3E}">
        <p14:creationId xmlns:p14="http://schemas.microsoft.com/office/powerpoint/2010/main" val="3465433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30</a:t>
            </a:fld>
            <a:endParaRPr lang="es-ES"/>
          </a:p>
        </p:txBody>
      </p:sp>
    </p:spTree>
    <p:extLst>
      <p:ext uri="{BB962C8B-B14F-4D97-AF65-F5344CB8AC3E}">
        <p14:creationId xmlns:p14="http://schemas.microsoft.com/office/powerpoint/2010/main" val="878658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6</a:t>
            </a:fld>
            <a:endParaRPr lang="es-ES"/>
          </a:p>
        </p:txBody>
      </p:sp>
    </p:spTree>
    <p:extLst>
      <p:ext uri="{BB962C8B-B14F-4D97-AF65-F5344CB8AC3E}">
        <p14:creationId xmlns:p14="http://schemas.microsoft.com/office/powerpoint/2010/main" val="1206755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31</a:t>
            </a:fld>
            <a:endParaRPr lang="es-ES"/>
          </a:p>
        </p:txBody>
      </p:sp>
    </p:spTree>
    <p:extLst>
      <p:ext uri="{BB962C8B-B14F-4D97-AF65-F5344CB8AC3E}">
        <p14:creationId xmlns:p14="http://schemas.microsoft.com/office/powerpoint/2010/main" val="388862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32</a:t>
            </a:fld>
            <a:endParaRPr lang="es-ES"/>
          </a:p>
        </p:txBody>
      </p:sp>
    </p:spTree>
    <p:extLst>
      <p:ext uri="{BB962C8B-B14F-4D97-AF65-F5344CB8AC3E}">
        <p14:creationId xmlns:p14="http://schemas.microsoft.com/office/powerpoint/2010/main" val="1704290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33</a:t>
            </a:fld>
            <a:endParaRPr lang="es-ES"/>
          </a:p>
        </p:txBody>
      </p:sp>
    </p:spTree>
    <p:extLst>
      <p:ext uri="{BB962C8B-B14F-4D97-AF65-F5344CB8AC3E}">
        <p14:creationId xmlns:p14="http://schemas.microsoft.com/office/powerpoint/2010/main" val="577744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34</a:t>
            </a:fld>
            <a:endParaRPr lang="es-ES"/>
          </a:p>
        </p:txBody>
      </p:sp>
    </p:spTree>
    <p:extLst>
      <p:ext uri="{BB962C8B-B14F-4D97-AF65-F5344CB8AC3E}">
        <p14:creationId xmlns:p14="http://schemas.microsoft.com/office/powerpoint/2010/main" val="4206232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35</a:t>
            </a:fld>
            <a:endParaRPr lang="es-ES"/>
          </a:p>
        </p:txBody>
      </p:sp>
    </p:spTree>
    <p:extLst>
      <p:ext uri="{BB962C8B-B14F-4D97-AF65-F5344CB8AC3E}">
        <p14:creationId xmlns:p14="http://schemas.microsoft.com/office/powerpoint/2010/main" val="54224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36</a:t>
            </a:fld>
            <a:endParaRPr lang="es-ES"/>
          </a:p>
        </p:txBody>
      </p:sp>
    </p:spTree>
    <p:extLst>
      <p:ext uri="{BB962C8B-B14F-4D97-AF65-F5344CB8AC3E}">
        <p14:creationId xmlns:p14="http://schemas.microsoft.com/office/powerpoint/2010/main" val="1648167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37</a:t>
            </a:fld>
            <a:endParaRPr lang="es-ES"/>
          </a:p>
        </p:txBody>
      </p:sp>
    </p:spTree>
    <p:extLst>
      <p:ext uri="{BB962C8B-B14F-4D97-AF65-F5344CB8AC3E}">
        <p14:creationId xmlns:p14="http://schemas.microsoft.com/office/powerpoint/2010/main" val="2667372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38</a:t>
            </a:fld>
            <a:endParaRPr lang="es-ES"/>
          </a:p>
        </p:txBody>
      </p:sp>
    </p:spTree>
    <p:extLst>
      <p:ext uri="{BB962C8B-B14F-4D97-AF65-F5344CB8AC3E}">
        <p14:creationId xmlns:p14="http://schemas.microsoft.com/office/powerpoint/2010/main" val="2927100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39</a:t>
            </a:fld>
            <a:endParaRPr lang="es-ES"/>
          </a:p>
        </p:txBody>
      </p:sp>
    </p:spTree>
    <p:extLst>
      <p:ext uri="{BB962C8B-B14F-4D97-AF65-F5344CB8AC3E}">
        <p14:creationId xmlns:p14="http://schemas.microsoft.com/office/powerpoint/2010/main" val="1522342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40</a:t>
            </a:fld>
            <a:endParaRPr lang="es-ES"/>
          </a:p>
        </p:txBody>
      </p:sp>
    </p:spTree>
    <p:extLst>
      <p:ext uri="{BB962C8B-B14F-4D97-AF65-F5344CB8AC3E}">
        <p14:creationId xmlns:p14="http://schemas.microsoft.com/office/powerpoint/2010/main" val="4238319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13</a:t>
            </a:fld>
            <a:endParaRPr lang="es-ES"/>
          </a:p>
        </p:txBody>
      </p:sp>
    </p:spTree>
    <p:extLst>
      <p:ext uri="{BB962C8B-B14F-4D97-AF65-F5344CB8AC3E}">
        <p14:creationId xmlns:p14="http://schemas.microsoft.com/office/powerpoint/2010/main" val="29940536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41</a:t>
            </a:fld>
            <a:endParaRPr lang="es-ES"/>
          </a:p>
        </p:txBody>
      </p:sp>
    </p:spTree>
    <p:extLst>
      <p:ext uri="{BB962C8B-B14F-4D97-AF65-F5344CB8AC3E}">
        <p14:creationId xmlns:p14="http://schemas.microsoft.com/office/powerpoint/2010/main" val="2767944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42</a:t>
            </a:fld>
            <a:endParaRPr lang="es-ES"/>
          </a:p>
        </p:txBody>
      </p:sp>
    </p:spTree>
    <p:extLst>
      <p:ext uri="{BB962C8B-B14F-4D97-AF65-F5344CB8AC3E}">
        <p14:creationId xmlns:p14="http://schemas.microsoft.com/office/powerpoint/2010/main" val="2010384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43</a:t>
            </a:fld>
            <a:endParaRPr lang="es-ES"/>
          </a:p>
        </p:txBody>
      </p:sp>
    </p:spTree>
    <p:extLst>
      <p:ext uri="{BB962C8B-B14F-4D97-AF65-F5344CB8AC3E}">
        <p14:creationId xmlns:p14="http://schemas.microsoft.com/office/powerpoint/2010/main" val="2064591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44</a:t>
            </a:fld>
            <a:endParaRPr lang="es-ES"/>
          </a:p>
        </p:txBody>
      </p:sp>
    </p:spTree>
    <p:extLst>
      <p:ext uri="{BB962C8B-B14F-4D97-AF65-F5344CB8AC3E}">
        <p14:creationId xmlns:p14="http://schemas.microsoft.com/office/powerpoint/2010/main" val="25618013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45</a:t>
            </a:fld>
            <a:endParaRPr lang="es-ES"/>
          </a:p>
        </p:txBody>
      </p:sp>
    </p:spTree>
    <p:extLst>
      <p:ext uri="{BB962C8B-B14F-4D97-AF65-F5344CB8AC3E}">
        <p14:creationId xmlns:p14="http://schemas.microsoft.com/office/powerpoint/2010/main" val="12980342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46</a:t>
            </a:fld>
            <a:endParaRPr lang="es-ES"/>
          </a:p>
        </p:txBody>
      </p:sp>
    </p:spTree>
    <p:extLst>
      <p:ext uri="{BB962C8B-B14F-4D97-AF65-F5344CB8AC3E}">
        <p14:creationId xmlns:p14="http://schemas.microsoft.com/office/powerpoint/2010/main" val="42927546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47</a:t>
            </a:fld>
            <a:endParaRPr lang="es-ES"/>
          </a:p>
        </p:txBody>
      </p:sp>
    </p:spTree>
    <p:extLst>
      <p:ext uri="{BB962C8B-B14F-4D97-AF65-F5344CB8AC3E}">
        <p14:creationId xmlns:p14="http://schemas.microsoft.com/office/powerpoint/2010/main" val="164853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48</a:t>
            </a:fld>
            <a:endParaRPr lang="es-ES"/>
          </a:p>
        </p:txBody>
      </p:sp>
    </p:spTree>
    <p:extLst>
      <p:ext uri="{BB962C8B-B14F-4D97-AF65-F5344CB8AC3E}">
        <p14:creationId xmlns:p14="http://schemas.microsoft.com/office/powerpoint/2010/main" val="42581907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49</a:t>
            </a:fld>
            <a:endParaRPr lang="es-ES"/>
          </a:p>
        </p:txBody>
      </p:sp>
    </p:spTree>
    <p:extLst>
      <p:ext uri="{BB962C8B-B14F-4D97-AF65-F5344CB8AC3E}">
        <p14:creationId xmlns:p14="http://schemas.microsoft.com/office/powerpoint/2010/main" val="12629437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50</a:t>
            </a:fld>
            <a:endParaRPr lang="es-ES"/>
          </a:p>
        </p:txBody>
      </p:sp>
    </p:spTree>
    <p:extLst>
      <p:ext uri="{BB962C8B-B14F-4D97-AF65-F5344CB8AC3E}">
        <p14:creationId xmlns:p14="http://schemas.microsoft.com/office/powerpoint/2010/main" val="2233564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14</a:t>
            </a:fld>
            <a:endParaRPr lang="es-ES"/>
          </a:p>
        </p:txBody>
      </p:sp>
    </p:spTree>
    <p:extLst>
      <p:ext uri="{BB962C8B-B14F-4D97-AF65-F5344CB8AC3E}">
        <p14:creationId xmlns:p14="http://schemas.microsoft.com/office/powerpoint/2010/main" val="807349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51</a:t>
            </a:fld>
            <a:endParaRPr lang="es-ES"/>
          </a:p>
        </p:txBody>
      </p:sp>
    </p:spTree>
    <p:extLst>
      <p:ext uri="{BB962C8B-B14F-4D97-AF65-F5344CB8AC3E}">
        <p14:creationId xmlns:p14="http://schemas.microsoft.com/office/powerpoint/2010/main" val="32637445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52</a:t>
            </a:fld>
            <a:endParaRPr lang="es-ES"/>
          </a:p>
        </p:txBody>
      </p:sp>
    </p:spTree>
    <p:extLst>
      <p:ext uri="{BB962C8B-B14F-4D97-AF65-F5344CB8AC3E}">
        <p14:creationId xmlns:p14="http://schemas.microsoft.com/office/powerpoint/2010/main" val="13880405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53</a:t>
            </a:fld>
            <a:endParaRPr lang="es-ES"/>
          </a:p>
        </p:txBody>
      </p:sp>
    </p:spTree>
    <p:extLst>
      <p:ext uri="{BB962C8B-B14F-4D97-AF65-F5344CB8AC3E}">
        <p14:creationId xmlns:p14="http://schemas.microsoft.com/office/powerpoint/2010/main" val="12974273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54</a:t>
            </a:fld>
            <a:endParaRPr lang="es-ES"/>
          </a:p>
        </p:txBody>
      </p:sp>
    </p:spTree>
    <p:extLst>
      <p:ext uri="{BB962C8B-B14F-4D97-AF65-F5344CB8AC3E}">
        <p14:creationId xmlns:p14="http://schemas.microsoft.com/office/powerpoint/2010/main" val="37307013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55</a:t>
            </a:fld>
            <a:endParaRPr lang="es-ES"/>
          </a:p>
        </p:txBody>
      </p:sp>
    </p:spTree>
    <p:extLst>
      <p:ext uri="{BB962C8B-B14F-4D97-AF65-F5344CB8AC3E}">
        <p14:creationId xmlns:p14="http://schemas.microsoft.com/office/powerpoint/2010/main" val="15300026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56</a:t>
            </a:fld>
            <a:endParaRPr lang="es-ES"/>
          </a:p>
        </p:txBody>
      </p:sp>
    </p:spTree>
    <p:extLst>
      <p:ext uri="{BB962C8B-B14F-4D97-AF65-F5344CB8AC3E}">
        <p14:creationId xmlns:p14="http://schemas.microsoft.com/office/powerpoint/2010/main" val="21477008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57</a:t>
            </a:fld>
            <a:endParaRPr lang="es-ES"/>
          </a:p>
        </p:txBody>
      </p:sp>
    </p:spTree>
    <p:extLst>
      <p:ext uri="{BB962C8B-B14F-4D97-AF65-F5344CB8AC3E}">
        <p14:creationId xmlns:p14="http://schemas.microsoft.com/office/powerpoint/2010/main" val="3241792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16</a:t>
            </a:fld>
            <a:endParaRPr lang="es-ES"/>
          </a:p>
        </p:txBody>
      </p:sp>
    </p:spTree>
    <p:extLst>
      <p:ext uri="{BB962C8B-B14F-4D97-AF65-F5344CB8AC3E}">
        <p14:creationId xmlns:p14="http://schemas.microsoft.com/office/powerpoint/2010/main" val="3006965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17</a:t>
            </a:fld>
            <a:endParaRPr lang="es-ES"/>
          </a:p>
        </p:txBody>
      </p:sp>
    </p:spTree>
    <p:extLst>
      <p:ext uri="{BB962C8B-B14F-4D97-AF65-F5344CB8AC3E}">
        <p14:creationId xmlns:p14="http://schemas.microsoft.com/office/powerpoint/2010/main" val="557599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18</a:t>
            </a:fld>
            <a:endParaRPr lang="es-ES"/>
          </a:p>
        </p:txBody>
      </p:sp>
    </p:spTree>
    <p:extLst>
      <p:ext uri="{BB962C8B-B14F-4D97-AF65-F5344CB8AC3E}">
        <p14:creationId xmlns:p14="http://schemas.microsoft.com/office/powerpoint/2010/main" val="4124418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19</a:t>
            </a:fld>
            <a:endParaRPr lang="es-ES"/>
          </a:p>
        </p:txBody>
      </p:sp>
    </p:spTree>
    <p:extLst>
      <p:ext uri="{BB962C8B-B14F-4D97-AF65-F5344CB8AC3E}">
        <p14:creationId xmlns:p14="http://schemas.microsoft.com/office/powerpoint/2010/main" val="1572169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255F149-E9E6-427C-B9BA-CEC95B975B9C}" type="slidenum">
              <a:rPr lang="es-ES" smtClean="0"/>
              <a:t>20</a:t>
            </a:fld>
            <a:endParaRPr lang="es-ES"/>
          </a:p>
        </p:txBody>
      </p:sp>
    </p:spTree>
    <p:extLst>
      <p:ext uri="{BB962C8B-B14F-4D97-AF65-F5344CB8AC3E}">
        <p14:creationId xmlns:p14="http://schemas.microsoft.com/office/powerpoint/2010/main" val="1096284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580C82-EAEC-4A7E-B200-E4CB9D5015E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B71A6F5-5F5A-4E67-A799-5C58D53C8A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D733FD6-6E2B-48FE-A5B0-30886B0D3A7B}"/>
              </a:ext>
            </a:extLst>
          </p:cNvPr>
          <p:cNvSpPr>
            <a:spLocks noGrp="1"/>
          </p:cNvSpPr>
          <p:nvPr>
            <p:ph type="dt" sz="half" idx="10"/>
          </p:nvPr>
        </p:nvSpPr>
        <p:spPr/>
        <p:txBody>
          <a:bodyPr/>
          <a:lstStyle/>
          <a:p>
            <a:fld id="{D03D3CA6-B702-496E-B75D-6E3E408BE618}" type="datetime1">
              <a:rPr lang="es-ES" smtClean="0"/>
              <a:t>06/03/2026</a:t>
            </a:fld>
            <a:endParaRPr lang="es-ES"/>
          </a:p>
        </p:txBody>
      </p:sp>
      <p:sp>
        <p:nvSpPr>
          <p:cNvPr id="5" name="Marcador de pie de página 4">
            <a:extLst>
              <a:ext uri="{FF2B5EF4-FFF2-40B4-BE49-F238E27FC236}">
                <a16:creationId xmlns:a16="http://schemas.microsoft.com/office/drawing/2014/main" id="{F44FF69B-6CA0-48F6-81E5-5CBE5B36C3B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7ECC85-B061-4C1F-B43D-CABF40A89D5B}"/>
              </a:ext>
            </a:extLst>
          </p:cNvPr>
          <p:cNvSpPr>
            <a:spLocks noGrp="1"/>
          </p:cNvSpPr>
          <p:nvPr>
            <p:ph type="sldNum" sz="quarter" idx="12"/>
          </p:nvPr>
        </p:nvSpPr>
        <p:spPr/>
        <p:txBody>
          <a:bodyPr/>
          <a:lstStyle/>
          <a:p>
            <a:fld id="{43B9F2F5-9901-4B50-B674-E5A258050F84}" type="slidenum">
              <a:rPr lang="es-ES" smtClean="0"/>
              <a:t>‹Nº›</a:t>
            </a:fld>
            <a:endParaRPr lang="es-ES"/>
          </a:p>
        </p:txBody>
      </p:sp>
    </p:spTree>
    <p:extLst>
      <p:ext uri="{BB962C8B-B14F-4D97-AF65-F5344CB8AC3E}">
        <p14:creationId xmlns:p14="http://schemas.microsoft.com/office/powerpoint/2010/main" val="3171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995A0-D2D9-41B9-9A83-A05EDC5CD2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B5FF54E-DCFD-4212-BB9F-8BC73CE66F0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B64E80-DEB6-4024-8BD0-D04E76E5EE43}"/>
              </a:ext>
            </a:extLst>
          </p:cNvPr>
          <p:cNvSpPr>
            <a:spLocks noGrp="1"/>
          </p:cNvSpPr>
          <p:nvPr>
            <p:ph type="dt" sz="half" idx="10"/>
          </p:nvPr>
        </p:nvSpPr>
        <p:spPr/>
        <p:txBody>
          <a:bodyPr/>
          <a:lstStyle/>
          <a:p>
            <a:fld id="{87ADF3DD-D30C-4F14-BBCA-D5CC2F53E7FF}" type="datetime1">
              <a:rPr lang="es-ES" smtClean="0"/>
              <a:t>06/03/2026</a:t>
            </a:fld>
            <a:endParaRPr lang="es-ES"/>
          </a:p>
        </p:txBody>
      </p:sp>
      <p:sp>
        <p:nvSpPr>
          <p:cNvPr id="5" name="Marcador de pie de página 4">
            <a:extLst>
              <a:ext uri="{FF2B5EF4-FFF2-40B4-BE49-F238E27FC236}">
                <a16:creationId xmlns:a16="http://schemas.microsoft.com/office/drawing/2014/main" id="{30C00302-2ACC-48D5-A145-E04881DE08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5FDDD3-ABF7-42C4-83DA-96EA7E69015C}"/>
              </a:ext>
            </a:extLst>
          </p:cNvPr>
          <p:cNvSpPr>
            <a:spLocks noGrp="1"/>
          </p:cNvSpPr>
          <p:nvPr>
            <p:ph type="sldNum" sz="quarter" idx="12"/>
          </p:nvPr>
        </p:nvSpPr>
        <p:spPr/>
        <p:txBody>
          <a:bodyPr/>
          <a:lstStyle/>
          <a:p>
            <a:fld id="{43B9F2F5-9901-4B50-B674-E5A258050F84}" type="slidenum">
              <a:rPr lang="es-ES" smtClean="0"/>
              <a:t>‹Nº›</a:t>
            </a:fld>
            <a:endParaRPr lang="es-ES"/>
          </a:p>
        </p:txBody>
      </p:sp>
    </p:spTree>
    <p:extLst>
      <p:ext uri="{BB962C8B-B14F-4D97-AF65-F5344CB8AC3E}">
        <p14:creationId xmlns:p14="http://schemas.microsoft.com/office/powerpoint/2010/main" val="587716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533A69-F6A2-45C8-8E92-D12F0F01919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77CC753-B43E-4A33-85C7-3546B6D606C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6318FBF-3017-480A-9BC7-A7E1038FAD5C}"/>
              </a:ext>
            </a:extLst>
          </p:cNvPr>
          <p:cNvSpPr>
            <a:spLocks noGrp="1"/>
          </p:cNvSpPr>
          <p:nvPr>
            <p:ph type="dt" sz="half" idx="10"/>
          </p:nvPr>
        </p:nvSpPr>
        <p:spPr/>
        <p:txBody>
          <a:bodyPr/>
          <a:lstStyle/>
          <a:p>
            <a:fld id="{4B406254-4580-4AFE-9FC1-933CCE6462FF}" type="datetime1">
              <a:rPr lang="es-ES" smtClean="0"/>
              <a:t>06/03/2026</a:t>
            </a:fld>
            <a:endParaRPr lang="es-ES"/>
          </a:p>
        </p:txBody>
      </p:sp>
      <p:sp>
        <p:nvSpPr>
          <p:cNvPr id="5" name="Marcador de pie de página 4">
            <a:extLst>
              <a:ext uri="{FF2B5EF4-FFF2-40B4-BE49-F238E27FC236}">
                <a16:creationId xmlns:a16="http://schemas.microsoft.com/office/drawing/2014/main" id="{A62BAABE-D30D-4E01-94A5-1A926545F4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30BD375-2BC0-46CD-AE0F-2F5703437845}"/>
              </a:ext>
            </a:extLst>
          </p:cNvPr>
          <p:cNvSpPr>
            <a:spLocks noGrp="1"/>
          </p:cNvSpPr>
          <p:nvPr>
            <p:ph type="sldNum" sz="quarter" idx="12"/>
          </p:nvPr>
        </p:nvSpPr>
        <p:spPr/>
        <p:txBody>
          <a:bodyPr/>
          <a:lstStyle/>
          <a:p>
            <a:fld id="{43B9F2F5-9901-4B50-B674-E5A258050F84}" type="slidenum">
              <a:rPr lang="es-ES" smtClean="0"/>
              <a:t>‹Nº›</a:t>
            </a:fld>
            <a:endParaRPr lang="es-ES"/>
          </a:p>
        </p:txBody>
      </p:sp>
    </p:spTree>
    <p:extLst>
      <p:ext uri="{BB962C8B-B14F-4D97-AF65-F5344CB8AC3E}">
        <p14:creationId xmlns:p14="http://schemas.microsoft.com/office/powerpoint/2010/main" val="1809729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F306E-E9E6-4CA5-9D78-7C9D240F2E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EB67E06-21AB-4480-B9D4-3AFE6BC7C1C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D254C47-2455-420D-88BB-D01BD2B5BD01}"/>
              </a:ext>
            </a:extLst>
          </p:cNvPr>
          <p:cNvSpPr>
            <a:spLocks noGrp="1"/>
          </p:cNvSpPr>
          <p:nvPr>
            <p:ph type="dt" sz="half" idx="10"/>
          </p:nvPr>
        </p:nvSpPr>
        <p:spPr/>
        <p:txBody>
          <a:bodyPr/>
          <a:lstStyle/>
          <a:p>
            <a:fld id="{AF0C6845-4352-48C7-83EB-0D76C8463F5A}" type="datetime1">
              <a:rPr lang="es-ES" smtClean="0"/>
              <a:t>06/03/2026</a:t>
            </a:fld>
            <a:endParaRPr lang="es-ES"/>
          </a:p>
        </p:txBody>
      </p:sp>
      <p:sp>
        <p:nvSpPr>
          <p:cNvPr id="5" name="Marcador de pie de página 4">
            <a:extLst>
              <a:ext uri="{FF2B5EF4-FFF2-40B4-BE49-F238E27FC236}">
                <a16:creationId xmlns:a16="http://schemas.microsoft.com/office/drawing/2014/main" id="{C5BC2BBA-2EE1-4F67-83EC-E96175838AB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89FF0F-1CB9-4730-86A5-6FA21BA9FF9E}"/>
              </a:ext>
            </a:extLst>
          </p:cNvPr>
          <p:cNvSpPr>
            <a:spLocks noGrp="1"/>
          </p:cNvSpPr>
          <p:nvPr>
            <p:ph type="sldNum" sz="quarter" idx="12"/>
          </p:nvPr>
        </p:nvSpPr>
        <p:spPr/>
        <p:txBody>
          <a:bodyPr/>
          <a:lstStyle/>
          <a:p>
            <a:fld id="{43B9F2F5-9901-4B50-B674-E5A258050F84}" type="slidenum">
              <a:rPr lang="es-ES" smtClean="0"/>
              <a:t>‹Nº›</a:t>
            </a:fld>
            <a:endParaRPr lang="es-ES"/>
          </a:p>
        </p:txBody>
      </p:sp>
    </p:spTree>
    <p:extLst>
      <p:ext uri="{BB962C8B-B14F-4D97-AF65-F5344CB8AC3E}">
        <p14:creationId xmlns:p14="http://schemas.microsoft.com/office/powerpoint/2010/main" val="302790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07895-825C-4A06-B293-865ACA0B551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1A32C4-6415-4504-BB1F-B7B1C01A76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7585751-452C-49CE-9E8F-2F1C6CF8AC49}"/>
              </a:ext>
            </a:extLst>
          </p:cNvPr>
          <p:cNvSpPr>
            <a:spLocks noGrp="1"/>
          </p:cNvSpPr>
          <p:nvPr>
            <p:ph type="dt" sz="half" idx="10"/>
          </p:nvPr>
        </p:nvSpPr>
        <p:spPr/>
        <p:txBody>
          <a:bodyPr/>
          <a:lstStyle/>
          <a:p>
            <a:fld id="{B061A0ED-5C0E-4CA3-9AA1-544D94DA316E}" type="datetime1">
              <a:rPr lang="es-ES" smtClean="0"/>
              <a:t>06/03/2026</a:t>
            </a:fld>
            <a:endParaRPr lang="es-ES"/>
          </a:p>
        </p:txBody>
      </p:sp>
      <p:sp>
        <p:nvSpPr>
          <p:cNvPr id="5" name="Marcador de pie de página 4">
            <a:extLst>
              <a:ext uri="{FF2B5EF4-FFF2-40B4-BE49-F238E27FC236}">
                <a16:creationId xmlns:a16="http://schemas.microsoft.com/office/drawing/2014/main" id="{C04617E1-2C4F-45FC-9105-32B3498362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F7F050B-F9C5-45D7-9400-010598ABDF5A}"/>
              </a:ext>
            </a:extLst>
          </p:cNvPr>
          <p:cNvSpPr>
            <a:spLocks noGrp="1"/>
          </p:cNvSpPr>
          <p:nvPr>
            <p:ph type="sldNum" sz="quarter" idx="12"/>
          </p:nvPr>
        </p:nvSpPr>
        <p:spPr/>
        <p:txBody>
          <a:bodyPr/>
          <a:lstStyle/>
          <a:p>
            <a:fld id="{43B9F2F5-9901-4B50-B674-E5A258050F84}" type="slidenum">
              <a:rPr lang="es-ES" smtClean="0"/>
              <a:t>‹Nº›</a:t>
            </a:fld>
            <a:endParaRPr lang="es-ES"/>
          </a:p>
        </p:txBody>
      </p:sp>
    </p:spTree>
    <p:extLst>
      <p:ext uri="{BB962C8B-B14F-4D97-AF65-F5344CB8AC3E}">
        <p14:creationId xmlns:p14="http://schemas.microsoft.com/office/powerpoint/2010/main" val="1517527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E9589D-117D-47D6-8699-F9C534047F4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B758CE2-5DE1-45C8-936B-48D28479AD4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05D8991-398B-4894-B56D-2CD29EF6E33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8010919-7FF8-4A9B-9BF5-22ACBFD024CF}"/>
              </a:ext>
            </a:extLst>
          </p:cNvPr>
          <p:cNvSpPr>
            <a:spLocks noGrp="1"/>
          </p:cNvSpPr>
          <p:nvPr>
            <p:ph type="dt" sz="half" idx="10"/>
          </p:nvPr>
        </p:nvSpPr>
        <p:spPr/>
        <p:txBody>
          <a:bodyPr/>
          <a:lstStyle/>
          <a:p>
            <a:fld id="{BC604582-215E-4843-94DA-4591D71A02B8}" type="datetime1">
              <a:rPr lang="es-ES" smtClean="0"/>
              <a:t>06/03/2026</a:t>
            </a:fld>
            <a:endParaRPr lang="es-ES"/>
          </a:p>
        </p:txBody>
      </p:sp>
      <p:sp>
        <p:nvSpPr>
          <p:cNvPr id="6" name="Marcador de pie de página 5">
            <a:extLst>
              <a:ext uri="{FF2B5EF4-FFF2-40B4-BE49-F238E27FC236}">
                <a16:creationId xmlns:a16="http://schemas.microsoft.com/office/drawing/2014/main" id="{80A1DD19-088D-4B85-ADB0-822B3EEA556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EF9DAFA-9AC8-4B82-85A9-7827B10D12B4}"/>
              </a:ext>
            </a:extLst>
          </p:cNvPr>
          <p:cNvSpPr>
            <a:spLocks noGrp="1"/>
          </p:cNvSpPr>
          <p:nvPr>
            <p:ph type="sldNum" sz="quarter" idx="12"/>
          </p:nvPr>
        </p:nvSpPr>
        <p:spPr/>
        <p:txBody>
          <a:bodyPr/>
          <a:lstStyle/>
          <a:p>
            <a:fld id="{43B9F2F5-9901-4B50-B674-E5A258050F84}" type="slidenum">
              <a:rPr lang="es-ES" smtClean="0"/>
              <a:t>‹Nº›</a:t>
            </a:fld>
            <a:endParaRPr lang="es-ES"/>
          </a:p>
        </p:txBody>
      </p:sp>
    </p:spTree>
    <p:extLst>
      <p:ext uri="{BB962C8B-B14F-4D97-AF65-F5344CB8AC3E}">
        <p14:creationId xmlns:p14="http://schemas.microsoft.com/office/powerpoint/2010/main" val="413398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1046B-586F-4F95-8636-600E08767E4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841400-5119-4FCE-9448-1455C44559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A9EDE4A-740A-4EA9-9843-094615CEC31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4BB94F9-4300-4AC2-92D0-9720648793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CC51CBF-5100-47F1-8F2C-A836941750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B3CA6C9-15FA-42E4-90AD-AD6CAE609BB6}"/>
              </a:ext>
            </a:extLst>
          </p:cNvPr>
          <p:cNvSpPr>
            <a:spLocks noGrp="1"/>
          </p:cNvSpPr>
          <p:nvPr>
            <p:ph type="dt" sz="half" idx="10"/>
          </p:nvPr>
        </p:nvSpPr>
        <p:spPr/>
        <p:txBody>
          <a:bodyPr/>
          <a:lstStyle/>
          <a:p>
            <a:fld id="{95140E91-EA83-4F16-B23B-032E3DFA5945}" type="datetime1">
              <a:rPr lang="es-ES" smtClean="0"/>
              <a:t>06/03/2026</a:t>
            </a:fld>
            <a:endParaRPr lang="es-ES"/>
          </a:p>
        </p:txBody>
      </p:sp>
      <p:sp>
        <p:nvSpPr>
          <p:cNvPr id="8" name="Marcador de pie de página 7">
            <a:extLst>
              <a:ext uri="{FF2B5EF4-FFF2-40B4-BE49-F238E27FC236}">
                <a16:creationId xmlns:a16="http://schemas.microsoft.com/office/drawing/2014/main" id="{4B168E2A-0035-4483-9C71-67B1B325612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572C15C-D5E5-40EA-A9B9-26B370220319}"/>
              </a:ext>
            </a:extLst>
          </p:cNvPr>
          <p:cNvSpPr>
            <a:spLocks noGrp="1"/>
          </p:cNvSpPr>
          <p:nvPr>
            <p:ph type="sldNum" sz="quarter" idx="12"/>
          </p:nvPr>
        </p:nvSpPr>
        <p:spPr/>
        <p:txBody>
          <a:bodyPr/>
          <a:lstStyle/>
          <a:p>
            <a:fld id="{43B9F2F5-9901-4B50-B674-E5A258050F84}" type="slidenum">
              <a:rPr lang="es-ES" smtClean="0"/>
              <a:t>‹Nº›</a:t>
            </a:fld>
            <a:endParaRPr lang="es-ES"/>
          </a:p>
        </p:txBody>
      </p:sp>
    </p:spTree>
    <p:extLst>
      <p:ext uri="{BB962C8B-B14F-4D97-AF65-F5344CB8AC3E}">
        <p14:creationId xmlns:p14="http://schemas.microsoft.com/office/powerpoint/2010/main" val="1041237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2FF45B-38BE-4BD2-9522-23AC3566AF3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F956AD-EBA3-4BA4-BA4D-68F0F5B7A561}"/>
              </a:ext>
            </a:extLst>
          </p:cNvPr>
          <p:cNvSpPr>
            <a:spLocks noGrp="1"/>
          </p:cNvSpPr>
          <p:nvPr>
            <p:ph type="dt" sz="half" idx="10"/>
          </p:nvPr>
        </p:nvSpPr>
        <p:spPr/>
        <p:txBody>
          <a:bodyPr/>
          <a:lstStyle/>
          <a:p>
            <a:fld id="{9999BD9F-A3DF-49DF-9D63-BB3AAB14B0A2}" type="datetime1">
              <a:rPr lang="es-ES" smtClean="0"/>
              <a:t>06/03/2026</a:t>
            </a:fld>
            <a:endParaRPr lang="es-ES"/>
          </a:p>
        </p:txBody>
      </p:sp>
      <p:sp>
        <p:nvSpPr>
          <p:cNvPr id="4" name="Marcador de pie de página 3">
            <a:extLst>
              <a:ext uri="{FF2B5EF4-FFF2-40B4-BE49-F238E27FC236}">
                <a16:creationId xmlns:a16="http://schemas.microsoft.com/office/drawing/2014/main" id="{B775F37E-0A18-4D59-9F31-73365B380FF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3BC7005-4FC6-4FBE-B28C-427EF39F2FA4}"/>
              </a:ext>
            </a:extLst>
          </p:cNvPr>
          <p:cNvSpPr>
            <a:spLocks noGrp="1"/>
          </p:cNvSpPr>
          <p:nvPr>
            <p:ph type="sldNum" sz="quarter" idx="12"/>
          </p:nvPr>
        </p:nvSpPr>
        <p:spPr/>
        <p:txBody>
          <a:bodyPr/>
          <a:lstStyle/>
          <a:p>
            <a:fld id="{43B9F2F5-9901-4B50-B674-E5A258050F84}" type="slidenum">
              <a:rPr lang="es-ES" smtClean="0"/>
              <a:t>‹Nº›</a:t>
            </a:fld>
            <a:endParaRPr lang="es-ES"/>
          </a:p>
        </p:txBody>
      </p:sp>
    </p:spTree>
    <p:extLst>
      <p:ext uri="{BB962C8B-B14F-4D97-AF65-F5344CB8AC3E}">
        <p14:creationId xmlns:p14="http://schemas.microsoft.com/office/powerpoint/2010/main" val="285519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3A2B4C0-FA4C-439F-BC4A-C95F47620F32}"/>
              </a:ext>
            </a:extLst>
          </p:cNvPr>
          <p:cNvSpPr>
            <a:spLocks noGrp="1"/>
          </p:cNvSpPr>
          <p:nvPr>
            <p:ph type="dt" sz="half" idx="10"/>
          </p:nvPr>
        </p:nvSpPr>
        <p:spPr/>
        <p:txBody>
          <a:bodyPr/>
          <a:lstStyle/>
          <a:p>
            <a:fld id="{20F29070-C0EE-48BF-8603-C0C28BE40514}" type="datetime1">
              <a:rPr lang="es-ES" smtClean="0"/>
              <a:t>06/03/2026</a:t>
            </a:fld>
            <a:endParaRPr lang="es-ES"/>
          </a:p>
        </p:txBody>
      </p:sp>
      <p:sp>
        <p:nvSpPr>
          <p:cNvPr id="3" name="Marcador de pie de página 2">
            <a:extLst>
              <a:ext uri="{FF2B5EF4-FFF2-40B4-BE49-F238E27FC236}">
                <a16:creationId xmlns:a16="http://schemas.microsoft.com/office/drawing/2014/main" id="{DE5A043A-9E8E-40E3-A721-3D8F09AE558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8AF3606-2702-444E-9515-9D27C7B2B65C}"/>
              </a:ext>
            </a:extLst>
          </p:cNvPr>
          <p:cNvSpPr>
            <a:spLocks noGrp="1"/>
          </p:cNvSpPr>
          <p:nvPr>
            <p:ph type="sldNum" sz="quarter" idx="12"/>
          </p:nvPr>
        </p:nvSpPr>
        <p:spPr/>
        <p:txBody>
          <a:bodyPr/>
          <a:lstStyle/>
          <a:p>
            <a:fld id="{43B9F2F5-9901-4B50-B674-E5A258050F84}" type="slidenum">
              <a:rPr lang="es-ES" smtClean="0"/>
              <a:t>‹Nº›</a:t>
            </a:fld>
            <a:endParaRPr lang="es-ES"/>
          </a:p>
        </p:txBody>
      </p:sp>
    </p:spTree>
    <p:extLst>
      <p:ext uri="{BB962C8B-B14F-4D97-AF65-F5344CB8AC3E}">
        <p14:creationId xmlns:p14="http://schemas.microsoft.com/office/powerpoint/2010/main" val="3129798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73686B-ED4D-4F33-B839-A2257442567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F6C1B8-C6A0-41B6-AD4C-41FF49072D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ED84F4D-4024-47E9-9E1E-6C1145F944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7041F01-0419-45D5-A23C-9C4402B07D12}"/>
              </a:ext>
            </a:extLst>
          </p:cNvPr>
          <p:cNvSpPr>
            <a:spLocks noGrp="1"/>
          </p:cNvSpPr>
          <p:nvPr>
            <p:ph type="dt" sz="half" idx="10"/>
          </p:nvPr>
        </p:nvSpPr>
        <p:spPr/>
        <p:txBody>
          <a:bodyPr/>
          <a:lstStyle/>
          <a:p>
            <a:fld id="{2236E0D2-C993-4732-A562-E3E2A91AE4DB}" type="datetime1">
              <a:rPr lang="es-ES" smtClean="0"/>
              <a:t>06/03/2026</a:t>
            </a:fld>
            <a:endParaRPr lang="es-ES"/>
          </a:p>
        </p:txBody>
      </p:sp>
      <p:sp>
        <p:nvSpPr>
          <p:cNvPr id="6" name="Marcador de pie de página 5">
            <a:extLst>
              <a:ext uri="{FF2B5EF4-FFF2-40B4-BE49-F238E27FC236}">
                <a16:creationId xmlns:a16="http://schemas.microsoft.com/office/drawing/2014/main" id="{05E1202C-BC1A-41B5-A641-B8EE5F5301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1728110-3373-4801-AD04-AE24D9915FEE}"/>
              </a:ext>
            </a:extLst>
          </p:cNvPr>
          <p:cNvSpPr>
            <a:spLocks noGrp="1"/>
          </p:cNvSpPr>
          <p:nvPr>
            <p:ph type="sldNum" sz="quarter" idx="12"/>
          </p:nvPr>
        </p:nvSpPr>
        <p:spPr/>
        <p:txBody>
          <a:bodyPr/>
          <a:lstStyle/>
          <a:p>
            <a:fld id="{43B9F2F5-9901-4B50-B674-E5A258050F84}" type="slidenum">
              <a:rPr lang="es-ES" smtClean="0"/>
              <a:t>‹Nº›</a:t>
            </a:fld>
            <a:endParaRPr lang="es-ES"/>
          </a:p>
        </p:txBody>
      </p:sp>
    </p:spTree>
    <p:extLst>
      <p:ext uri="{BB962C8B-B14F-4D97-AF65-F5344CB8AC3E}">
        <p14:creationId xmlns:p14="http://schemas.microsoft.com/office/powerpoint/2010/main" val="245114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411BA-7F29-4D62-9990-8DBABD2B51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5CE71FB-8E2E-4FAD-86A4-1536A7FD5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858BF9A-D066-4CCE-91C1-1596ABEB4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9E42A8-8F63-4531-B981-871B0A02FD0A}"/>
              </a:ext>
            </a:extLst>
          </p:cNvPr>
          <p:cNvSpPr>
            <a:spLocks noGrp="1"/>
          </p:cNvSpPr>
          <p:nvPr>
            <p:ph type="dt" sz="half" idx="10"/>
          </p:nvPr>
        </p:nvSpPr>
        <p:spPr/>
        <p:txBody>
          <a:bodyPr/>
          <a:lstStyle/>
          <a:p>
            <a:fld id="{06FA9424-AB5E-4847-9C89-B773D24BBFB6}" type="datetime1">
              <a:rPr lang="es-ES" smtClean="0"/>
              <a:t>06/03/2026</a:t>
            </a:fld>
            <a:endParaRPr lang="es-ES"/>
          </a:p>
        </p:txBody>
      </p:sp>
      <p:sp>
        <p:nvSpPr>
          <p:cNvPr id="6" name="Marcador de pie de página 5">
            <a:extLst>
              <a:ext uri="{FF2B5EF4-FFF2-40B4-BE49-F238E27FC236}">
                <a16:creationId xmlns:a16="http://schemas.microsoft.com/office/drawing/2014/main" id="{16A3763B-B3B9-49D7-88A4-CF3A451293C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6FF2D60-2E99-48BE-A3DD-12F5A4B32B77}"/>
              </a:ext>
            </a:extLst>
          </p:cNvPr>
          <p:cNvSpPr>
            <a:spLocks noGrp="1"/>
          </p:cNvSpPr>
          <p:nvPr>
            <p:ph type="sldNum" sz="quarter" idx="12"/>
          </p:nvPr>
        </p:nvSpPr>
        <p:spPr/>
        <p:txBody>
          <a:bodyPr/>
          <a:lstStyle/>
          <a:p>
            <a:fld id="{43B9F2F5-9901-4B50-B674-E5A258050F84}" type="slidenum">
              <a:rPr lang="es-ES" smtClean="0"/>
              <a:t>‹Nº›</a:t>
            </a:fld>
            <a:endParaRPr lang="es-ES"/>
          </a:p>
        </p:txBody>
      </p:sp>
    </p:spTree>
    <p:extLst>
      <p:ext uri="{BB962C8B-B14F-4D97-AF65-F5344CB8AC3E}">
        <p14:creationId xmlns:p14="http://schemas.microsoft.com/office/powerpoint/2010/main" val="1294053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BC21883-9C37-48D7-A7F6-4031A8DB5A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7C8197A-9B73-414A-9D34-885C77357C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7A12918-EBA5-4E78-8F3F-CAC5B57DF5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4F87D-E3A1-4A9B-9427-40A2D5130BB8}" type="datetime1">
              <a:rPr lang="es-ES" smtClean="0"/>
              <a:t>06/03/2026</a:t>
            </a:fld>
            <a:endParaRPr lang="es-ES"/>
          </a:p>
        </p:txBody>
      </p:sp>
      <p:sp>
        <p:nvSpPr>
          <p:cNvPr id="5" name="Marcador de pie de página 4">
            <a:extLst>
              <a:ext uri="{FF2B5EF4-FFF2-40B4-BE49-F238E27FC236}">
                <a16:creationId xmlns:a16="http://schemas.microsoft.com/office/drawing/2014/main" id="{6F1583F4-2737-4524-85C1-CAB7D9212F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CC16C0C-B454-4587-9158-F934F75780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9F2F5-9901-4B50-B674-E5A258050F84}" type="slidenum">
              <a:rPr lang="es-ES" smtClean="0"/>
              <a:t>‹Nº›</a:t>
            </a:fld>
            <a:endParaRPr lang="es-ES"/>
          </a:p>
        </p:txBody>
      </p:sp>
    </p:spTree>
    <p:extLst>
      <p:ext uri="{BB962C8B-B14F-4D97-AF65-F5344CB8AC3E}">
        <p14:creationId xmlns:p14="http://schemas.microsoft.com/office/powerpoint/2010/main" val="1847875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3.xml"/><Relationship Id="rId7" Type="http://schemas.openxmlformats.org/officeDocument/2006/relationships/slide" Target="slide28.xml"/><Relationship Id="rId12"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20.xml"/><Relationship Id="rId11" Type="http://schemas.openxmlformats.org/officeDocument/2006/relationships/image" Target="../media/image6.png"/><Relationship Id="rId5" Type="http://schemas.openxmlformats.org/officeDocument/2006/relationships/slide" Target="slide12.xml"/><Relationship Id="rId10" Type="http://schemas.openxmlformats.org/officeDocument/2006/relationships/slide" Target="slide49.xml"/><Relationship Id="rId4" Type="http://schemas.openxmlformats.org/officeDocument/2006/relationships/slide" Target="slide6.xml"/><Relationship Id="rId9" Type="http://schemas.openxmlformats.org/officeDocument/2006/relationships/slide" Target="slide42.xml"/></Relationships>
</file>

<file path=ppt/slides/_rels/slide11.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3.xml"/><Relationship Id="rId7" Type="http://schemas.openxmlformats.org/officeDocument/2006/relationships/slide" Target="slide28.xml"/><Relationship Id="rId12"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20.xml"/><Relationship Id="rId11" Type="http://schemas.openxmlformats.org/officeDocument/2006/relationships/image" Target="../media/image6.png"/><Relationship Id="rId5" Type="http://schemas.openxmlformats.org/officeDocument/2006/relationships/slide" Target="slide12.xml"/><Relationship Id="rId10" Type="http://schemas.openxmlformats.org/officeDocument/2006/relationships/slide" Target="slide49.xml"/><Relationship Id="rId4" Type="http://schemas.openxmlformats.org/officeDocument/2006/relationships/slide" Target="slide6.xml"/><Relationship Id="rId9" Type="http://schemas.openxmlformats.org/officeDocument/2006/relationships/slide" Target="slide42.xml"/></Relationships>
</file>

<file path=ppt/slides/_rels/slide12.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3.xml"/><Relationship Id="rId7" Type="http://schemas.openxmlformats.org/officeDocument/2006/relationships/slide" Target="slide28.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20.xml"/><Relationship Id="rId11" Type="http://schemas.openxmlformats.org/officeDocument/2006/relationships/image" Target="../media/image7.png"/><Relationship Id="rId5" Type="http://schemas.openxmlformats.org/officeDocument/2006/relationships/slide" Target="slide12.xml"/><Relationship Id="rId10" Type="http://schemas.openxmlformats.org/officeDocument/2006/relationships/slide" Target="slide49.xml"/><Relationship Id="rId4" Type="http://schemas.openxmlformats.org/officeDocument/2006/relationships/slide" Target="slide6.xml"/><Relationship Id="rId9" Type="http://schemas.openxmlformats.org/officeDocument/2006/relationships/slide" Target="slide42.xml"/></Relationships>
</file>

<file path=ppt/slides/_rels/slide13.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chart" Target="../charts/chart3.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 Id="rId14" Type="http://schemas.openxmlformats.org/officeDocument/2006/relationships/chart" Target="../charts/chart4.xml"/></Relationships>
</file>

<file path=ppt/slides/_rels/slide14.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slide" Target="slide12.xml"/><Relationship Id="rId12" Type="http://schemas.openxmlformats.org/officeDocument/2006/relationships/slide" Target="slide49.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slide" Target="slide6.xml"/><Relationship Id="rId11" Type="http://schemas.openxmlformats.org/officeDocument/2006/relationships/slide" Target="slide42.xml"/><Relationship Id="rId5" Type="http://schemas.openxmlformats.org/officeDocument/2006/relationships/slide" Target="slide3.xml"/><Relationship Id="rId15" Type="http://schemas.openxmlformats.org/officeDocument/2006/relationships/image" Target="../media/image19.emf"/><Relationship Id="rId10" Type="http://schemas.openxmlformats.org/officeDocument/2006/relationships/slide" Target="slide35.xml"/><Relationship Id="rId4" Type="http://schemas.openxmlformats.org/officeDocument/2006/relationships/image" Target="../media/image4.png"/><Relationship Id="rId9" Type="http://schemas.openxmlformats.org/officeDocument/2006/relationships/slide" Target="slide28.xml"/><Relationship Id="rId14" Type="http://schemas.openxmlformats.org/officeDocument/2006/relationships/package" Target="../embeddings/Microsoft_Excel_Worksheet4.xlsx"/></Relationships>
</file>

<file path=ppt/slides/_rels/slide15.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3.xml"/><Relationship Id="rId7" Type="http://schemas.openxmlformats.org/officeDocument/2006/relationships/slide" Target="slide28.xml"/><Relationship Id="rId12" Type="http://schemas.openxmlformats.org/officeDocument/2006/relationships/chart" Target="../charts/chart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20.xml"/><Relationship Id="rId11" Type="http://schemas.openxmlformats.org/officeDocument/2006/relationships/image" Target="../media/image7.png"/><Relationship Id="rId5" Type="http://schemas.openxmlformats.org/officeDocument/2006/relationships/slide" Target="slide12.xml"/><Relationship Id="rId10" Type="http://schemas.openxmlformats.org/officeDocument/2006/relationships/slide" Target="slide49.xml"/><Relationship Id="rId4" Type="http://schemas.openxmlformats.org/officeDocument/2006/relationships/slide" Target="slide6.xml"/><Relationship Id="rId9" Type="http://schemas.openxmlformats.org/officeDocument/2006/relationships/slide" Target="slide42.xml"/></Relationships>
</file>

<file path=ppt/slides/_rels/slide16.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chart" Target="../charts/chart6.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17.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chart" Target="../charts/chart7.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18.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chart" Target="../charts/chart8.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19.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diagramData" Target="../diagrams/data5.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7.png"/><Relationship Id="rId17" Type="http://schemas.microsoft.com/office/2007/relationships/diagramDrawing" Target="../diagrams/drawing5.xml"/><Relationship Id="rId2" Type="http://schemas.openxmlformats.org/officeDocument/2006/relationships/notesSlide" Target="../notesSlides/notesSlide8.xml"/><Relationship Id="rId16" Type="http://schemas.openxmlformats.org/officeDocument/2006/relationships/diagramColors" Target="../diagrams/colors5.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5" Type="http://schemas.openxmlformats.org/officeDocument/2006/relationships/diagramQuickStyle" Target="../diagrams/quickStyle5.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 Id="rId1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5.png"/><Relationship Id="rId18" Type="http://schemas.openxmlformats.org/officeDocument/2006/relationships/image" Target="../media/image10.png"/><Relationship Id="rId3" Type="http://schemas.openxmlformats.org/officeDocument/2006/relationships/slide" Target="slide6.xml"/><Relationship Id="rId7" Type="http://schemas.openxmlformats.org/officeDocument/2006/relationships/slide" Target="slide20.xml"/><Relationship Id="rId12" Type="http://schemas.openxmlformats.org/officeDocument/2006/relationships/slide" Target="slide49.xml"/><Relationship Id="rId17" Type="http://schemas.openxmlformats.org/officeDocument/2006/relationships/image" Target="../media/image9.png"/><Relationship Id="rId2" Type="http://schemas.openxmlformats.org/officeDocument/2006/relationships/slide" Target="slide3.xml"/><Relationship Id="rId16" Type="http://schemas.openxmlformats.org/officeDocument/2006/relationships/image" Target="../media/image8.png"/><Relationship Id="rId20"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 Target="slide21.xml"/><Relationship Id="rId11" Type="http://schemas.openxmlformats.org/officeDocument/2006/relationships/slide" Target="slide42.xml"/><Relationship Id="rId5" Type="http://schemas.openxmlformats.org/officeDocument/2006/relationships/slide" Target="slide12.xml"/><Relationship Id="rId15" Type="http://schemas.openxmlformats.org/officeDocument/2006/relationships/image" Target="../media/image7.png"/><Relationship Id="rId10" Type="http://schemas.openxmlformats.org/officeDocument/2006/relationships/slide" Target="slide35.xml"/><Relationship Id="rId19" Type="http://schemas.openxmlformats.org/officeDocument/2006/relationships/image" Target="../media/image11.jpeg"/><Relationship Id="rId4" Type="http://schemas.openxmlformats.org/officeDocument/2006/relationships/slide" Target="slide19.xml"/><Relationship Id="rId9" Type="http://schemas.openxmlformats.org/officeDocument/2006/relationships/slide" Target="slide28.xml"/><Relationship Id="rId1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diagramData" Target="../diagrams/data6.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8.png"/><Relationship Id="rId17" Type="http://schemas.microsoft.com/office/2007/relationships/diagramDrawing" Target="../diagrams/drawing6.xml"/><Relationship Id="rId2" Type="http://schemas.openxmlformats.org/officeDocument/2006/relationships/notesSlide" Target="../notesSlides/notesSlide9.xml"/><Relationship Id="rId16" Type="http://schemas.openxmlformats.org/officeDocument/2006/relationships/diagramColors" Target="../diagrams/colors6.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5" Type="http://schemas.openxmlformats.org/officeDocument/2006/relationships/diagramQuickStyle" Target="../diagrams/quickStyl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 Id="rId1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22.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23.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chart" Target="../charts/chart9.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24.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chart" Target="../charts/chart10.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25.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26.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27.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28.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diagramLayout" Target="../diagrams/layout7.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diagramData" Target="../diagrams/data7.xml"/><Relationship Id="rId17" Type="http://schemas.openxmlformats.org/officeDocument/2006/relationships/image" Target="../media/image9.png"/><Relationship Id="rId2" Type="http://schemas.openxmlformats.org/officeDocument/2006/relationships/notesSlide" Target="../notesSlides/notesSlide17.xml"/><Relationship Id="rId16" Type="http://schemas.microsoft.com/office/2007/relationships/diagramDrawing" Target="../diagrams/drawing7.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5" Type="http://schemas.openxmlformats.org/officeDocument/2006/relationships/diagramColors" Target="../diagrams/colors7.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 Id="rId1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3.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diagramData" Target="../diagrams/data1.xml"/><Relationship Id="rId3" Type="http://schemas.openxmlformats.org/officeDocument/2006/relationships/slide" Target="slide3.xml"/><Relationship Id="rId7" Type="http://schemas.openxmlformats.org/officeDocument/2006/relationships/slide" Target="slide28.xml"/><Relationship Id="rId12" Type="http://schemas.openxmlformats.org/officeDocument/2006/relationships/hyperlink" Target="https://mptmd.gob.es/portal/delegaciones_gobierno/peaget" TargetMode="External"/><Relationship Id="rId17" Type="http://schemas.microsoft.com/office/2007/relationships/diagramDrawing" Target="../diagrams/drawing1.xml"/><Relationship Id="rId2" Type="http://schemas.openxmlformats.org/officeDocument/2006/relationships/image" Target="../media/image4.png"/><Relationship Id="rId16" Type="http://schemas.openxmlformats.org/officeDocument/2006/relationships/diagramColors" Target="../diagrams/colors1.xml"/><Relationship Id="rId1" Type="http://schemas.openxmlformats.org/officeDocument/2006/relationships/slideLayout" Target="../slideLayouts/slideLayout1.xml"/><Relationship Id="rId6" Type="http://schemas.openxmlformats.org/officeDocument/2006/relationships/slide" Target="slide20.xml"/><Relationship Id="rId11" Type="http://schemas.openxmlformats.org/officeDocument/2006/relationships/image" Target="../media/image5.png"/><Relationship Id="rId5" Type="http://schemas.openxmlformats.org/officeDocument/2006/relationships/slide" Target="slide12.xml"/><Relationship Id="rId15" Type="http://schemas.openxmlformats.org/officeDocument/2006/relationships/diagramQuickStyle" Target="../diagrams/quickStyle1.xml"/><Relationship Id="rId10" Type="http://schemas.openxmlformats.org/officeDocument/2006/relationships/slide" Target="slide49.xml"/><Relationship Id="rId4" Type="http://schemas.openxmlformats.org/officeDocument/2006/relationships/slide" Target="slide6.xml"/><Relationship Id="rId9" Type="http://schemas.openxmlformats.org/officeDocument/2006/relationships/slide" Target="slide42.xml"/><Relationship Id="rId1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31.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chart" Target="../charts/chart11.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32.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chart" Target="../charts/chart12.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33.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34.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35.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diagramLayout" Target="../diagrams/layout8.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diagramData" Target="../diagrams/data8.xml"/><Relationship Id="rId17" Type="http://schemas.openxmlformats.org/officeDocument/2006/relationships/image" Target="../media/image10.png"/><Relationship Id="rId2" Type="http://schemas.openxmlformats.org/officeDocument/2006/relationships/notesSlide" Target="../notesSlides/notesSlide24.xml"/><Relationship Id="rId16" Type="http://schemas.microsoft.com/office/2007/relationships/diagramDrawing" Target="../diagrams/drawing8.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5" Type="http://schemas.openxmlformats.org/officeDocument/2006/relationships/diagramColors" Target="../diagrams/colors8.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 Id="rId1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37.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38.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chart" Target="../charts/chart13.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39.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chart" Target="../charts/chart14.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4.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hyperlink" Target="https://mptmd.gob.es/content/dam/mpt/delegaciones_gobierno/PEAGET/PLAN_DE_ACCION_2025.pdf" TargetMode="External"/><Relationship Id="rId18" Type="http://schemas.microsoft.com/office/2007/relationships/diagramDrawing" Target="../diagrams/drawing2.xml"/><Relationship Id="rId3" Type="http://schemas.openxmlformats.org/officeDocument/2006/relationships/slide" Target="slide3.xml"/><Relationship Id="rId21" Type="http://schemas.openxmlformats.org/officeDocument/2006/relationships/diagramQuickStyle" Target="../diagrams/quickStyle3.xml"/><Relationship Id="rId7" Type="http://schemas.openxmlformats.org/officeDocument/2006/relationships/slide" Target="slide28.xml"/><Relationship Id="rId12" Type="http://schemas.openxmlformats.org/officeDocument/2006/relationships/hyperlink" Target="https://mptmd.gob.es/portal/delegaciones_gobierno/peaget" TargetMode="External"/><Relationship Id="rId17" Type="http://schemas.openxmlformats.org/officeDocument/2006/relationships/diagramColors" Target="../diagrams/colors2.xml"/><Relationship Id="rId2" Type="http://schemas.openxmlformats.org/officeDocument/2006/relationships/image" Target="../media/image4.png"/><Relationship Id="rId16" Type="http://schemas.openxmlformats.org/officeDocument/2006/relationships/diagramQuickStyle" Target="../diagrams/quickStyle2.xml"/><Relationship Id="rId20" Type="http://schemas.openxmlformats.org/officeDocument/2006/relationships/diagramLayout" Target="../diagrams/layout3.xml"/><Relationship Id="rId1" Type="http://schemas.openxmlformats.org/officeDocument/2006/relationships/slideLayout" Target="../slideLayouts/slideLayout1.xml"/><Relationship Id="rId6" Type="http://schemas.openxmlformats.org/officeDocument/2006/relationships/slide" Target="slide20.xml"/><Relationship Id="rId11" Type="http://schemas.openxmlformats.org/officeDocument/2006/relationships/image" Target="../media/image5.png"/><Relationship Id="rId5" Type="http://schemas.openxmlformats.org/officeDocument/2006/relationships/slide" Target="slide12.xml"/><Relationship Id="rId15" Type="http://schemas.openxmlformats.org/officeDocument/2006/relationships/diagramLayout" Target="../diagrams/layout2.xml"/><Relationship Id="rId23" Type="http://schemas.microsoft.com/office/2007/relationships/diagramDrawing" Target="../diagrams/drawing3.xml"/><Relationship Id="rId10" Type="http://schemas.openxmlformats.org/officeDocument/2006/relationships/slide" Target="slide49.xml"/><Relationship Id="rId19" Type="http://schemas.openxmlformats.org/officeDocument/2006/relationships/diagramData" Target="../diagrams/data3.xml"/><Relationship Id="rId4" Type="http://schemas.openxmlformats.org/officeDocument/2006/relationships/slide" Target="slide6.xml"/><Relationship Id="rId9" Type="http://schemas.openxmlformats.org/officeDocument/2006/relationships/slide" Target="slide42.xml"/><Relationship Id="rId14" Type="http://schemas.openxmlformats.org/officeDocument/2006/relationships/diagramData" Target="../diagrams/data2.xml"/><Relationship Id="rId22" Type="http://schemas.openxmlformats.org/officeDocument/2006/relationships/diagramColors" Target="../diagrams/colors3.xml"/></Relationships>
</file>

<file path=ppt/slides/_rels/slide40.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41.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42.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diagramLayout" Target="../diagrams/layout9.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diagramData" Target="../diagrams/data9.xml"/><Relationship Id="rId17" Type="http://schemas.openxmlformats.org/officeDocument/2006/relationships/image" Target="../media/image11.jpeg"/><Relationship Id="rId2" Type="http://schemas.openxmlformats.org/officeDocument/2006/relationships/notesSlide" Target="../notesSlides/notesSlide31.xml"/><Relationship Id="rId16" Type="http://schemas.microsoft.com/office/2007/relationships/diagramDrawing" Target="../diagrams/drawing9.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5" Type="http://schemas.openxmlformats.org/officeDocument/2006/relationships/diagramColors" Target="../diagrams/colors9.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 Id="rId14" Type="http://schemas.openxmlformats.org/officeDocument/2006/relationships/diagramQuickStyle" Target="../diagrams/quickStyle9.xml"/></Relationships>
</file>

<file path=ppt/slides/_rels/slide43.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44.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45.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chart" Target="../charts/chart15.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46.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chart" Target="../charts/chart16.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47.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48.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49.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5.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hyperlink" Target="https://mptmd.gob.es/portal/delegaciones_gobierno/delegaciones/galicia/proyectos-ci/plan-estrat-gico/pedgg2024_2028" TargetMode="External"/><Relationship Id="rId1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5.png"/><Relationship Id="rId17" Type="http://schemas.openxmlformats.org/officeDocument/2006/relationships/diagramColors" Target="../diagrams/colors4.xml"/><Relationship Id="rId2" Type="http://schemas.openxmlformats.org/officeDocument/2006/relationships/notesSlide" Target="../notesSlides/notesSlide1.xml"/><Relationship Id="rId16" Type="http://schemas.openxmlformats.org/officeDocument/2006/relationships/diagramQuickStyle" Target="../diagrams/quickStyle4.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5" Type="http://schemas.openxmlformats.org/officeDocument/2006/relationships/diagramLayout" Target="../diagrams/layout4.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 Id="rId14" Type="http://schemas.openxmlformats.org/officeDocument/2006/relationships/diagramData" Target="../diagrams/data4.xml"/></Relationships>
</file>

<file path=ppt/slides/_rels/slide50.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51.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52.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chart" Target="../charts/chart17.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53.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hyperlink" Target="https://digital.gob.es/content/dam/sgad/sefp/es/portalsefp/gobernanza-publica/calidad/Metodolog-as-y-Guias/CAF-2020/CAF_2020_FINAL_Web.pdf" TargetMode="Externa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5" Type="http://schemas.openxmlformats.org/officeDocument/2006/relationships/image" Target="../media/image23.png"/><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 Id="rId14" Type="http://schemas.openxmlformats.org/officeDocument/2006/relationships/hyperlink" Target="https://digital.gob.es/content/dam/sgad/sefp/es/portalsefp/gobernanza-publica/calidad/reconocimiento/certificaciones/GUIA_RECONOCIMIENTO_2025.pdf" TargetMode="External"/></Relationships>
</file>

<file path=ppt/slides/_rels/slide54.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55.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hyperlink" Target="https://digital.gob.es/content/dam/sgad/sefp/es/portalsefp/gobernanza-publica/calidad/reconocimiento/certificaciones/2024/anexos/ANEXO_2_2_MODELO_PARA_INFORME_DE_AUTOEVALUACION_CAF_2020.docx" TargetMode="Externa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56.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hyperlink" Target="https://digital.gob.es/funcion-publica/gobernanza-publica/calidad-administraciones-publicas/certificaciones-y-premios/nivel-excelencia/organizaciones" TargetMode="Externa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57.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s>
</file>

<file path=ppt/slides/_rels/slide6.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hyperlink" Target="https://mptmd.gob.es/portal/delegaciones_gobierno/peaget" TargetMode="External"/><Relationship Id="rId3" Type="http://schemas.openxmlformats.org/officeDocument/2006/relationships/image" Target="../media/image4.png"/><Relationship Id="rId7" Type="http://schemas.openxmlformats.org/officeDocument/2006/relationships/slide" Target="slide20.xml"/><Relationship Id="rId12" Type="http://schemas.openxmlformats.org/officeDocument/2006/relationships/hyperlink" Target="https://mptmd.gob.es/portal/delegaciones_gobierno/delegaciones/galicia/proyectos-ci/plan-estrat-gico/Plan_Accion_DG-SGAC_2025" TargetMode="External"/><Relationship Id="rId17" Type="http://schemas.openxmlformats.org/officeDocument/2006/relationships/image" Target="../media/image6.png"/><Relationship Id="rId2" Type="http://schemas.openxmlformats.org/officeDocument/2006/relationships/notesSlide" Target="../notesSlides/notesSlide2.xml"/><Relationship Id="rId16" Type="http://schemas.openxmlformats.org/officeDocument/2006/relationships/chart" Target="../charts/chart2.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49.xml"/><Relationship Id="rId5" Type="http://schemas.openxmlformats.org/officeDocument/2006/relationships/slide" Target="slide6.xml"/><Relationship Id="rId15" Type="http://schemas.openxmlformats.org/officeDocument/2006/relationships/chart" Target="../charts/chart1.xml"/><Relationship Id="rId10" Type="http://schemas.openxmlformats.org/officeDocument/2006/relationships/slide" Target="slide42.xml"/><Relationship Id="rId4" Type="http://schemas.openxmlformats.org/officeDocument/2006/relationships/slide" Target="slide3.xml"/><Relationship Id="rId9" Type="http://schemas.openxmlformats.org/officeDocument/2006/relationships/slide" Target="slide35.xml"/><Relationship Id="rId14" Type="http://schemas.openxmlformats.org/officeDocument/2006/relationships/hyperlink" Target="https://mptmd.gob.es/content/dam/mpt/delegaciones_gobierno/PEAGET/PLAN_DE_ACCION_2025.pdf" TargetMode="External"/></Relationships>
</file>

<file path=ppt/slides/_rels/slide7.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3.xml"/><Relationship Id="rId7" Type="http://schemas.openxmlformats.org/officeDocument/2006/relationships/slide" Target="slide28.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20.xml"/><Relationship Id="rId11" Type="http://schemas.openxmlformats.org/officeDocument/2006/relationships/image" Target="../media/image6.png"/><Relationship Id="rId5" Type="http://schemas.openxmlformats.org/officeDocument/2006/relationships/slide" Target="slide12.xml"/><Relationship Id="rId10" Type="http://schemas.openxmlformats.org/officeDocument/2006/relationships/slide" Target="slide49.xml"/><Relationship Id="rId4" Type="http://schemas.openxmlformats.org/officeDocument/2006/relationships/slide" Target="slide6.xml"/><Relationship Id="rId9" Type="http://schemas.openxmlformats.org/officeDocument/2006/relationships/slide" Target="slide42.xml"/></Relationships>
</file>

<file path=ppt/slides/_rels/slide8.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3.xml"/><Relationship Id="rId7" Type="http://schemas.openxmlformats.org/officeDocument/2006/relationships/slide" Target="slide28.xml"/><Relationship Id="rId12"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20.xml"/><Relationship Id="rId11" Type="http://schemas.openxmlformats.org/officeDocument/2006/relationships/image" Target="../media/image6.png"/><Relationship Id="rId5" Type="http://schemas.openxmlformats.org/officeDocument/2006/relationships/slide" Target="slide12.xml"/><Relationship Id="rId10" Type="http://schemas.openxmlformats.org/officeDocument/2006/relationships/slide" Target="slide49.xml"/><Relationship Id="rId4" Type="http://schemas.openxmlformats.org/officeDocument/2006/relationships/slide" Target="slide6.xml"/><Relationship Id="rId9" Type="http://schemas.openxmlformats.org/officeDocument/2006/relationships/slide" Target="slide42.xml"/></Relationships>
</file>

<file path=ppt/slides/_rels/slide9.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3.xml"/><Relationship Id="rId7" Type="http://schemas.openxmlformats.org/officeDocument/2006/relationships/slide" Target="slide28.xml"/><Relationship Id="rId12"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20.xml"/><Relationship Id="rId11" Type="http://schemas.openxmlformats.org/officeDocument/2006/relationships/image" Target="../media/image6.png"/><Relationship Id="rId5" Type="http://schemas.openxmlformats.org/officeDocument/2006/relationships/slide" Target="slide12.xml"/><Relationship Id="rId10" Type="http://schemas.openxmlformats.org/officeDocument/2006/relationships/slide" Target="slide49.xml"/><Relationship Id="rId4" Type="http://schemas.openxmlformats.org/officeDocument/2006/relationships/slide" Target="slide6.xml"/><Relationship Id="rId9" Type="http://schemas.openxmlformats.org/officeDocument/2006/relationships/slide" Target="slide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12C679C-C0A5-4343-BF04-1C954B5BD11C}"/>
              </a:ext>
            </a:extLst>
          </p:cNvPr>
          <p:cNvPicPr>
            <a:picLocks noChangeAspect="1"/>
          </p:cNvPicPr>
          <p:nvPr/>
        </p:nvPicPr>
        <p:blipFill>
          <a:blip r:embed="rId2">
            <a:extLst>
              <a:ext uri="{BEBA8EAE-BF5A-486C-A8C5-ECC9F3942E4B}">
                <a14:imgProps xmlns:a14="http://schemas.microsoft.com/office/drawing/2010/main">
                  <a14:imgLayer r:embed="rId3">
                    <a14:imgEffect>
                      <a14:artisticPencilGrayscale/>
                    </a14:imgEffect>
                    <a14:imgEffect>
                      <a14:colorTemperature colorTemp="11200"/>
                    </a14:imgEffect>
                  </a14:imgLayer>
                </a14:imgProps>
              </a:ext>
            </a:extLst>
          </a:blip>
          <a:stretch>
            <a:fillRect/>
          </a:stretch>
        </p:blipFill>
        <p:spPr>
          <a:xfrm>
            <a:off x="0" y="-9144"/>
            <a:ext cx="12192000" cy="6867144"/>
          </a:xfrm>
          <a:prstGeom prst="rect">
            <a:avLst/>
          </a:prstGeom>
        </p:spPr>
      </p:pic>
      <p:sp>
        <p:nvSpPr>
          <p:cNvPr id="9" name="Rectángulo 8" descr="rectángulo blanco para texto en portada">
            <a:extLst>
              <a:ext uri="{FF2B5EF4-FFF2-40B4-BE49-F238E27FC236}">
                <a16:creationId xmlns:a16="http://schemas.microsoft.com/office/drawing/2014/main" id="{60E89020-6928-4F17-B201-0BCE5B19893F}"/>
              </a:ext>
            </a:extLst>
          </p:cNvPr>
          <p:cNvSpPr/>
          <p:nvPr/>
        </p:nvSpPr>
        <p:spPr>
          <a:xfrm>
            <a:off x="7088940" y="292267"/>
            <a:ext cx="4091305" cy="5580625"/>
          </a:xfrm>
          <a:prstGeom prst="rect">
            <a:avLst/>
          </a:prstGeom>
          <a:solidFill>
            <a:srgbClr val="FFF9E1"/>
          </a:solidFill>
          <a:ln>
            <a:noFill/>
          </a:ln>
          <a:effectLst>
            <a:outerShdw blurRad="228600" dist="114300" sx="103000" sy="103000" algn="tl" rotWithShape="0">
              <a:prstClr val="black">
                <a:alpha val="40000"/>
              </a:prstClr>
            </a:outerShdw>
            <a:softEdge rad="381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pic>
        <p:nvPicPr>
          <p:cNvPr id="11" name="Imagen 10">
            <a:extLst>
              <a:ext uri="{FF2B5EF4-FFF2-40B4-BE49-F238E27FC236}">
                <a16:creationId xmlns:a16="http://schemas.microsoft.com/office/drawing/2014/main" id="{5C33E49A-67A3-41C0-B9A7-44645E242C7F}"/>
              </a:ext>
            </a:extLst>
          </p:cNvPr>
          <p:cNvPicPr>
            <a:picLocks noChangeAspect="1"/>
          </p:cNvPicPr>
          <p:nvPr/>
        </p:nvPicPr>
        <p:blipFill>
          <a:blip r:embed="rId4"/>
          <a:stretch>
            <a:fillRect/>
          </a:stretch>
        </p:blipFill>
        <p:spPr>
          <a:xfrm>
            <a:off x="7470237" y="4606014"/>
            <a:ext cx="3328709" cy="890094"/>
          </a:xfrm>
          <a:prstGeom prst="rect">
            <a:avLst/>
          </a:prstGeom>
        </p:spPr>
      </p:pic>
      <p:pic>
        <p:nvPicPr>
          <p:cNvPr id="12" name="Imagen 11">
            <a:extLst>
              <a:ext uri="{FF2B5EF4-FFF2-40B4-BE49-F238E27FC236}">
                <a16:creationId xmlns:a16="http://schemas.microsoft.com/office/drawing/2014/main" id="{5A35DB6A-40E4-41B6-A8CD-5A982E673854}"/>
              </a:ext>
            </a:extLst>
          </p:cNvPr>
          <p:cNvPicPr>
            <a:picLocks noChangeAspect="1"/>
          </p:cNvPicPr>
          <p:nvPr/>
        </p:nvPicPr>
        <p:blipFill>
          <a:blip r:embed="rId5"/>
          <a:stretch>
            <a:fillRect/>
          </a:stretch>
        </p:blipFill>
        <p:spPr>
          <a:xfrm>
            <a:off x="726754" y="5403301"/>
            <a:ext cx="1353429" cy="1231499"/>
          </a:xfrm>
          <a:prstGeom prst="rect">
            <a:avLst/>
          </a:prstGeom>
        </p:spPr>
      </p:pic>
      <p:sp>
        <p:nvSpPr>
          <p:cNvPr id="16" name="CuadroTexto 15">
            <a:extLst>
              <a:ext uri="{FF2B5EF4-FFF2-40B4-BE49-F238E27FC236}">
                <a16:creationId xmlns:a16="http://schemas.microsoft.com/office/drawing/2014/main" id="{08CB6871-5A84-4678-9296-8637E26C5BE0}"/>
              </a:ext>
            </a:extLst>
          </p:cNvPr>
          <p:cNvSpPr txBox="1"/>
          <p:nvPr/>
        </p:nvSpPr>
        <p:spPr>
          <a:xfrm>
            <a:off x="2167702" y="5550068"/>
            <a:ext cx="3684458" cy="646331"/>
          </a:xfrm>
          <a:prstGeom prst="rect">
            <a:avLst/>
          </a:prstGeom>
          <a:noFill/>
        </p:spPr>
        <p:txBody>
          <a:bodyPr wrap="square">
            <a:spAutoFit/>
          </a:bodyPr>
          <a:lstStyle/>
          <a:p>
            <a:endParaRPr lang="es-ES" dirty="0"/>
          </a:p>
          <a:p>
            <a:endParaRPr lang="es-ES" dirty="0"/>
          </a:p>
        </p:txBody>
      </p:sp>
      <p:sp>
        <p:nvSpPr>
          <p:cNvPr id="8" name="Rectángulo 7" descr="rectángulo blanco para texto en portada">
            <a:extLst>
              <a:ext uri="{FF2B5EF4-FFF2-40B4-BE49-F238E27FC236}">
                <a16:creationId xmlns:a16="http://schemas.microsoft.com/office/drawing/2014/main" id="{553DAE45-72AF-47C3-8C32-5C64C3753D15}"/>
              </a:ext>
            </a:extLst>
          </p:cNvPr>
          <p:cNvSpPr/>
          <p:nvPr/>
        </p:nvSpPr>
        <p:spPr>
          <a:xfrm>
            <a:off x="2080183" y="5872893"/>
            <a:ext cx="3122753" cy="646331"/>
          </a:xfrm>
          <a:prstGeom prst="rect">
            <a:avLst/>
          </a:prstGeom>
          <a:solidFill>
            <a:srgbClr val="FFF9E1"/>
          </a:solidFill>
          <a:ln>
            <a:noFill/>
          </a:ln>
          <a:effectLst>
            <a:outerShdw blurRad="228600" dist="114300" sx="103000" sy="103000" algn="tl" rotWithShape="0">
              <a:prstClr val="black">
                <a:alpha val="40000"/>
              </a:prstClr>
            </a:outerShdw>
            <a:softEdge rad="381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s-ES" sz="1800" b="1" dirty="0">
              <a:solidFill>
                <a:srgbClr val="C00000"/>
              </a:solidFill>
            </a:endParaRPr>
          </a:p>
          <a:p>
            <a:pPr algn="ctr"/>
            <a:r>
              <a:rPr lang="es-ES" sz="1800" b="1" dirty="0">
                <a:solidFill>
                  <a:srgbClr val="480000"/>
                </a:solidFill>
              </a:rPr>
              <a:t>16 de marzo de 2026</a:t>
            </a:r>
          </a:p>
          <a:p>
            <a:pPr algn="ctr"/>
            <a:endParaRPr lang="es-ES" dirty="0">
              <a:solidFill>
                <a:schemeClr val="accent1">
                  <a:lumMod val="50000"/>
                </a:schemeClr>
              </a:solidFill>
            </a:endParaRPr>
          </a:p>
        </p:txBody>
      </p:sp>
      <p:sp>
        <p:nvSpPr>
          <p:cNvPr id="2" name="CuadroTexto 1">
            <a:extLst>
              <a:ext uri="{FF2B5EF4-FFF2-40B4-BE49-F238E27FC236}">
                <a16:creationId xmlns:a16="http://schemas.microsoft.com/office/drawing/2014/main" id="{8E9F9590-AF55-46CD-95AE-2F84757E2C63}"/>
              </a:ext>
            </a:extLst>
          </p:cNvPr>
          <p:cNvSpPr txBox="1"/>
          <p:nvPr/>
        </p:nvSpPr>
        <p:spPr>
          <a:xfrm>
            <a:off x="7467042" y="483087"/>
            <a:ext cx="3487224" cy="4524315"/>
          </a:xfrm>
          <a:prstGeom prst="rect">
            <a:avLst/>
          </a:prstGeom>
          <a:noFill/>
        </p:spPr>
        <p:txBody>
          <a:bodyPr wrap="square" rtlCol="0">
            <a:spAutoFit/>
          </a:bodyPr>
          <a:lstStyle/>
          <a:p>
            <a:r>
              <a:rPr lang="es-ES" b="1" dirty="0">
                <a:solidFill>
                  <a:srgbClr val="C00000"/>
                </a:solidFill>
                <a:latin typeface="Arial" panose="020B0604020202020204" pitchFamily="34" charset="0"/>
                <a:cs typeface="Arial" panose="020B0604020202020204" pitchFamily="34" charset="0"/>
              </a:rPr>
              <a:t>INFORME DE SEGUIMIENTO</a:t>
            </a:r>
          </a:p>
          <a:p>
            <a:r>
              <a:rPr lang="es-ES" b="1" dirty="0">
                <a:solidFill>
                  <a:srgbClr val="C00000"/>
                </a:solidFill>
                <a:latin typeface="Arial" panose="020B0604020202020204" pitchFamily="34" charset="0"/>
                <a:cs typeface="Arial" panose="020B0604020202020204" pitchFamily="34" charset="0"/>
              </a:rPr>
              <a:t>DEL PLAN DE ACCIÓN 2025</a:t>
            </a:r>
          </a:p>
          <a:p>
            <a:endParaRPr lang="es-ES" b="1" dirty="0">
              <a:solidFill>
                <a:schemeClr val="accent3">
                  <a:lumMod val="75000"/>
                </a:schemeClr>
              </a:solidFill>
              <a:latin typeface="Arial" panose="020B0604020202020204" pitchFamily="34" charset="0"/>
              <a:cs typeface="Arial" panose="020B0604020202020204" pitchFamily="34" charset="0"/>
            </a:endParaRPr>
          </a:p>
          <a:p>
            <a:r>
              <a:rPr lang="es-ES" b="1" dirty="0">
                <a:solidFill>
                  <a:schemeClr val="accent1">
                    <a:lumMod val="50000"/>
                  </a:schemeClr>
                </a:solidFill>
                <a:latin typeface="Arial" panose="020B0604020202020204" pitchFamily="34" charset="0"/>
                <a:cs typeface="Arial" panose="020B0604020202020204" pitchFamily="34" charset="0"/>
              </a:rPr>
              <a:t>PLAN TERRITORIAL DE LA DELEGACIÓN DEL GOBIERNO EN GALICIA/SUBDELEGACIÓN DEL GOBIERNO EN A CORUÑA 2004-2027</a:t>
            </a:r>
          </a:p>
          <a:p>
            <a:endParaRPr lang="es-ES" b="1" dirty="0">
              <a:solidFill>
                <a:schemeClr val="accent3">
                  <a:lumMod val="75000"/>
                </a:schemeClr>
              </a:solidFill>
              <a:latin typeface="Arial" panose="020B0604020202020204" pitchFamily="34" charset="0"/>
              <a:cs typeface="Arial" panose="020B0604020202020204" pitchFamily="34" charset="0"/>
            </a:endParaRPr>
          </a:p>
          <a:p>
            <a:r>
              <a:rPr lang="es-ES" b="1" dirty="0">
                <a:solidFill>
                  <a:schemeClr val="accent3">
                    <a:lumMod val="75000"/>
                  </a:schemeClr>
                </a:solidFill>
                <a:latin typeface="Arial" panose="020B0604020202020204" pitchFamily="34" charset="0"/>
                <a:cs typeface="Arial" panose="020B0604020202020204" pitchFamily="34" charset="0"/>
              </a:rPr>
              <a:t>PLAN ESTRATÉGICO DE LA ADMINISTRACIÓN GENERAL DEL ESTADO EN EL TERRITORIO 2024-2027</a:t>
            </a:r>
          </a:p>
          <a:p>
            <a:endParaRPr lang="es-ES" b="1" dirty="0">
              <a:solidFill>
                <a:schemeClr val="accent3">
                  <a:lumMod val="75000"/>
                </a:schemeClr>
              </a:solidFill>
              <a:latin typeface="Arial" panose="020B0604020202020204" pitchFamily="34" charset="0"/>
              <a:cs typeface="Arial" panose="020B0604020202020204" pitchFamily="34" charset="0"/>
            </a:endParaRPr>
          </a:p>
          <a:p>
            <a:endParaRPr lang="es-ES" b="1" dirty="0">
              <a:solidFill>
                <a:srgbClr val="C00000"/>
              </a:solidFill>
              <a:latin typeface="Arial" panose="020B0604020202020204" pitchFamily="34" charset="0"/>
              <a:cs typeface="Arial" panose="020B0604020202020204" pitchFamily="34" charset="0"/>
            </a:endParaRPr>
          </a:p>
        </p:txBody>
      </p:sp>
      <p:sp>
        <p:nvSpPr>
          <p:cNvPr id="5" name="Marcador de número de diapositiva 4">
            <a:extLst>
              <a:ext uri="{FF2B5EF4-FFF2-40B4-BE49-F238E27FC236}">
                <a16:creationId xmlns:a16="http://schemas.microsoft.com/office/drawing/2014/main" id="{BB895969-468F-4DC2-82C6-6D985AC1E6AD}"/>
              </a:ext>
            </a:extLst>
          </p:cNvPr>
          <p:cNvSpPr>
            <a:spLocks noGrp="1"/>
          </p:cNvSpPr>
          <p:nvPr>
            <p:ph type="sldNum" sz="quarter" idx="12"/>
          </p:nvPr>
        </p:nvSpPr>
        <p:spPr/>
        <p:txBody>
          <a:bodyPr/>
          <a:lstStyle/>
          <a:p>
            <a:fld id="{43B9F2F5-9901-4B50-B674-E5A258050F84}" type="slidenum">
              <a:rPr lang="es-ES" smtClean="0"/>
              <a:t>1</a:t>
            </a:fld>
            <a:endParaRPr lang="es-ES"/>
          </a:p>
        </p:txBody>
      </p:sp>
    </p:spTree>
    <p:extLst>
      <p:ext uri="{BB962C8B-B14F-4D97-AF65-F5344CB8AC3E}">
        <p14:creationId xmlns:p14="http://schemas.microsoft.com/office/powerpoint/2010/main" val="2179040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2798669239"/>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3"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rgbClr val="FF0000"/>
                        </a:solidFill>
                      </a:endParaRPr>
                    </a:p>
                    <a:p>
                      <a:pPr marL="228600" indent="-228600">
                        <a:buFont typeface="+mj-lt"/>
                        <a:buAutoNum type="arabicPeriod"/>
                      </a:pPr>
                      <a:r>
                        <a:rPr lang="es-ES" sz="1200" b="1" dirty="0">
                          <a:ln>
                            <a:noFill/>
                          </a:ln>
                          <a:solidFill>
                            <a:srgbClr val="FF0000"/>
                          </a:solidFill>
                          <a:hlinkClick r:id="rId4"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0"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3062644" y="874428"/>
            <a:ext cx="7160348" cy="400110"/>
          </a:xfrm>
          <a:prstGeom prst="rect">
            <a:avLst/>
          </a:prstGeom>
          <a:solidFill>
            <a:schemeClr val="accent1">
              <a:lumMod val="20000"/>
              <a:lumOff val="80000"/>
            </a:schemeClr>
          </a:solidFill>
        </p:spPr>
        <p:txBody>
          <a:bodyPr wrap="square">
            <a:spAutoFit/>
          </a:bodyPr>
          <a:lstStyle/>
          <a:p>
            <a:r>
              <a:rPr lang="es-ES" b="1" dirty="0">
                <a:solidFill>
                  <a:srgbClr val="C00000"/>
                </a:solidFill>
              </a:rPr>
              <a:t>2</a:t>
            </a:r>
            <a:r>
              <a:rPr lang="es-ES" sz="1800" b="1" dirty="0">
                <a:solidFill>
                  <a:srgbClr val="C00000"/>
                </a:solidFill>
              </a:rPr>
              <a:t>. </a:t>
            </a:r>
            <a:r>
              <a:rPr lang="es-ES" sz="2000" b="1" dirty="0">
                <a:solidFill>
                  <a:srgbClr val="C00000"/>
                </a:solidFill>
              </a:rPr>
              <a:t>EL PLAN DE ACCIÓN 2025.</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p:txBody>
          <a:bodyPr/>
          <a:lstStyle/>
          <a:p>
            <a:fld id="{43B9F2F5-9901-4B50-B674-E5A258050F84}" type="slidenum">
              <a:rPr lang="es-ES" smtClean="0"/>
              <a:t>10</a:t>
            </a:fld>
            <a:endParaRPr lang="es-ES"/>
          </a:p>
        </p:txBody>
      </p:sp>
      <p:pic>
        <p:nvPicPr>
          <p:cNvPr id="9" name="Imagen 8">
            <a:extLst>
              <a:ext uri="{FF2B5EF4-FFF2-40B4-BE49-F238E27FC236}">
                <a16:creationId xmlns:a16="http://schemas.microsoft.com/office/drawing/2014/main" id="{1EF2ED54-E6B8-48A3-85FE-603E51C6A82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52392" y="613514"/>
            <a:ext cx="839608" cy="802292"/>
          </a:xfrm>
          <a:prstGeom prst="rect">
            <a:avLst/>
          </a:prstGeom>
        </p:spPr>
      </p:pic>
      <p:pic>
        <p:nvPicPr>
          <p:cNvPr id="13" name="Imagen 12">
            <a:extLst>
              <a:ext uri="{FF2B5EF4-FFF2-40B4-BE49-F238E27FC236}">
                <a16:creationId xmlns:a16="http://schemas.microsoft.com/office/drawing/2014/main" id="{03C7E88B-D18A-4E98-8696-9A9DE8E73F60}"/>
              </a:ext>
            </a:extLst>
          </p:cNvPr>
          <p:cNvPicPr>
            <a:picLocks noChangeAspect="1"/>
          </p:cNvPicPr>
          <p:nvPr/>
        </p:nvPicPr>
        <p:blipFill>
          <a:blip r:embed="rId12"/>
          <a:stretch>
            <a:fillRect/>
          </a:stretch>
        </p:blipFill>
        <p:spPr>
          <a:xfrm>
            <a:off x="2392513" y="1887854"/>
            <a:ext cx="7277210" cy="3306725"/>
          </a:xfrm>
          <a:prstGeom prst="rect">
            <a:avLst/>
          </a:prstGeom>
        </p:spPr>
      </p:pic>
      <p:sp>
        <p:nvSpPr>
          <p:cNvPr id="14" name="CuadroTexto 13">
            <a:extLst>
              <a:ext uri="{FF2B5EF4-FFF2-40B4-BE49-F238E27FC236}">
                <a16:creationId xmlns:a16="http://schemas.microsoft.com/office/drawing/2014/main" id="{95D8C778-8D51-45B0-9393-37FE8B2DF591}"/>
              </a:ext>
            </a:extLst>
          </p:cNvPr>
          <p:cNvSpPr txBox="1"/>
          <p:nvPr/>
        </p:nvSpPr>
        <p:spPr>
          <a:xfrm>
            <a:off x="9553742" y="3382880"/>
            <a:ext cx="2334435" cy="1422679"/>
          </a:xfrm>
          <a:prstGeom prst="rect">
            <a:avLst/>
          </a:prstGeom>
          <a:solidFill>
            <a:schemeClr val="accent4">
              <a:lumMod val="20000"/>
              <a:lumOff val="80000"/>
            </a:schemeClr>
          </a:solidFill>
        </p:spPr>
        <p:txBody>
          <a:bodyPr wrap="square" lIns="36000" rIns="36000" bIns="144000" rtlCol="0">
            <a:spAutoFit/>
          </a:bodyPr>
          <a:lstStyle>
            <a:defPPr>
              <a:defRPr lang="es-ES"/>
            </a:defPPr>
            <a:lvl1pPr algn="ctr">
              <a:defRPr sz="16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defRPr>
            </a:lvl1pPr>
          </a:lstStyle>
          <a:p>
            <a:r>
              <a:rPr lang="es-ES" dirty="0"/>
              <a:t>EJE 3:</a:t>
            </a:r>
          </a:p>
          <a:p>
            <a:r>
              <a:rPr lang="es-ES" dirty="0"/>
              <a:t>VISIBILIDAD INSTITUCIONAL RECONOCIBLE Y HOMOGÉNEA</a:t>
            </a:r>
          </a:p>
        </p:txBody>
      </p:sp>
      <p:sp>
        <p:nvSpPr>
          <p:cNvPr id="15" name="CuadroTexto 14">
            <a:extLst>
              <a:ext uri="{FF2B5EF4-FFF2-40B4-BE49-F238E27FC236}">
                <a16:creationId xmlns:a16="http://schemas.microsoft.com/office/drawing/2014/main" id="{60AFC559-95DA-4B8D-913A-F004B4E02C4C}"/>
              </a:ext>
            </a:extLst>
          </p:cNvPr>
          <p:cNvSpPr txBox="1"/>
          <p:nvPr/>
        </p:nvSpPr>
        <p:spPr>
          <a:xfrm>
            <a:off x="9613629" y="2490765"/>
            <a:ext cx="2186733" cy="622460"/>
          </a:xfrm>
          <a:prstGeom prst="rect">
            <a:avLst/>
          </a:prstGeom>
          <a:solidFill>
            <a:schemeClr val="accent1">
              <a:lumMod val="20000"/>
              <a:lumOff val="80000"/>
            </a:schemeClr>
          </a:solidFill>
          <a:effectLst/>
        </p:spPr>
        <p:txBody>
          <a:bodyPr wrap="square" lIns="36000" rIns="36000" bIns="144000" rtlCol="0">
            <a:spAutoFit/>
          </a:bodyPr>
          <a:lstStyle>
            <a:defPPr>
              <a:defRPr lang="es-ES"/>
            </a:defPPr>
            <a:lvl1pPr algn="ctr">
              <a:defRPr sz="1400" b="1">
                <a:solidFill>
                  <a:schemeClr val="tx1">
                    <a:lumMod val="95000"/>
                    <a:lumOff val="5000"/>
                  </a:schemeClr>
                </a:solidFill>
                <a:effectLst>
                  <a:outerShdw blurRad="38100" dist="38100" dir="2700000" algn="tl">
                    <a:srgbClr val="000000">
                      <a:alpha val="43137"/>
                    </a:srgbClr>
                  </a:outerShdw>
                </a:effectLst>
              </a:defRPr>
            </a:lvl1pPr>
          </a:lstStyle>
          <a:p>
            <a:r>
              <a:rPr lang="es-ES" dirty="0"/>
              <a:t>PROGRAMAS DE ACTUACIONES 2024-2027</a:t>
            </a:r>
          </a:p>
        </p:txBody>
      </p:sp>
    </p:spTree>
    <p:extLst>
      <p:ext uri="{BB962C8B-B14F-4D97-AF65-F5344CB8AC3E}">
        <p14:creationId xmlns:p14="http://schemas.microsoft.com/office/powerpoint/2010/main" val="393768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772333765"/>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3"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rgbClr val="FF0000"/>
                        </a:solidFill>
                      </a:endParaRPr>
                    </a:p>
                    <a:p>
                      <a:pPr marL="228600" indent="-228600">
                        <a:buFont typeface="+mj-lt"/>
                        <a:buAutoNum type="arabicPeriod"/>
                      </a:pPr>
                      <a:r>
                        <a:rPr lang="es-ES" sz="1200" b="1" dirty="0">
                          <a:ln>
                            <a:noFill/>
                          </a:ln>
                          <a:solidFill>
                            <a:srgbClr val="FF0000"/>
                          </a:solidFill>
                          <a:hlinkClick r:id="rId4"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0"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3062644" y="874428"/>
            <a:ext cx="7160348" cy="400110"/>
          </a:xfrm>
          <a:prstGeom prst="rect">
            <a:avLst/>
          </a:prstGeom>
          <a:solidFill>
            <a:schemeClr val="accent1">
              <a:lumMod val="20000"/>
              <a:lumOff val="80000"/>
            </a:schemeClr>
          </a:solidFill>
        </p:spPr>
        <p:txBody>
          <a:bodyPr wrap="square">
            <a:spAutoFit/>
          </a:bodyPr>
          <a:lstStyle/>
          <a:p>
            <a:r>
              <a:rPr lang="es-ES" b="1" dirty="0">
                <a:solidFill>
                  <a:srgbClr val="C00000"/>
                </a:solidFill>
              </a:rPr>
              <a:t>2</a:t>
            </a:r>
            <a:r>
              <a:rPr lang="es-ES" sz="1800" b="1" dirty="0">
                <a:solidFill>
                  <a:srgbClr val="C00000"/>
                </a:solidFill>
              </a:rPr>
              <a:t>. </a:t>
            </a:r>
            <a:r>
              <a:rPr lang="es-ES" sz="2000" b="1" dirty="0">
                <a:solidFill>
                  <a:srgbClr val="C00000"/>
                </a:solidFill>
              </a:rPr>
              <a:t>EL PLAN DE ACCIÓN 2025.</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p:txBody>
          <a:bodyPr/>
          <a:lstStyle/>
          <a:p>
            <a:fld id="{43B9F2F5-9901-4B50-B674-E5A258050F84}" type="slidenum">
              <a:rPr lang="es-ES" smtClean="0"/>
              <a:t>11</a:t>
            </a:fld>
            <a:endParaRPr lang="es-ES"/>
          </a:p>
        </p:txBody>
      </p:sp>
      <p:pic>
        <p:nvPicPr>
          <p:cNvPr id="9" name="Imagen 8">
            <a:extLst>
              <a:ext uri="{FF2B5EF4-FFF2-40B4-BE49-F238E27FC236}">
                <a16:creationId xmlns:a16="http://schemas.microsoft.com/office/drawing/2014/main" id="{1EF2ED54-E6B8-48A3-85FE-603E51C6A82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52392" y="613514"/>
            <a:ext cx="839608" cy="802292"/>
          </a:xfrm>
          <a:prstGeom prst="rect">
            <a:avLst/>
          </a:prstGeom>
        </p:spPr>
      </p:pic>
      <p:pic>
        <p:nvPicPr>
          <p:cNvPr id="10" name="Imagen 9">
            <a:extLst>
              <a:ext uri="{FF2B5EF4-FFF2-40B4-BE49-F238E27FC236}">
                <a16:creationId xmlns:a16="http://schemas.microsoft.com/office/drawing/2014/main" id="{A500AAEA-EC50-43DD-A32F-E50A42265E71}"/>
              </a:ext>
            </a:extLst>
          </p:cNvPr>
          <p:cNvPicPr>
            <a:picLocks noChangeAspect="1"/>
          </p:cNvPicPr>
          <p:nvPr/>
        </p:nvPicPr>
        <p:blipFill>
          <a:blip r:embed="rId12"/>
          <a:stretch>
            <a:fillRect/>
          </a:stretch>
        </p:blipFill>
        <p:spPr>
          <a:xfrm>
            <a:off x="2683726" y="1548802"/>
            <a:ext cx="5726279" cy="5086964"/>
          </a:xfrm>
          <a:prstGeom prst="rect">
            <a:avLst/>
          </a:prstGeom>
        </p:spPr>
      </p:pic>
      <p:sp>
        <p:nvSpPr>
          <p:cNvPr id="12" name="CuadroTexto 11">
            <a:extLst>
              <a:ext uri="{FF2B5EF4-FFF2-40B4-BE49-F238E27FC236}">
                <a16:creationId xmlns:a16="http://schemas.microsoft.com/office/drawing/2014/main" id="{6B0C3060-933F-42E1-B9C5-ACAF93BD410E}"/>
              </a:ext>
            </a:extLst>
          </p:cNvPr>
          <p:cNvSpPr txBox="1"/>
          <p:nvPr/>
        </p:nvSpPr>
        <p:spPr>
          <a:xfrm>
            <a:off x="8957310" y="3150538"/>
            <a:ext cx="2589648" cy="853292"/>
          </a:xfrm>
          <a:prstGeom prst="rect">
            <a:avLst/>
          </a:prstGeom>
          <a:solidFill>
            <a:schemeClr val="accent4">
              <a:lumMod val="20000"/>
              <a:lumOff val="80000"/>
            </a:schemeClr>
          </a:solidFill>
        </p:spPr>
        <p:txBody>
          <a:bodyPr wrap="square" lIns="36000" rIns="36000" bIns="144000" rtlCol="0">
            <a:spAutoFit/>
          </a:bodyPr>
          <a:lstStyle>
            <a:defPPr>
              <a:defRPr lang="es-ES"/>
            </a:defPPr>
            <a:lvl1pPr algn="ctr">
              <a:defRPr sz="16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defRPr>
            </a:lvl1pPr>
          </a:lstStyle>
          <a:p>
            <a:r>
              <a:rPr lang="es-ES" dirty="0"/>
              <a:t>EJE 4:</a:t>
            </a:r>
          </a:p>
          <a:p>
            <a:r>
              <a:rPr lang="es-ES" dirty="0"/>
              <a:t>COMPROMISO CON LA SOSTENIBILIDAD</a:t>
            </a:r>
          </a:p>
        </p:txBody>
      </p:sp>
      <p:sp>
        <p:nvSpPr>
          <p:cNvPr id="15" name="CuadroTexto 14">
            <a:extLst>
              <a:ext uri="{FF2B5EF4-FFF2-40B4-BE49-F238E27FC236}">
                <a16:creationId xmlns:a16="http://schemas.microsoft.com/office/drawing/2014/main" id="{FBBAF2A4-1389-4F42-8A36-96EA63629236}"/>
              </a:ext>
            </a:extLst>
          </p:cNvPr>
          <p:cNvSpPr txBox="1"/>
          <p:nvPr/>
        </p:nvSpPr>
        <p:spPr>
          <a:xfrm>
            <a:off x="9165659" y="2293028"/>
            <a:ext cx="2186733" cy="622460"/>
          </a:xfrm>
          <a:prstGeom prst="rect">
            <a:avLst/>
          </a:prstGeom>
          <a:solidFill>
            <a:schemeClr val="accent1">
              <a:lumMod val="20000"/>
              <a:lumOff val="80000"/>
            </a:schemeClr>
          </a:solidFill>
          <a:effectLst/>
        </p:spPr>
        <p:txBody>
          <a:bodyPr wrap="square" lIns="36000" rIns="36000" bIns="144000" rtlCol="0">
            <a:spAutoFit/>
          </a:bodyPr>
          <a:lstStyle>
            <a:defPPr>
              <a:defRPr lang="es-ES"/>
            </a:defPPr>
            <a:lvl1pPr algn="ctr">
              <a:defRPr sz="1400" b="1">
                <a:solidFill>
                  <a:schemeClr val="tx1">
                    <a:lumMod val="95000"/>
                    <a:lumOff val="5000"/>
                  </a:schemeClr>
                </a:solidFill>
                <a:effectLst>
                  <a:outerShdw blurRad="38100" dist="38100" dir="2700000" algn="tl">
                    <a:srgbClr val="000000">
                      <a:alpha val="43137"/>
                    </a:srgbClr>
                  </a:outerShdw>
                </a:effectLst>
              </a:defRPr>
            </a:lvl1pPr>
          </a:lstStyle>
          <a:p>
            <a:r>
              <a:rPr lang="es-ES" dirty="0"/>
              <a:t>PROGRAMAS DE ACTUACIONES 2024-2027</a:t>
            </a:r>
          </a:p>
        </p:txBody>
      </p:sp>
    </p:spTree>
    <p:extLst>
      <p:ext uri="{BB962C8B-B14F-4D97-AF65-F5344CB8AC3E}">
        <p14:creationId xmlns:p14="http://schemas.microsoft.com/office/powerpoint/2010/main" val="751936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1191085770"/>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3"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5"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0"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3010627" y="748956"/>
            <a:ext cx="7160348"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3. </a:t>
            </a:r>
            <a:r>
              <a:rPr lang="es-ES" sz="2000" b="1" dirty="0">
                <a:solidFill>
                  <a:srgbClr val="C00000"/>
                </a:solidFill>
              </a:rPr>
              <a:t>EJECUCIÓN FINAL DEL PLAN DE ACCIÓN 2025.</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191053" y="6380859"/>
            <a:ext cx="2743200" cy="365125"/>
          </a:xfrm>
        </p:spPr>
        <p:txBody>
          <a:bodyPr/>
          <a:lstStyle/>
          <a:p>
            <a:fld id="{43B9F2F5-9901-4B50-B674-E5A258050F84}" type="slidenum">
              <a:rPr lang="es-ES" smtClean="0"/>
              <a:t>12</a:t>
            </a:fld>
            <a:endParaRPr lang="es-ES"/>
          </a:p>
        </p:txBody>
      </p:sp>
      <p:pic>
        <p:nvPicPr>
          <p:cNvPr id="10" name="Imagen 9">
            <a:extLst>
              <a:ext uri="{FF2B5EF4-FFF2-40B4-BE49-F238E27FC236}">
                <a16:creationId xmlns:a16="http://schemas.microsoft.com/office/drawing/2014/main" id="{5A7CDB4E-E751-415E-9EB4-CA12E912781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280975" y="558296"/>
            <a:ext cx="911025" cy="911025"/>
          </a:xfrm>
          <a:prstGeom prst="rect">
            <a:avLst/>
          </a:prstGeom>
        </p:spPr>
      </p:pic>
      <p:sp>
        <p:nvSpPr>
          <p:cNvPr id="4" name="CuadroTexto 3">
            <a:extLst>
              <a:ext uri="{FF2B5EF4-FFF2-40B4-BE49-F238E27FC236}">
                <a16:creationId xmlns:a16="http://schemas.microsoft.com/office/drawing/2014/main" id="{1115EBF9-3069-4B28-B488-DE1839240BD7}"/>
              </a:ext>
            </a:extLst>
          </p:cNvPr>
          <p:cNvSpPr txBox="1"/>
          <p:nvPr/>
        </p:nvSpPr>
        <p:spPr>
          <a:xfrm>
            <a:off x="2514960" y="1367600"/>
            <a:ext cx="9124335" cy="4524315"/>
          </a:xfrm>
          <a:prstGeom prst="rect">
            <a:avLst/>
          </a:prstGeom>
          <a:noFill/>
        </p:spPr>
        <p:txBody>
          <a:bodyPr wrap="square" rtlCol="0">
            <a:spAutoFit/>
          </a:bodyPr>
          <a:lstStyle/>
          <a:p>
            <a:pPr algn="just"/>
            <a:r>
              <a:rPr lang="es-ES"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El Comité de Calidad de la DGG/SGAC ha realizado la evaluación del Plan de Acción 2025. </a:t>
            </a:r>
            <a:r>
              <a:rPr lang="es-ES" sz="1800" b="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Para </a:t>
            </a:r>
            <a:r>
              <a:rPr lang="es-ES"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evaluar el cumplimiento de las medidas s</a:t>
            </a:r>
            <a:r>
              <a:rPr lang="es-ES" sz="1800" b="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e han aplicado los indicadores y parámetros que se recogen en el Plan de Acción </a:t>
            </a:r>
            <a:r>
              <a:rPr lang="es-ES"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para</a:t>
            </a:r>
            <a:r>
              <a:rPr lang="es-ES" sz="1800" b="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cada una de las </a:t>
            </a:r>
            <a:r>
              <a:rPr lang="es-ES"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132 medidas. Si se cumplen </a:t>
            </a:r>
            <a:r>
              <a:rPr lang="es-ES" b="1" dirty="0">
                <a:solidFill>
                  <a:srgbClr val="C00000"/>
                </a:solidFill>
                <a:latin typeface="Calibri" panose="020F0502020204030204" pitchFamily="34" charset="0"/>
                <a:ea typeface="Calibri" panose="020F0502020204030204" pitchFamily="34" charset="0"/>
                <a:cs typeface="Calibri" panose="020F0502020204030204" pitchFamily="34" charset="0"/>
              </a:rPr>
              <a:t>íntegramente </a:t>
            </a:r>
            <a:r>
              <a:rPr lang="es-ES"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todos los indicadores de la medida se asigna </a:t>
            </a:r>
            <a:r>
              <a:rPr lang="es-ES" b="1" dirty="0">
                <a:solidFill>
                  <a:srgbClr val="C00000"/>
                </a:solidFill>
                <a:latin typeface="Calibri" panose="020F0502020204030204" pitchFamily="34" charset="0"/>
                <a:ea typeface="Calibri" panose="020F0502020204030204" pitchFamily="34" charset="0"/>
                <a:cs typeface="Calibri" panose="020F0502020204030204" pitchFamily="34" charset="0"/>
              </a:rPr>
              <a:t>un 100 % de cumplimento a la medida. Si no se cumple se le asigna el % proporcional o el % que corresponda según los parámetros de la medida.</a:t>
            </a:r>
          </a:p>
          <a:p>
            <a:pPr algn="just"/>
            <a:endParaRPr lang="es-ES"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gn="just"/>
            <a:r>
              <a:rPr lang="es-ES"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Para calcular </a:t>
            </a:r>
            <a:r>
              <a:rPr lang="es-ES" b="1" dirty="0">
                <a:solidFill>
                  <a:srgbClr val="C00000"/>
                </a:solidFill>
                <a:latin typeface="Calibri" panose="020F0502020204030204" pitchFamily="34" charset="0"/>
                <a:ea typeface="Calibri" panose="020F0502020204030204" pitchFamily="34" charset="0"/>
                <a:cs typeface="Calibri" panose="020F0502020204030204" pitchFamily="34" charset="0"/>
              </a:rPr>
              <a:t>LA EJECUCIÓN FINAL DEL PLAN DE ACCIÓN, </a:t>
            </a:r>
            <a:r>
              <a:rPr lang="es-ES"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a cada una de las medidas asociadas a cada objetivo estratégico se le asigna el % de ejecución que le corresponda. El % de ejecución de ese objetivo estratégico corresponderá a la media aritmética de ejecución de las medidas del eje. A continuación, el % de ejecución del Objetivo estratégico se pondera aplicando el % de ponderación previsto en el Plan de Acción para ese objetivo sobre el total del Plan lo que da la ejecución final de ese objetivo estratégico sobre el total. La ejecución final del plan resulta de la suma de las ejecuciones ponderadas de todos los ejes estratégicos.</a:t>
            </a:r>
          </a:p>
          <a:p>
            <a:pPr algn="just"/>
            <a:endParaRPr lang="es-ES"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just"/>
            <a:endParaRPr lang="es-ES"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7" name="Tabla 16">
            <a:extLst>
              <a:ext uri="{FF2B5EF4-FFF2-40B4-BE49-F238E27FC236}">
                <a16:creationId xmlns:a16="http://schemas.microsoft.com/office/drawing/2014/main" id="{D947BB34-91BB-4EC9-B920-3ACF4F87229E}"/>
              </a:ext>
            </a:extLst>
          </p:cNvPr>
          <p:cNvGraphicFramePr>
            <a:graphicFrameLocks noGrp="1"/>
          </p:cNvGraphicFramePr>
          <p:nvPr>
            <p:extLst>
              <p:ext uri="{D42A27DB-BD31-4B8C-83A1-F6EECF244321}">
                <p14:modId xmlns:p14="http://schemas.microsoft.com/office/powerpoint/2010/main" val="376441571"/>
              </p:ext>
            </p:extLst>
          </p:nvPr>
        </p:nvGraphicFramePr>
        <p:xfrm>
          <a:off x="2586148" y="5402970"/>
          <a:ext cx="8981957" cy="977889"/>
        </p:xfrm>
        <a:graphic>
          <a:graphicData uri="http://schemas.openxmlformats.org/drawingml/2006/table">
            <a:tbl>
              <a:tblPr/>
              <a:tblGrid>
                <a:gridCol w="4391030">
                  <a:extLst>
                    <a:ext uri="{9D8B030D-6E8A-4147-A177-3AD203B41FA5}">
                      <a16:colId xmlns:a16="http://schemas.microsoft.com/office/drawing/2014/main" val="3926771994"/>
                    </a:ext>
                  </a:extLst>
                </a:gridCol>
                <a:gridCol w="4590927">
                  <a:extLst>
                    <a:ext uri="{9D8B030D-6E8A-4147-A177-3AD203B41FA5}">
                      <a16:colId xmlns:a16="http://schemas.microsoft.com/office/drawing/2014/main" val="1952522239"/>
                    </a:ext>
                  </a:extLst>
                </a:gridCol>
              </a:tblGrid>
              <a:tr h="303779">
                <a:tc gridSpan="2">
                  <a:txBody>
                    <a:bodyPr/>
                    <a:lstStyle/>
                    <a:p>
                      <a:pPr algn="ctr" fontAlgn="ctr">
                        <a:lnSpc>
                          <a:spcPct val="107000"/>
                        </a:lnSpc>
                        <a:spcAft>
                          <a:spcPts val="800"/>
                        </a:spcAft>
                      </a:pPr>
                      <a:r>
                        <a:rPr lang="es-ES" sz="20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EJECUCIÓN TOTAL PLAN DE ACCIÓN 2025 </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C00000"/>
                    </a:solidFill>
                  </a:tcPr>
                </a:tc>
                <a:tc hMerge="1">
                  <a:txBody>
                    <a:bodyPr/>
                    <a:lstStyle/>
                    <a:p>
                      <a:endParaRPr lang="es-ES"/>
                    </a:p>
                  </a:txBody>
                  <a:tcPr/>
                </a:tc>
                <a:extLst>
                  <a:ext uri="{0D108BD9-81ED-4DB2-BD59-A6C34878D82A}">
                    <a16:rowId xmlns:a16="http://schemas.microsoft.com/office/drawing/2014/main" val="2719364605"/>
                  </a:ext>
                </a:extLst>
              </a:tr>
              <a:tr h="273928">
                <a:tc>
                  <a:txBody>
                    <a:bodyPr/>
                    <a:lstStyle/>
                    <a:p>
                      <a:pPr algn="ctr" fontAlgn="ctr">
                        <a:lnSpc>
                          <a:spcPct val="107000"/>
                        </a:lnSpc>
                        <a:spcAft>
                          <a:spcPts val="800"/>
                        </a:spcAft>
                      </a:pPr>
                      <a:r>
                        <a:rPr lang="es-E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EJECUCIÓN TEÓRICA INICIAL ASIGNADA EN EL PLAN</a:t>
                      </a:r>
                      <a:endParaRPr lang="es-E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tc>
                  <a:txBody>
                    <a:bodyPr/>
                    <a:lstStyle/>
                    <a:p>
                      <a:pPr algn="ctr" fontAlgn="ctr">
                        <a:lnSpc>
                          <a:spcPct val="107000"/>
                        </a:lnSpc>
                        <a:spcAft>
                          <a:spcPts val="800"/>
                        </a:spcAft>
                      </a:pPr>
                      <a:r>
                        <a:rPr lang="es-ES" sz="16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EJECUCIÓN TOTAL FINAL</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396293479"/>
                  </a:ext>
                </a:extLst>
              </a:tr>
              <a:tr h="333318">
                <a:tc>
                  <a:txBody>
                    <a:bodyPr/>
                    <a:lstStyle/>
                    <a:p>
                      <a:pPr algn="ctr" fontAlgn="ctr">
                        <a:lnSpc>
                          <a:spcPct val="107000"/>
                        </a:lnSpc>
                        <a:spcAft>
                          <a:spcPts val="800"/>
                        </a:spcAft>
                      </a:pPr>
                      <a:r>
                        <a:rPr lang="es-ES" sz="20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ES" sz="2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tc>
                  <a:txBody>
                    <a:bodyPr/>
                    <a:lstStyle/>
                    <a:p>
                      <a:pPr algn="ctr" fontAlgn="ctr">
                        <a:lnSpc>
                          <a:spcPct val="107000"/>
                        </a:lnSpc>
                        <a:spcAft>
                          <a:spcPts val="800"/>
                        </a:spcAft>
                      </a:pPr>
                      <a:r>
                        <a:rPr lang="es-ES" sz="22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81,33%</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444416780"/>
                  </a:ext>
                </a:extLst>
              </a:tr>
            </a:tbl>
          </a:graphicData>
        </a:graphic>
      </p:graphicFrame>
    </p:spTree>
    <p:extLst>
      <p:ext uri="{BB962C8B-B14F-4D97-AF65-F5344CB8AC3E}">
        <p14:creationId xmlns:p14="http://schemas.microsoft.com/office/powerpoint/2010/main" val="888412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6699"/>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648133719"/>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3170313" y="686384"/>
            <a:ext cx="7160348"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3. </a:t>
            </a:r>
            <a:r>
              <a:rPr lang="es-ES" sz="2000" b="1" dirty="0">
                <a:solidFill>
                  <a:srgbClr val="C00000"/>
                </a:solidFill>
              </a:rPr>
              <a:t>EJECUCIÓN FINAL DEL PLAN DE ACCIÓN 2025.</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p:txBody>
          <a:bodyPr/>
          <a:lstStyle/>
          <a:p>
            <a:fld id="{43B9F2F5-9901-4B50-B674-E5A258050F84}" type="slidenum">
              <a:rPr lang="es-ES" smtClean="0"/>
              <a:t>13</a:t>
            </a:fld>
            <a:endParaRPr lang="es-ES"/>
          </a:p>
        </p:txBody>
      </p:sp>
      <p:pic>
        <p:nvPicPr>
          <p:cNvPr id="10" name="Imagen 9">
            <a:extLst>
              <a:ext uri="{FF2B5EF4-FFF2-40B4-BE49-F238E27FC236}">
                <a16:creationId xmlns:a16="http://schemas.microsoft.com/office/drawing/2014/main" id="{5A7CDB4E-E751-415E-9EB4-CA12E912781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280975" y="630982"/>
            <a:ext cx="911025" cy="911025"/>
          </a:xfrm>
          <a:prstGeom prst="rect">
            <a:avLst/>
          </a:prstGeom>
        </p:spPr>
      </p:pic>
      <p:graphicFrame>
        <p:nvGraphicFramePr>
          <p:cNvPr id="9" name="Gráfico 8">
            <a:extLst>
              <a:ext uri="{FF2B5EF4-FFF2-40B4-BE49-F238E27FC236}">
                <a16:creationId xmlns:a16="http://schemas.microsoft.com/office/drawing/2014/main" id="{2C7CEF8C-35C9-4E31-A980-CA5A446AC99F}"/>
              </a:ext>
            </a:extLst>
          </p:cNvPr>
          <p:cNvGraphicFramePr>
            <a:graphicFrameLocks/>
          </p:cNvGraphicFramePr>
          <p:nvPr>
            <p:extLst>
              <p:ext uri="{D42A27DB-BD31-4B8C-83A1-F6EECF244321}">
                <p14:modId xmlns:p14="http://schemas.microsoft.com/office/powerpoint/2010/main" val="2288742912"/>
              </p:ext>
            </p:extLst>
          </p:nvPr>
        </p:nvGraphicFramePr>
        <p:xfrm>
          <a:off x="3045086" y="1366820"/>
          <a:ext cx="3667349" cy="5274388"/>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6" name="Gráfico 5">
            <a:extLst>
              <a:ext uri="{FF2B5EF4-FFF2-40B4-BE49-F238E27FC236}">
                <a16:creationId xmlns:a16="http://schemas.microsoft.com/office/drawing/2014/main" id="{F25965D8-4FC6-48BF-85AC-FC7D5DCBEDA4}"/>
              </a:ext>
            </a:extLst>
          </p:cNvPr>
          <p:cNvGraphicFramePr/>
          <p:nvPr>
            <p:extLst>
              <p:ext uri="{D42A27DB-BD31-4B8C-83A1-F6EECF244321}">
                <p14:modId xmlns:p14="http://schemas.microsoft.com/office/powerpoint/2010/main" val="2531666685"/>
              </p:ext>
            </p:extLst>
          </p:nvPr>
        </p:nvGraphicFramePr>
        <p:xfrm>
          <a:off x="7537522" y="1366820"/>
          <a:ext cx="3249246" cy="5274388"/>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3595390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4"/>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2728111816"/>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7"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1"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4537619" y="644549"/>
            <a:ext cx="4599787" cy="338554"/>
          </a:xfrm>
          <a:prstGeom prst="rect">
            <a:avLst/>
          </a:prstGeom>
          <a:solidFill>
            <a:schemeClr val="accent1">
              <a:lumMod val="20000"/>
              <a:lumOff val="80000"/>
            </a:schemeClr>
          </a:solidFill>
        </p:spPr>
        <p:txBody>
          <a:bodyPr wrap="square">
            <a:spAutoFit/>
          </a:bodyPr>
          <a:lstStyle/>
          <a:p>
            <a:r>
              <a:rPr lang="es-ES" sz="1600" b="1" dirty="0">
                <a:solidFill>
                  <a:srgbClr val="C00000"/>
                </a:solidFill>
              </a:rPr>
              <a:t>3. EJECUCIÓN FINAL DEL PLAN DE ACCIÓN 2025.</a:t>
            </a: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p:txBody>
          <a:bodyPr/>
          <a:lstStyle/>
          <a:p>
            <a:fld id="{43B9F2F5-9901-4B50-B674-E5A258050F84}" type="slidenum">
              <a:rPr lang="es-ES" smtClean="0"/>
              <a:t>14</a:t>
            </a:fld>
            <a:endParaRPr lang="es-ES"/>
          </a:p>
        </p:txBody>
      </p:sp>
      <p:pic>
        <p:nvPicPr>
          <p:cNvPr id="10" name="Imagen 9">
            <a:extLst>
              <a:ext uri="{FF2B5EF4-FFF2-40B4-BE49-F238E27FC236}">
                <a16:creationId xmlns:a16="http://schemas.microsoft.com/office/drawing/2014/main" id="{5A7CDB4E-E751-415E-9EB4-CA12E912781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455025" y="634625"/>
            <a:ext cx="736975" cy="736975"/>
          </a:xfrm>
          <a:prstGeom prst="rect">
            <a:avLst/>
          </a:prstGeom>
        </p:spPr>
      </p:pic>
      <p:graphicFrame>
        <p:nvGraphicFramePr>
          <p:cNvPr id="6" name="Objeto 5">
            <a:extLst>
              <a:ext uri="{FF2B5EF4-FFF2-40B4-BE49-F238E27FC236}">
                <a16:creationId xmlns:a16="http://schemas.microsoft.com/office/drawing/2014/main" id="{897800E8-355D-4CE0-90C2-AFCDA8ACF5D1}"/>
              </a:ext>
            </a:extLst>
          </p:cNvPr>
          <p:cNvGraphicFramePr>
            <a:graphicFrameLocks noChangeAspect="1"/>
          </p:cNvGraphicFramePr>
          <p:nvPr>
            <p:extLst>
              <p:ext uri="{D42A27DB-BD31-4B8C-83A1-F6EECF244321}">
                <p14:modId xmlns:p14="http://schemas.microsoft.com/office/powerpoint/2010/main" val="358388403"/>
              </p:ext>
            </p:extLst>
          </p:nvPr>
        </p:nvGraphicFramePr>
        <p:xfrm>
          <a:off x="2632075" y="982663"/>
          <a:ext cx="8412163" cy="5783262"/>
        </p:xfrm>
        <a:graphic>
          <a:graphicData uri="http://schemas.openxmlformats.org/presentationml/2006/ole">
            <mc:AlternateContent xmlns:mc="http://schemas.openxmlformats.org/markup-compatibility/2006">
              <mc:Choice xmlns:v="urn:schemas-microsoft-com:vml" Requires="v">
                <p:oleObj spid="_x0000_s5196" name="Worksheet" r:id="rId14" imgW="9553485" imgH="6924611" progId="Excel.Sheet.12">
                  <p:embed/>
                </p:oleObj>
              </mc:Choice>
              <mc:Fallback>
                <p:oleObj name="Worksheet" r:id="rId14" imgW="9553485" imgH="6924611" progId="Excel.Sheet.12">
                  <p:embed/>
                  <p:pic>
                    <p:nvPicPr>
                      <p:cNvPr id="0" name=""/>
                      <p:cNvPicPr/>
                      <p:nvPr/>
                    </p:nvPicPr>
                    <p:blipFill>
                      <a:blip r:embed="rId15"/>
                      <a:stretch>
                        <a:fillRect/>
                      </a:stretch>
                    </p:blipFill>
                    <p:spPr>
                      <a:xfrm>
                        <a:off x="2632075" y="982663"/>
                        <a:ext cx="8412163" cy="5783262"/>
                      </a:xfrm>
                      <a:prstGeom prst="rect">
                        <a:avLst/>
                      </a:prstGeom>
                    </p:spPr>
                  </p:pic>
                </p:oleObj>
              </mc:Fallback>
            </mc:AlternateContent>
          </a:graphicData>
        </a:graphic>
      </p:graphicFrame>
    </p:spTree>
    <p:extLst>
      <p:ext uri="{BB962C8B-B14F-4D97-AF65-F5344CB8AC3E}">
        <p14:creationId xmlns:p14="http://schemas.microsoft.com/office/powerpoint/2010/main" val="3657612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983444727"/>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3"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rgbClr val="FF0000"/>
                        </a:solidFill>
                      </a:endParaRPr>
                    </a:p>
                    <a:p>
                      <a:pPr marL="228600" indent="-228600">
                        <a:buFont typeface="+mj-lt"/>
                        <a:buAutoNum type="arabicPeriod"/>
                      </a:pPr>
                      <a:r>
                        <a:rPr lang="es-ES" sz="1200" b="1" dirty="0">
                          <a:ln>
                            <a:noFill/>
                          </a:ln>
                          <a:solidFill>
                            <a:srgbClr val="FF0000"/>
                          </a:solidFill>
                          <a:hlinkClick r:id="rId5"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0"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4691495" y="658682"/>
            <a:ext cx="4795405" cy="338554"/>
          </a:xfrm>
          <a:prstGeom prst="rect">
            <a:avLst/>
          </a:prstGeom>
          <a:solidFill>
            <a:schemeClr val="accent1">
              <a:lumMod val="20000"/>
              <a:lumOff val="80000"/>
            </a:schemeClr>
          </a:solidFill>
        </p:spPr>
        <p:txBody>
          <a:bodyPr wrap="square">
            <a:spAutoFit/>
          </a:bodyPr>
          <a:lstStyle/>
          <a:p>
            <a:r>
              <a:rPr lang="es-ES" sz="1600" b="1" dirty="0">
                <a:solidFill>
                  <a:srgbClr val="C00000"/>
                </a:solidFill>
              </a:rPr>
              <a:t>3. EJECUCIÓN FINAL DEL PLAN DE ACCIÓN 2025.</a:t>
            </a: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208824" y="6350122"/>
            <a:ext cx="2743200" cy="365125"/>
          </a:xfrm>
        </p:spPr>
        <p:txBody>
          <a:bodyPr/>
          <a:lstStyle/>
          <a:p>
            <a:fld id="{43B9F2F5-9901-4B50-B674-E5A258050F84}" type="slidenum">
              <a:rPr lang="es-ES" smtClean="0"/>
              <a:t>15</a:t>
            </a:fld>
            <a:endParaRPr lang="es-ES"/>
          </a:p>
        </p:txBody>
      </p:sp>
      <p:pic>
        <p:nvPicPr>
          <p:cNvPr id="10" name="Imagen 9">
            <a:extLst>
              <a:ext uri="{FF2B5EF4-FFF2-40B4-BE49-F238E27FC236}">
                <a16:creationId xmlns:a16="http://schemas.microsoft.com/office/drawing/2014/main" id="{5A7CDB4E-E751-415E-9EB4-CA12E912781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63521" y="612485"/>
            <a:ext cx="488503" cy="488503"/>
          </a:xfrm>
          <a:prstGeom prst="rect">
            <a:avLst/>
          </a:prstGeom>
        </p:spPr>
      </p:pic>
      <p:graphicFrame>
        <p:nvGraphicFramePr>
          <p:cNvPr id="9" name="Gráfico 8">
            <a:extLst>
              <a:ext uri="{FF2B5EF4-FFF2-40B4-BE49-F238E27FC236}">
                <a16:creationId xmlns:a16="http://schemas.microsoft.com/office/drawing/2014/main" id="{A83DA5BF-E058-4281-B23A-CCA36651372F}"/>
              </a:ext>
            </a:extLst>
          </p:cNvPr>
          <p:cNvGraphicFramePr>
            <a:graphicFrameLocks/>
          </p:cNvGraphicFramePr>
          <p:nvPr>
            <p:extLst>
              <p:ext uri="{D42A27DB-BD31-4B8C-83A1-F6EECF244321}">
                <p14:modId xmlns:p14="http://schemas.microsoft.com/office/powerpoint/2010/main" val="2895782703"/>
              </p:ext>
            </p:extLst>
          </p:nvPr>
        </p:nvGraphicFramePr>
        <p:xfrm>
          <a:off x="2752539" y="1040118"/>
          <a:ext cx="8395522" cy="5675129"/>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97926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843851603"/>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3204439" y="661799"/>
            <a:ext cx="7160348"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3. </a:t>
            </a:r>
            <a:r>
              <a:rPr lang="es-ES" sz="2000" b="1" dirty="0">
                <a:solidFill>
                  <a:srgbClr val="C00000"/>
                </a:solidFill>
              </a:rPr>
              <a:t>EJECUCIÓN FINAL DEL PLAN DE ACCIÓN 2025.</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p:txBody>
          <a:bodyPr/>
          <a:lstStyle/>
          <a:p>
            <a:fld id="{43B9F2F5-9901-4B50-B674-E5A258050F84}" type="slidenum">
              <a:rPr lang="es-ES" smtClean="0"/>
              <a:t>16</a:t>
            </a:fld>
            <a:endParaRPr lang="es-ES"/>
          </a:p>
        </p:txBody>
      </p:sp>
      <p:pic>
        <p:nvPicPr>
          <p:cNvPr id="10" name="Imagen 9">
            <a:extLst>
              <a:ext uri="{FF2B5EF4-FFF2-40B4-BE49-F238E27FC236}">
                <a16:creationId xmlns:a16="http://schemas.microsoft.com/office/drawing/2014/main" id="{5A7CDB4E-E751-415E-9EB4-CA12E912781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48061" y="661799"/>
            <a:ext cx="911025" cy="911025"/>
          </a:xfrm>
          <a:prstGeom prst="rect">
            <a:avLst/>
          </a:prstGeom>
        </p:spPr>
      </p:pic>
      <p:graphicFrame>
        <p:nvGraphicFramePr>
          <p:cNvPr id="13" name="Gráfico 12">
            <a:extLst>
              <a:ext uri="{FF2B5EF4-FFF2-40B4-BE49-F238E27FC236}">
                <a16:creationId xmlns:a16="http://schemas.microsoft.com/office/drawing/2014/main" id="{3CEDAE2B-1CAC-479E-947D-437CE0E41A6C}"/>
              </a:ext>
            </a:extLst>
          </p:cNvPr>
          <p:cNvGraphicFramePr>
            <a:graphicFrameLocks/>
          </p:cNvGraphicFramePr>
          <p:nvPr>
            <p:extLst>
              <p:ext uri="{D42A27DB-BD31-4B8C-83A1-F6EECF244321}">
                <p14:modId xmlns:p14="http://schemas.microsoft.com/office/powerpoint/2010/main" val="1991419503"/>
              </p:ext>
            </p:extLst>
          </p:nvPr>
        </p:nvGraphicFramePr>
        <p:xfrm>
          <a:off x="3003273" y="1679433"/>
          <a:ext cx="7361514" cy="4706554"/>
        </p:xfrm>
        <a:graphic>
          <a:graphicData uri="http://schemas.openxmlformats.org/drawingml/2006/chart">
            <c:chart xmlns:c="http://schemas.openxmlformats.org/drawingml/2006/chart" xmlns:r="http://schemas.openxmlformats.org/officeDocument/2006/relationships" r:id="rId13"/>
          </a:graphicData>
        </a:graphic>
      </p:graphicFrame>
      <p:sp>
        <p:nvSpPr>
          <p:cNvPr id="5" name="CuadroTexto 4">
            <a:extLst>
              <a:ext uri="{FF2B5EF4-FFF2-40B4-BE49-F238E27FC236}">
                <a16:creationId xmlns:a16="http://schemas.microsoft.com/office/drawing/2014/main" id="{B8B7B17F-A0C0-449D-8FF5-31380D5366F8}"/>
              </a:ext>
            </a:extLst>
          </p:cNvPr>
          <p:cNvSpPr txBox="1"/>
          <p:nvPr/>
        </p:nvSpPr>
        <p:spPr>
          <a:xfrm>
            <a:off x="4133495" y="1186005"/>
            <a:ext cx="5064913" cy="369332"/>
          </a:xfrm>
          <a:prstGeom prst="rect">
            <a:avLst/>
          </a:prstGeom>
          <a:solidFill>
            <a:srgbClr val="FFF6D9"/>
          </a:solidFill>
        </p:spPr>
        <p:txBody>
          <a:bodyPr wrap="none" rtlCol="0">
            <a:spAutoFit/>
          </a:bodyPr>
          <a:lstStyle/>
          <a:p>
            <a:r>
              <a:rPr lang="es-ES" b="1" dirty="0"/>
              <a:t>EJECUCIÓN TOTAL PLAN DE ACCIÓN 2025 POR EJES </a:t>
            </a:r>
          </a:p>
        </p:txBody>
      </p:sp>
    </p:spTree>
    <p:extLst>
      <p:ext uri="{BB962C8B-B14F-4D97-AF65-F5344CB8AC3E}">
        <p14:creationId xmlns:p14="http://schemas.microsoft.com/office/powerpoint/2010/main" val="2658082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2222394119"/>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3135257" y="630982"/>
            <a:ext cx="7160348"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3. </a:t>
            </a:r>
            <a:r>
              <a:rPr lang="es-ES" sz="2000" b="1" dirty="0">
                <a:solidFill>
                  <a:srgbClr val="C00000"/>
                </a:solidFill>
              </a:rPr>
              <a:t>EJECUCIÓN FINAL DEL PLAN DE ACCIÓN 2025.</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p:txBody>
          <a:bodyPr/>
          <a:lstStyle/>
          <a:p>
            <a:fld id="{43B9F2F5-9901-4B50-B674-E5A258050F84}" type="slidenum">
              <a:rPr lang="es-ES" smtClean="0"/>
              <a:t>17</a:t>
            </a:fld>
            <a:endParaRPr lang="es-ES"/>
          </a:p>
        </p:txBody>
      </p:sp>
      <p:pic>
        <p:nvPicPr>
          <p:cNvPr id="10" name="Imagen 9">
            <a:extLst>
              <a:ext uri="{FF2B5EF4-FFF2-40B4-BE49-F238E27FC236}">
                <a16:creationId xmlns:a16="http://schemas.microsoft.com/office/drawing/2014/main" id="{5A7CDB4E-E751-415E-9EB4-CA12E912781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48061" y="661799"/>
            <a:ext cx="911025" cy="911025"/>
          </a:xfrm>
          <a:prstGeom prst="rect">
            <a:avLst/>
          </a:prstGeom>
        </p:spPr>
      </p:pic>
      <p:graphicFrame>
        <p:nvGraphicFramePr>
          <p:cNvPr id="12" name="Gráfico 11">
            <a:extLst>
              <a:ext uri="{FF2B5EF4-FFF2-40B4-BE49-F238E27FC236}">
                <a16:creationId xmlns:a16="http://schemas.microsoft.com/office/drawing/2014/main" id="{F454CD9C-6ED2-404B-9788-350BD47BB49F}"/>
              </a:ext>
            </a:extLst>
          </p:cNvPr>
          <p:cNvGraphicFramePr>
            <a:graphicFrameLocks/>
          </p:cNvGraphicFramePr>
          <p:nvPr>
            <p:extLst>
              <p:ext uri="{D42A27DB-BD31-4B8C-83A1-F6EECF244321}">
                <p14:modId xmlns:p14="http://schemas.microsoft.com/office/powerpoint/2010/main" val="254384238"/>
              </p:ext>
            </p:extLst>
          </p:nvPr>
        </p:nvGraphicFramePr>
        <p:xfrm>
          <a:off x="2362862" y="1109648"/>
          <a:ext cx="9686276" cy="5694558"/>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4235943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567697389"/>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3135257" y="630982"/>
            <a:ext cx="7160348"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3. </a:t>
            </a:r>
            <a:r>
              <a:rPr lang="es-ES" sz="2000" b="1" dirty="0">
                <a:solidFill>
                  <a:srgbClr val="C00000"/>
                </a:solidFill>
              </a:rPr>
              <a:t>EJECUCIÓN FINAL DEL PLAN DE ACCIÓN 2025.</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p:txBody>
          <a:bodyPr/>
          <a:lstStyle/>
          <a:p>
            <a:fld id="{43B9F2F5-9901-4B50-B674-E5A258050F84}" type="slidenum">
              <a:rPr lang="es-ES" smtClean="0"/>
              <a:t>18</a:t>
            </a:fld>
            <a:endParaRPr lang="es-ES"/>
          </a:p>
        </p:txBody>
      </p:sp>
      <p:pic>
        <p:nvPicPr>
          <p:cNvPr id="10" name="Imagen 9">
            <a:extLst>
              <a:ext uri="{FF2B5EF4-FFF2-40B4-BE49-F238E27FC236}">
                <a16:creationId xmlns:a16="http://schemas.microsoft.com/office/drawing/2014/main" id="{5A7CDB4E-E751-415E-9EB4-CA12E912781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48061" y="661799"/>
            <a:ext cx="911025" cy="911025"/>
          </a:xfrm>
          <a:prstGeom prst="rect">
            <a:avLst/>
          </a:prstGeom>
        </p:spPr>
      </p:pic>
      <p:sp>
        <p:nvSpPr>
          <p:cNvPr id="9" name="CuadroTexto 8">
            <a:extLst>
              <a:ext uri="{FF2B5EF4-FFF2-40B4-BE49-F238E27FC236}">
                <a16:creationId xmlns:a16="http://schemas.microsoft.com/office/drawing/2014/main" id="{F0F991FC-1AFB-4992-BE81-923CAC44DBFA}"/>
              </a:ext>
            </a:extLst>
          </p:cNvPr>
          <p:cNvSpPr txBox="1"/>
          <p:nvPr/>
        </p:nvSpPr>
        <p:spPr>
          <a:xfrm>
            <a:off x="4133495" y="1186005"/>
            <a:ext cx="5373330" cy="369332"/>
          </a:xfrm>
          <a:prstGeom prst="rect">
            <a:avLst/>
          </a:prstGeom>
          <a:solidFill>
            <a:srgbClr val="FFF6D9"/>
          </a:solidFill>
        </p:spPr>
        <p:txBody>
          <a:bodyPr wrap="none" rtlCol="0">
            <a:spAutoFit/>
          </a:bodyPr>
          <a:lstStyle/>
          <a:p>
            <a:r>
              <a:rPr lang="es-ES" b="1" dirty="0"/>
              <a:t>ORIGEN DE LAS 32 MEDIDAS NO EJECUTADAS AL 100%</a:t>
            </a:r>
          </a:p>
        </p:txBody>
      </p:sp>
      <p:graphicFrame>
        <p:nvGraphicFramePr>
          <p:cNvPr id="13" name="Gráfico 12">
            <a:extLst>
              <a:ext uri="{FF2B5EF4-FFF2-40B4-BE49-F238E27FC236}">
                <a16:creationId xmlns:a16="http://schemas.microsoft.com/office/drawing/2014/main" id="{8F3DED51-1840-4CAC-8FF2-2E91EB68A9F6}"/>
              </a:ext>
            </a:extLst>
          </p:cNvPr>
          <p:cNvGraphicFramePr>
            <a:graphicFrameLocks/>
          </p:cNvGraphicFramePr>
          <p:nvPr>
            <p:extLst>
              <p:ext uri="{D42A27DB-BD31-4B8C-83A1-F6EECF244321}">
                <p14:modId xmlns:p14="http://schemas.microsoft.com/office/powerpoint/2010/main" val="1275798468"/>
              </p:ext>
            </p:extLst>
          </p:nvPr>
        </p:nvGraphicFramePr>
        <p:xfrm>
          <a:off x="3619165" y="1710250"/>
          <a:ext cx="6115051" cy="4005263"/>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 name="Tabla 3">
            <a:extLst>
              <a:ext uri="{FF2B5EF4-FFF2-40B4-BE49-F238E27FC236}">
                <a16:creationId xmlns:a16="http://schemas.microsoft.com/office/drawing/2014/main" id="{01B8AD2C-BFDD-4695-B7BD-D7FC38C1F606}"/>
              </a:ext>
            </a:extLst>
          </p:cNvPr>
          <p:cNvGraphicFramePr>
            <a:graphicFrameLocks noGrp="1"/>
          </p:cNvGraphicFramePr>
          <p:nvPr>
            <p:extLst>
              <p:ext uri="{D42A27DB-BD31-4B8C-83A1-F6EECF244321}">
                <p14:modId xmlns:p14="http://schemas.microsoft.com/office/powerpoint/2010/main" val="2775568380"/>
              </p:ext>
            </p:extLst>
          </p:nvPr>
        </p:nvGraphicFramePr>
        <p:xfrm>
          <a:off x="4074871" y="5612802"/>
          <a:ext cx="5659345" cy="846260"/>
        </p:xfrm>
        <a:graphic>
          <a:graphicData uri="http://schemas.openxmlformats.org/drawingml/2006/table">
            <a:tbl>
              <a:tblPr>
                <a:tableStyleId>{5C22544A-7EE6-4342-B048-85BDC9FD1C3A}</a:tableStyleId>
              </a:tblPr>
              <a:tblGrid>
                <a:gridCol w="5659345">
                  <a:extLst>
                    <a:ext uri="{9D8B030D-6E8A-4147-A177-3AD203B41FA5}">
                      <a16:colId xmlns:a16="http://schemas.microsoft.com/office/drawing/2014/main" val="4047770184"/>
                    </a:ext>
                  </a:extLst>
                </a:gridCol>
              </a:tblGrid>
              <a:tr h="449407">
                <a:tc>
                  <a:txBody>
                    <a:bodyPr/>
                    <a:lstStyle/>
                    <a:p>
                      <a:pPr algn="l" fontAlgn="b"/>
                      <a:r>
                        <a:rPr lang="es-ES" sz="1200" u="none" strike="noStrike" baseline="30000" dirty="0">
                          <a:effectLst/>
                        </a:rPr>
                        <a:t>(1) </a:t>
                      </a:r>
                      <a:r>
                        <a:rPr lang="es-ES" sz="1100" u="none" strike="noStrike" dirty="0">
                          <a:effectLst/>
                        </a:rPr>
                        <a:t>Se trata de medidas incluidas en el PEAGET no ejecutadas principalmente por no haberse impulsado o desarrollado desde la DGAGET.</a:t>
                      </a:r>
                      <a:endParaRPr lang="es-ES" sz="1100" b="0" i="0" u="none" strike="noStrike" dirty="0">
                        <a:solidFill>
                          <a:srgbClr val="000000"/>
                        </a:solidFill>
                        <a:effectLst/>
                        <a:latin typeface="Calibri" panose="020F0502020204030204" pitchFamily="34" charset="0"/>
                      </a:endParaRPr>
                    </a:p>
                  </a:txBody>
                  <a:tcPr marL="9525" marR="9525" marT="0" marB="0" anchor="b">
                    <a:noFill/>
                  </a:tcPr>
                </a:tc>
                <a:extLst>
                  <a:ext uri="{0D108BD9-81ED-4DB2-BD59-A6C34878D82A}">
                    <a16:rowId xmlns:a16="http://schemas.microsoft.com/office/drawing/2014/main" val="390008927"/>
                  </a:ext>
                </a:extLst>
              </a:tr>
              <a:tr h="396853">
                <a:tc>
                  <a:txBody>
                    <a:bodyPr/>
                    <a:lstStyle/>
                    <a:p>
                      <a:pPr algn="l" fontAlgn="b"/>
                      <a:r>
                        <a:rPr lang="es-ES" sz="1200" u="none" strike="noStrike" baseline="30000" dirty="0">
                          <a:effectLst/>
                        </a:rPr>
                        <a:t>(2)</a:t>
                      </a:r>
                      <a:r>
                        <a:rPr lang="es-ES" sz="1200" u="none" strike="noStrike" dirty="0">
                          <a:effectLst/>
                        </a:rPr>
                        <a:t> </a:t>
                      </a:r>
                      <a:r>
                        <a:rPr lang="es-ES" sz="1100" u="none" strike="noStrike" dirty="0">
                          <a:effectLst/>
                        </a:rPr>
                        <a:t>Medidas incluidas en el Plan Territorial de la DGG/SGAC,  diseñadas y exclusivas de la DGG/SGAC, no ejecutadas por cuestiones diversas.</a:t>
                      </a:r>
                      <a:endParaRPr lang="es-ES"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761242742"/>
                  </a:ext>
                </a:extLst>
              </a:tr>
            </a:tbl>
          </a:graphicData>
        </a:graphic>
      </p:graphicFrame>
    </p:spTree>
    <p:extLst>
      <p:ext uri="{BB962C8B-B14F-4D97-AF65-F5344CB8AC3E}">
        <p14:creationId xmlns:p14="http://schemas.microsoft.com/office/powerpoint/2010/main" val="2593222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265384592"/>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3135257" y="630982"/>
            <a:ext cx="7160348"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3. </a:t>
            </a:r>
            <a:r>
              <a:rPr lang="es-ES" sz="2000" b="1" dirty="0">
                <a:solidFill>
                  <a:srgbClr val="C00000"/>
                </a:solidFill>
              </a:rPr>
              <a:t>EJECUCIÓN FINAL DEL PLAN DE ACCIÓN 2025.</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p:txBody>
          <a:bodyPr/>
          <a:lstStyle/>
          <a:p>
            <a:fld id="{43B9F2F5-9901-4B50-B674-E5A258050F84}" type="slidenum">
              <a:rPr lang="es-ES" smtClean="0"/>
              <a:t>19</a:t>
            </a:fld>
            <a:endParaRPr lang="es-ES" dirty="0"/>
          </a:p>
        </p:txBody>
      </p:sp>
      <p:pic>
        <p:nvPicPr>
          <p:cNvPr id="10" name="Imagen 9">
            <a:extLst>
              <a:ext uri="{FF2B5EF4-FFF2-40B4-BE49-F238E27FC236}">
                <a16:creationId xmlns:a16="http://schemas.microsoft.com/office/drawing/2014/main" id="{5A7CDB4E-E751-415E-9EB4-CA12E912781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48061" y="661799"/>
            <a:ext cx="911025" cy="911025"/>
          </a:xfrm>
          <a:prstGeom prst="rect">
            <a:avLst/>
          </a:prstGeom>
        </p:spPr>
      </p:pic>
      <p:sp>
        <p:nvSpPr>
          <p:cNvPr id="9" name="Hexágono 8">
            <a:extLst>
              <a:ext uri="{FF2B5EF4-FFF2-40B4-BE49-F238E27FC236}">
                <a16:creationId xmlns:a16="http://schemas.microsoft.com/office/drawing/2014/main" id="{66B2DE50-1C87-4341-AE72-2FA4267B7191}"/>
              </a:ext>
            </a:extLst>
          </p:cNvPr>
          <p:cNvSpPr/>
          <p:nvPr/>
        </p:nvSpPr>
        <p:spPr>
          <a:xfrm>
            <a:off x="3279295" y="1980560"/>
            <a:ext cx="2558809" cy="1987301"/>
          </a:xfrm>
          <a:prstGeom prst="hexagon">
            <a:avLst/>
          </a:prstGeom>
          <a:solidFill>
            <a:srgbClr val="FFF6D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dirty="0">
              <a:solidFill>
                <a:schemeClr val="accent1">
                  <a:lumMod val="50000"/>
                </a:schemeClr>
              </a:solidFill>
            </a:endParaRPr>
          </a:p>
          <a:p>
            <a:pPr algn="ctr"/>
            <a:endParaRPr lang="es-ES" sz="2000" b="1" dirty="0">
              <a:solidFill>
                <a:schemeClr val="accent1">
                  <a:lumMod val="50000"/>
                </a:schemeClr>
              </a:solidFill>
            </a:endParaRPr>
          </a:p>
          <a:p>
            <a:pPr algn="ctr"/>
            <a:r>
              <a:rPr lang="es-ES" sz="2000" b="1" dirty="0">
                <a:solidFill>
                  <a:schemeClr val="accent1">
                    <a:lumMod val="50000"/>
                  </a:schemeClr>
                </a:solidFill>
              </a:rPr>
              <a:t>PLAN DE ACCIÓN 2025</a:t>
            </a:r>
          </a:p>
          <a:p>
            <a:pPr algn="ctr"/>
            <a:r>
              <a:rPr lang="es-ES" sz="2000" b="1" dirty="0">
                <a:solidFill>
                  <a:srgbClr val="C00000"/>
                </a:solidFill>
              </a:rPr>
              <a:t>Ejecución final:</a:t>
            </a:r>
          </a:p>
          <a:p>
            <a:pPr algn="ctr"/>
            <a:r>
              <a:rPr lang="es-ES" sz="2000" b="1" dirty="0">
                <a:solidFill>
                  <a:srgbClr val="FF0000"/>
                </a:solidFill>
              </a:rPr>
              <a:t>81,33%</a:t>
            </a:r>
          </a:p>
          <a:p>
            <a:pPr algn="ctr"/>
            <a:r>
              <a:rPr lang="es-ES" sz="2000" b="1" dirty="0">
                <a:solidFill>
                  <a:schemeClr val="accent1">
                    <a:lumMod val="50000"/>
                  </a:schemeClr>
                </a:solidFill>
              </a:rPr>
              <a:t> </a:t>
            </a:r>
          </a:p>
          <a:p>
            <a:pPr algn="ctr"/>
            <a:endParaRPr lang="es-ES" sz="2000" dirty="0"/>
          </a:p>
        </p:txBody>
      </p:sp>
      <p:graphicFrame>
        <p:nvGraphicFramePr>
          <p:cNvPr id="13" name="Diagrama 12">
            <a:extLst>
              <a:ext uri="{FF2B5EF4-FFF2-40B4-BE49-F238E27FC236}">
                <a16:creationId xmlns:a16="http://schemas.microsoft.com/office/drawing/2014/main" id="{4F890BB1-A76F-48CA-81F9-C9C49616E12B}"/>
              </a:ext>
            </a:extLst>
          </p:cNvPr>
          <p:cNvGraphicFramePr/>
          <p:nvPr>
            <p:extLst>
              <p:ext uri="{D42A27DB-BD31-4B8C-83A1-F6EECF244321}">
                <p14:modId xmlns:p14="http://schemas.microsoft.com/office/powerpoint/2010/main" val="789933645"/>
              </p:ext>
            </p:extLst>
          </p:nvPr>
        </p:nvGraphicFramePr>
        <p:xfrm>
          <a:off x="5142270" y="1408367"/>
          <a:ext cx="6125497" cy="478352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828171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2E4FD1-556E-43DE-92E3-790F07A8871C}"/>
              </a:ext>
            </a:extLst>
          </p:cNvPr>
          <p:cNvSpPr>
            <a:spLocks noGrp="1"/>
          </p:cNvSpPr>
          <p:nvPr>
            <p:ph type="ctrTitle"/>
          </p:nvPr>
        </p:nvSpPr>
        <p:spPr>
          <a:xfrm>
            <a:off x="302894" y="804739"/>
            <a:ext cx="2882462" cy="1034777"/>
          </a:xfrm>
        </p:spPr>
        <p:txBody>
          <a:bodyPr>
            <a:normAutofit fontScale="90000"/>
          </a:bodyPr>
          <a:lstStyle/>
          <a:p>
            <a:r>
              <a:rPr lang="es-ES" b="1" dirty="0">
                <a:solidFill>
                  <a:srgbClr val="C00000"/>
                </a:solidFill>
                <a:latin typeface="Arial Black" panose="020B0A04020102020204" pitchFamily="34" charset="0"/>
              </a:rPr>
              <a:t>ÍNDICE</a:t>
            </a:r>
          </a:p>
        </p:txBody>
      </p:sp>
      <p:sp>
        <p:nvSpPr>
          <p:cNvPr id="3" name="Subtítulo 2">
            <a:extLst>
              <a:ext uri="{FF2B5EF4-FFF2-40B4-BE49-F238E27FC236}">
                <a16:creationId xmlns:a16="http://schemas.microsoft.com/office/drawing/2014/main" id="{0E1B468F-876C-41DA-8665-A5BCEA3C91D8}"/>
              </a:ext>
            </a:extLst>
          </p:cNvPr>
          <p:cNvSpPr>
            <a:spLocks noGrp="1"/>
          </p:cNvSpPr>
          <p:nvPr>
            <p:ph type="subTitle" idx="1"/>
          </p:nvPr>
        </p:nvSpPr>
        <p:spPr>
          <a:xfrm>
            <a:off x="891498" y="2043646"/>
            <a:ext cx="3866832" cy="4306891"/>
          </a:xfrm>
        </p:spPr>
        <p:txBody>
          <a:bodyPr>
            <a:normAutofit fontScale="92500" lnSpcReduction="20000"/>
          </a:bodyPr>
          <a:lstStyle/>
          <a:p>
            <a:pPr algn="l">
              <a:lnSpc>
                <a:spcPct val="120000"/>
              </a:lnSpc>
              <a:spcBef>
                <a:spcPts val="0"/>
              </a:spcBef>
            </a:pPr>
            <a:r>
              <a:rPr lang="es-ES" dirty="0">
                <a:solidFill>
                  <a:schemeClr val="tx2"/>
                </a:solidFill>
                <a:hlinkClick r:id="rId2" action="ppaction://hlinksldjump">
                  <a:extLst>
                    <a:ext uri="{A12FA001-AC4F-418D-AE19-62706E023703}">
                      <ahyp:hlinkClr xmlns:ahyp="http://schemas.microsoft.com/office/drawing/2018/hyperlinkcolor" val="tx"/>
                    </a:ext>
                  </a:extLst>
                </a:hlinkClick>
              </a:rPr>
              <a:t>EL PLAN TERRITORIAL 2024-2027: INNOVACIÓN Y EXCELENCIA.</a:t>
            </a:r>
            <a:endParaRPr lang="es-ES" dirty="0">
              <a:solidFill>
                <a:schemeClr val="tx2"/>
              </a:solidFill>
            </a:endParaRPr>
          </a:p>
          <a:p>
            <a:pPr algn="l"/>
            <a:endParaRPr lang="es-ES" dirty="0">
              <a:solidFill>
                <a:schemeClr val="tx2"/>
              </a:solidFill>
              <a:hlinkClick r:id="rId3" action="ppaction://hlinksldjump">
                <a:extLst>
                  <a:ext uri="{A12FA001-AC4F-418D-AE19-62706E023703}">
                    <ahyp:hlinkClr xmlns:ahyp="http://schemas.microsoft.com/office/drawing/2018/hyperlinkcolor" val="tx"/>
                  </a:ext>
                </a:extLst>
              </a:hlinkClick>
            </a:endParaRPr>
          </a:p>
          <a:p>
            <a:pPr algn="l"/>
            <a:r>
              <a:rPr lang="es-ES" dirty="0">
                <a:solidFill>
                  <a:schemeClr val="tx2"/>
                </a:solidFill>
                <a:hlinkClick r:id="rId3" action="ppaction://hlinksldjump">
                  <a:extLst>
                    <a:ext uri="{A12FA001-AC4F-418D-AE19-62706E023703}">
                      <ahyp:hlinkClr xmlns:ahyp="http://schemas.microsoft.com/office/drawing/2018/hyperlinkcolor" val="tx"/>
                    </a:ext>
                  </a:extLst>
                </a:hlinkClick>
              </a:rPr>
              <a:t>EL PLAN DE ACCIÓN 2025.</a:t>
            </a:r>
            <a:endParaRPr lang="es-ES" dirty="0">
              <a:solidFill>
                <a:schemeClr val="tx2"/>
              </a:solidFill>
            </a:endParaRPr>
          </a:p>
          <a:p>
            <a:pPr algn="l"/>
            <a:endParaRPr lang="es-ES" dirty="0">
              <a:solidFill>
                <a:schemeClr val="tx2"/>
              </a:solidFill>
              <a:hlinkClick r:id="rId4" action="ppaction://hlinksldjump">
                <a:extLst>
                  <a:ext uri="{A12FA001-AC4F-418D-AE19-62706E023703}">
                    <ahyp:hlinkClr xmlns:ahyp="http://schemas.microsoft.com/office/drawing/2018/hyperlinkcolor" val="tx"/>
                  </a:ext>
                </a:extLst>
              </a:hlinkClick>
            </a:endParaRPr>
          </a:p>
          <a:p>
            <a:pPr algn="l"/>
            <a:r>
              <a:rPr lang="es-ES" dirty="0">
                <a:solidFill>
                  <a:schemeClr val="tx2"/>
                </a:solidFill>
                <a:hlinkClick r:id="rId5" action="ppaction://hlinksldjump">
                  <a:extLst>
                    <a:ext uri="{A12FA001-AC4F-418D-AE19-62706E023703}">
                      <ahyp:hlinkClr xmlns:ahyp="http://schemas.microsoft.com/office/drawing/2018/hyperlinkcolor" val="tx"/>
                    </a:ext>
                  </a:extLst>
                </a:hlinkClick>
              </a:rPr>
              <a:t>EJECUCIÓN FINAL DEL PLAN DE</a:t>
            </a:r>
          </a:p>
          <a:p>
            <a:pPr algn="l"/>
            <a:r>
              <a:rPr lang="es-ES" dirty="0">
                <a:solidFill>
                  <a:schemeClr val="tx2"/>
                </a:solidFill>
                <a:hlinkClick r:id="rId5" action="ppaction://hlinksldjump">
                  <a:extLst>
                    <a:ext uri="{A12FA001-AC4F-418D-AE19-62706E023703}">
                      <ahyp:hlinkClr xmlns:ahyp="http://schemas.microsoft.com/office/drawing/2018/hyperlinkcolor" val="tx"/>
                    </a:ext>
                  </a:extLst>
                </a:hlinkClick>
              </a:rPr>
              <a:t>ACCIÓN 2025 </a:t>
            </a:r>
            <a:endParaRPr lang="es-ES" dirty="0">
              <a:solidFill>
                <a:schemeClr val="tx2"/>
              </a:solidFill>
            </a:endParaRPr>
          </a:p>
          <a:p>
            <a:pPr algn="l"/>
            <a:endParaRPr lang="es-ES" sz="900" dirty="0">
              <a:solidFill>
                <a:schemeClr val="tx2"/>
              </a:solidFill>
              <a:hlinkClick r:id="rId6" action="ppaction://hlinksldjump">
                <a:extLst>
                  <a:ext uri="{A12FA001-AC4F-418D-AE19-62706E023703}">
                    <ahyp:hlinkClr xmlns:ahyp="http://schemas.microsoft.com/office/drawing/2018/hyperlinkcolor" val="tx"/>
                  </a:ext>
                </a:extLst>
              </a:hlinkClick>
            </a:endParaRPr>
          </a:p>
          <a:p>
            <a:pPr algn="l">
              <a:lnSpc>
                <a:spcPct val="120000"/>
              </a:lnSpc>
              <a:spcBef>
                <a:spcPts val="0"/>
              </a:spcBef>
            </a:pPr>
            <a:r>
              <a:rPr lang="es-ES" dirty="0">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dirty="0">
              <a:solidFill>
                <a:schemeClr val="tx2"/>
              </a:solidFill>
            </a:endParaRPr>
          </a:p>
          <a:p>
            <a:pPr algn="l"/>
            <a:endParaRPr lang="es-ES" dirty="0">
              <a:solidFill>
                <a:schemeClr val="accent1">
                  <a:lumMod val="50000"/>
                </a:schemeClr>
              </a:solidFill>
            </a:endParaRPr>
          </a:p>
        </p:txBody>
      </p:sp>
      <p:sp>
        <p:nvSpPr>
          <p:cNvPr id="8" name="CuadroTexto 7">
            <a:extLst>
              <a:ext uri="{FF2B5EF4-FFF2-40B4-BE49-F238E27FC236}">
                <a16:creationId xmlns:a16="http://schemas.microsoft.com/office/drawing/2014/main" id="{D1AE5C3B-0A6E-4E83-A292-DBBDDC544F80}"/>
              </a:ext>
            </a:extLst>
          </p:cNvPr>
          <p:cNvSpPr txBox="1"/>
          <p:nvPr/>
        </p:nvSpPr>
        <p:spPr>
          <a:xfrm>
            <a:off x="0" y="0"/>
            <a:ext cx="12192000" cy="507831"/>
          </a:xfrm>
          <a:prstGeom prst="rect">
            <a:avLst/>
          </a:prstGeom>
          <a:solidFill>
            <a:schemeClr val="accent4">
              <a:lumMod val="20000"/>
              <a:lumOff val="80000"/>
            </a:schemeClr>
          </a:solidFill>
        </p:spPr>
        <p:txBody>
          <a:bodyPr wrap="square">
            <a:spAutoFit/>
          </a:bodyPr>
          <a:lstStyle/>
          <a:p>
            <a:endParaRPr lang="es-ES" sz="800" b="1" dirty="0">
              <a:solidFill>
                <a:schemeClr val="accent1">
                  <a:lumMod val="50000"/>
                </a:schemeClr>
              </a:solidFill>
            </a:endParaRPr>
          </a:p>
          <a:p>
            <a:r>
              <a:rPr lang="es-ES" sz="1100" b="1" dirty="0">
                <a:solidFill>
                  <a:schemeClr val="accent1">
                    <a:lumMod val="50000"/>
                  </a:schemeClr>
                </a:solidFill>
              </a:rPr>
              <a:t>INFORME DE SEGUIMIENTO DE PLAN DE ACCIÓN 2025. </a:t>
            </a:r>
            <a:r>
              <a:rPr lang="es-ES" sz="1100" b="1" dirty="0">
                <a:solidFill>
                  <a:srgbClr val="C00000"/>
                </a:solidFill>
              </a:rPr>
              <a:t>PLAN TERRITORIAL DE LA DELEGACIÓN DEL GOBIERNO EN GALICIA/SUBDELEGACIÓN DEL GOBIERNO EN A CORUÑA 2004-2027</a:t>
            </a:r>
          </a:p>
          <a:p>
            <a:endParaRPr lang="es-ES" sz="800" b="1" dirty="0">
              <a:solidFill>
                <a:srgbClr val="C00000"/>
              </a:solidFill>
            </a:endParaRPr>
          </a:p>
        </p:txBody>
      </p:sp>
      <p:pic>
        <p:nvPicPr>
          <p:cNvPr id="9" name="Imagen 8">
            <a:extLst>
              <a:ext uri="{FF2B5EF4-FFF2-40B4-BE49-F238E27FC236}">
                <a16:creationId xmlns:a16="http://schemas.microsoft.com/office/drawing/2014/main" id="{94C33D69-B5F9-4033-8067-0BC0C0CA9FDA}"/>
              </a:ext>
            </a:extLst>
          </p:cNvPr>
          <p:cNvPicPr>
            <a:picLocks noChangeAspect="1"/>
          </p:cNvPicPr>
          <p:nvPr/>
        </p:nvPicPr>
        <p:blipFill>
          <a:blip r:embed="rId8"/>
          <a:stretch>
            <a:fillRect/>
          </a:stretch>
        </p:blipFill>
        <p:spPr>
          <a:xfrm>
            <a:off x="10687894" y="9885"/>
            <a:ext cx="1504106" cy="507831"/>
          </a:xfrm>
          <a:prstGeom prst="rect">
            <a:avLst/>
          </a:prstGeom>
        </p:spPr>
      </p:pic>
      <p:sp>
        <p:nvSpPr>
          <p:cNvPr id="10" name="Subtítulo 2">
            <a:extLst>
              <a:ext uri="{FF2B5EF4-FFF2-40B4-BE49-F238E27FC236}">
                <a16:creationId xmlns:a16="http://schemas.microsoft.com/office/drawing/2014/main" id="{24097F02-766A-45E5-A7C2-F4EA9F766799}"/>
              </a:ext>
            </a:extLst>
          </p:cNvPr>
          <p:cNvSpPr txBox="1">
            <a:spLocks/>
          </p:cNvSpPr>
          <p:nvPr/>
        </p:nvSpPr>
        <p:spPr>
          <a:xfrm>
            <a:off x="6580588" y="1839516"/>
            <a:ext cx="5657088" cy="44714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s-ES" sz="1200" dirty="0">
              <a:solidFill>
                <a:schemeClr val="accent1">
                  <a:lumMod val="50000"/>
                </a:schemeClr>
              </a:solidFill>
            </a:endParaRPr>
          </a:p>
          <a:p>
            <a:pPr algn="l"/>
            <a:endParaRPr lang="es-ES" sz="800" dirty="0">
              <a:solidFill>
                <a:schemeClr val="tx2"/>
              </a:solidFill>
            </a:endParaRPr>
          </a:p>
          <a:p>
            <a:pPr algn="l">
              <a:lnSpc>
                <a:spcPct val="100000"/>
              </a:lnSpc>
              <a:spcBef>
                <a:spcPts val="0"/>
              </a:spcBef>
            </a:pPr>
            <a:r>
              <a:rPr lang="es-ES" sz="2000" dirty="0">
                <a:solidFill>
                  <a:schemeClr val="tx2"/>
                </a:solidFill>
                <a:hlinkClick r:id="rId9" action="ppaction://hlinksldjump">
                  <a:extLst>
                    <a:ext uri="{A12FA001-AC4F-418D-AE19-62706E023703}">
                      <ahyp:hlinkClr xmlns:ahyp="http://schemas.microsoft.com/office/drawing/2018/hyperlinkcolor" val="tx"/>
                    </a:ext>
                  </a:extLst>
                </a:hlinkClick>
              </a:rPr>
              <a:t>RECURSOS HUMANOS ORIENTADOS </a:t>
            </a:r>
          </a:p>
          <a:p>
            <a:pPr algn="l">
              <a:lnSpc>
                <a:spcPct val="100000"/>
              </a:lnSpc>
              <a:spcBef>
                <a:spcPts val="0"/>
              </a:spcBef>
            </a:pPr>
            <a:r>
              <a:rPr lang="es-ES" sz="2000" dirty="0">
                <a:solidFill>
                  <a:schemeClr val="tx2"/>
                </a:solidFill>
                <a:hlinkClick r:id="rId9" action="ppaction://hlinksldjump">
                  <a:extLst>
                    <a:ext uri="{A12FA001-AC4F-418D-AE19-62706E023703}">
                      <ahyp:hlinkClr xmlns:ahyp="http://schemas.microsoft.com/office/drawing/2018/hyperlinkcolor" val="tx"/>
                    </a:ext>
                  </a:extLst>
                </a:hlinkClick>
              </a:rPr>
              <a:t>A LA GESTIÓN EFICIENTE DE LOS </a:t>
            </a:r>
          </a:p>
          <a:p>
            <a:pPr algn="l">
              <a:lnSpc>
                <a:spcPct val="100000"/>
              </a:lnSpc>
              <a:spcBef>
                <a:spcPts val="0"/>
              </a:spcBef>
            </a:pPr>
            <a:r>
              <a:rPr lang="es-ES" sz="2000" dirty="0">
                <a:solidFill>
                  <a:schemeClr val="tx2"/>
                </a:solidFill>
                <a:hlinkClick r:id="rId9" action="ppaction://hlinksldjump">
                  <a:extLst>
                    <a:ext uri="{A12FA001-AC4F-418D-AE19-62706E023703}">
                      <ahyp:hlinkClr xmlns:ahyp="http://schemas.microsoft.com/office/drawing/2018/hyperlinkcolor" val="tx"/>
                    </a:ext>
                  </a:extLst>
                </a:hlinkClick>
              </a:rPr>
              <a:t>SERVICIOS PÚBLICOS</a:t>
            </a:r>
            <a:endParaRPr lang="es-ES" sz="2000" dirty="0">
              <a:solidFill>
                <a:schemeClr val="tx2"/>
              </a:solidFill>
            </a:endParaRPr>
          </a:p>
          <a:p>
            <a:pPr algn="l">
              <a:lnSpc>
                <a:spcPct val="100000"/>
              </a:lnSpc>
              <a:spcBef>
                <a:spcPts val="0"/>
              </a:spcBef>
            </a:pPr>
            <a:endParaRPr lang="es-ES" sz="800" dirty="0">
              <a:solidFill>
                <a:schemeClr val="tx2"/>
              </a:solidFill>
            </a:endParaRPr>
          </a:p>
          <a:p>
            <a:pPr algn="l">
              <a:lnSpc>
                <a:spcPct val="100000"/>
              </a:lnSpc>
              <a:spcBef>
                <a:spcPts val="0"/>
              </a:spcBef>
            </a:pPr>
            <a:r>
              <a:rPr lang="es-ES" sz="2000" dirty="0">
                <a:solidFill>
                  <a:schemeClr val="tx2"/>
                </a:solidFill>
                <a:hlinkClick r:id="rId10" action="ppaction://hlinksldjump">
                  <a:extLst>
                    <a:ext uri="{A12FA001-AC4F-418D-AE19-62706E023703}">
                      <ahyp:hlinkClr xmlns:ahyp="http://schemas.microsoft.com/office/drawing/2018/hyperlinkcolor" val="tx"/>
                    </a:ext>
                  </a:extLst>
                </a:hlinkClick>
              </a:rPr>
              <a:t>VISIBILIDAD INSTITUCIONAL </a:t>
            </a:r>
          </a:p>
          <a:p>
            <a:pPr algn="l">
              <a:lnSpc>
                <a:spcPct val="100000"/>
              </a:lnSpc>
              <a:spcBef>
                <a:spcPts val="0"/>
              </a:spcBef>
            </a:pPr>
            <a:r>
              <a:rPr lang="es-ES" sz="2000" dirty="0">
                <a:solidFill>
                  <a:schemeClr val="tx2"/>
                </a:solidFill>
                <a:hlinkClick r:id="rId10" action="ppaction://hlinksldjump">
                  <a:extLst>
                    <a:ext uri="{A12FA001-AC4F-418D-AE19-62706E023703}">
                      <ahyp:hlinkClr xmlns:ahyp="http://schemas.microsoft.com/office/drawing/2018/hyperlinkcolor" val="tx"/>
                    </a:ext>
                  </a:extLst>
                </a:hlinkClick>
              </a:rPr>
              <a:t>RECONOCIBLE Y HOMOGENEA</a:t>
            </a:r>
            <a:endParaRPr lang="es-ES" sz="2000" dirty="0">
              <a:solidFill>
                <a:schemeClr val="tx2"/>
              </a:solidFill>
            </a:endParaRPr>
          </a:p>
          <a:p>
            <a:pPr algn="l"/>
            <a:endParaRPr lang="es-ES" sz="800" dirty="0">
              <a:solidFill>
                <a:schemeClr val="tx2"/>
              </a:solidFill>
            </a:endParaRPr>
          </a:p>
          <a:p>
            <a:pPr algn="l"/>
            <a:r>
              <a:rPr lang="es-ES" sz="2000" dirty="0">
                <a:solidFill>
                  <a:schemeClr val="tx2"/>
                </a:solidFill>
                <a:hlinkClick r:id="rId11" action="ppaction://hlinksldjump">
                  <a:extLst>
                    <a:ext uri="{A12FA001-AC4F-418D-AE19-62706E023703}">
                      <ahyp:hlinkClr xmlns:ahyp="http://schemas.microsoft.com/office/drawing/2018/hyperlinkcolor" val="tx"/>
                    </a:ext>
                  </a:extLst>
                </a:hlinkClick>
              </a:rPr>
              <a:t>COMPROMISO CON LA SOSTENIBILIDAD</a:t>
            </a:r>
            <a:endParaRPr lang="es-ES" sz="2000" dirty="0">
              <a:solidFill>
                <a:schemeClr val="tx2"/>
              </a:solidFill>
            </a:endParaRPr>
          </a:p>
          <a:p>
            <a:pPr algn="l"/>
            <a:endParaRPr lang="es-ES" sz="500" dirty="0">
              <a:solidFill>
                <a:schemeClr val="tx2"/>
              </a:solidFill>
            </a:endParaRPr>
          </a:p>
          <a:p>
            <a:pPr algn="l">
              <a:spcBef>
                <a:spcPts val="0"/>
              </a:spcBef>
            </a:pPr>
            <a:endParaRPr lang="es-ES" sz="1050" dirty="0">
              <a:solidFill>
                <a:schemeClr val="tx2"/>
              </a:solidFill>
            </a:endParaRPr>
          </a:p>
          <a:p>
            <a:pPr algn="l">
              <a:spcBef>
                <a:spcPts val="0"/>
              </a:spcBef>
            </a:pPr>
            <a:r>
              <a:rPr lang="es-ES" sz="2000" dirty="0">
                <a:solidFill>
                  <a:schemeClr val="tx2"/>
                </a:solidFill>
                <a:hlinkClick r:id="rId12" action="ppaction://hlinksldjump">
                  <a:extLst>
                    <a:ext uri="{A12FA001-AC4F-418D-AE19-62706E023703}">
                      <ahyp:hlinkClr xmlns:ahyp="http://schemas.microsoft.com/office/drawing/2018/hyperlinkcolor" val="tx"/>
                    </a:ext>
                  </a:extLst>
                </a:hlinkClick>
              </a:rPr>
              <a:t>LA EVALUACIÓN DEL PLAN: </a:t>
            </a:r>
          </a:p>
          <a:p>
            <a:pPr algn="l">
              <a:spcBef>
                <a:spcPts val="0"/>
              </a:spcBef>
            </a:pPr>
            <a:r>
              <a:rPr lang="es-ES" sz="2000" dirty="0">
                <a:solidFill>
                  <a:schemeClr val="tx2"/>
                </a:solidFill>
                <a:hlinkClick r:id="rId12" action="ppaction://hlinksldjump">
                  <a:extLst>
                    <a:ext uri="{A12FA001-AC4F-418D-AE19-62706E023703}">
                      <ahyp:hlinkClr xmlns:ahyp="http://schemas.microsoft.com/office/drawing/2018/hyperlinkcolor" val="tx"/>
                    </a:ext>
                  </a:extLst>
                </a:hlinkClick>
              </a:rPr>
              <a:t>AUTOEVALUACIÓN CAF</a:t>
            </a:r>
            <a:endParaRPr lang="es-ES" sz="2000" dirty="0">
              <a:solidFill>
                <a:schemeClr val="tx2"/>
              </a:solidFill>
            </a:endParaRPr>
          </a:p>
        </p:txBody>
      </p:sp>
      <p:sp>
        <p:nvSpPr>
          <p:cNvPr id="11" name="CuadroTexto 10">
            <a:extLst>
              <a:ext uri="{FF2B5EF4-FFF2-40B4-BE49-F238E27FC236}">
                <a16:creationId xmlns:a16="http://schemas.microsoft.com/office/drawing/2014/main" id="{2BB5EB81-EFB7-4FF4-98BB-1FF56DA74F56}"/>
              </a:ext>
            </a:extLst>
          </p:cNvPr>
          <p:cNvSpPr txBox="1"/>
          <p:nvPr/>
        </p:nvSpPr>
        <p:spPr>
          <a:xfrm>
            <a:off x="357558" y="2113749"/>
            <a:ext cx="714756" cy="4647426"/>
          </a:xfrm>
          <a:prstGeom prst="rect">
            <a:avLst/>
          </a:prstGeom>
          <a:noFill/>
        </p:spPr>
        <p:txBody>
          <a:bodyPr wrap="square" rtlCol="0">
            <a:spAutoFit/>
          </a:bodyPr>
          <a:lstStyle/>
          <a:p>
            <a:pPr marL="342900" indent="-342900">
              <a:buFont typeface="+mj-lt"/>
              <a:buAutoNum type="arabicPeriod"/>
            </a:pPr>
            <a:r>
              <a:rPr lang="es-ES" sz="4400" dirty="0">
                <a:solidFill>
                  <a:srgbClr val="C00000"/>
                </a:solidFill>
              </a:rPr>
              <a:t> </a:t>
            </a:r>
          </a:p>
          <a:p>
            <a:pPr marL="742950" indent="-742950">
              <a:buFont typeface="+mj-lt"/>
              <a:buAutoNum type="arabicPeriod" startAt="2"/>
            </a:pPr>
            <a:endParaRPr lang="es-ES" sz="3200" dirty="0">
              <a:solidFill>
                <a:srgbClr val="C00000"/>
              </a:solidFill>
            </a:endParaRPr>
          </a:p>
          <a:p>
            <a:pPr marL="742950" indent="-742950">
              <a:buFont typeface="+mj-lt"/>
              <a:buAutoNum type="arabicPeriod" startAt="2"/>
            </a:pPr>
            <a:r>
              <a:rPr lang="es-ES" sz="4400" dirty="0">
                <a:solidFill>
                  <a:srgbClr val="C00000"/>
                </a:solidFill>
              </a:rPr>
              <a:t> </a:t>
            </a:r>
          </a:p>
          <a:p>
            <a:pPr marL="342900" indent="-342900">
              <a:buFont typeface="+mj-lt"/>
              <a:buAutoNum type="arabicPeriod" startAt="2"/>
            </a:pPr>
            <a:endParaRPr lang="es-ES" sz="800" dirty="0">
              <a:solidFill>
                <a:srgbClr val="C00000"/>
              </a:solidFill>
            </a:endParaRPr>
          </a:p>
          <a:p>
            <a:pPr marL="342900" indent="-342900">
              <a:buFont typeface="+mj-lt"/>
              <a:buAutoNum type="arabicPeriod" startAt="2"/>
            </a:pPr>
            <a:endParaRPr lang="es-ES" sz="800" dirty="0">
              <a:solidFill>
                <a:srgbClr val="C00000"/>
              </a:solidFill>
            </a:endParaRPr>
          </a:p>
          <a:p>
            <a:pPr marL="342900" indent="-342900">
              <a:buFont typeface="+mj-lt"/>
              <a:buAutoNum type="arabicPeriod" startAt="2"/>
            </a:pPr>
            <a:r>
              <a:rPr lang="es-ES" sz="4400" dirty="0">
                <a:solidFill>
                  <a:srgbClr val="C00000"/>
                </a:solidFill>
              </a:rPr>
              <a:t> </a:t>
            </a:r>
          </a:p>
          <a:p>
            <a:pPr marL="342900" indent="-342900">
              <a:buFont typeface="+mj-lt"/>
              <a:buAutoNum type="arabicPeriod" startAt="2"/>
            </a:pPr>
            <a:endParaRPr lang="es-ES" dirty="0">
              <a:solidFill>
                <a:srgbClr val="C00000"/>
              </a:solidFill>
            </a:endParaRPr>
          </a:p>
          <a:p>
            <a:pPr marL="342900" indent="-342900">
              <a:buFont typeface="+mj-lt"/>
              <a:buAutoNum type="arabicPeriod" startAt="2"/>
            </a:pPr>
            <a:endParaRPr lang="es-ES" sz="100" dirty="0">
              <a:solidFill>
                <a:srgbClr val="C00000"/>
              </a:solidFill>
            </a:endParaRPr>
          </a:p>
          <a:p>
            <a:pPr marL="342900" indent="-342900">
              <a:buFont typeface="+mj-lt"/>
              <a:buAutoNum type="arabicPeriod" startAt="2"/>
            </a:pPr>
            <a:endParaRPr lang="es-ES" sz="100" dirty="0">
              <a:solidFill>
                <a:srgbClr val="C00000"/>
              </a:solidFill>
            </a:endParaRPr>
          </a:p>
          <a:p>
            <a:pPr marL="342900" indent="-342900">
              <a:buFont typeface="+mj-lt"/>
              <a:buAutoNum type="arabicPeriod" startAt="2"/>
            </a:pPr>
            <a:r>
              <a:rPr lang="es-ES" sz="4400" dirty="0">
                <a:solidFill>
                  <a:srgbClr val="C00000"/>
                </a:solidFill>
              </a:rPr>
              <a:t>  </a:t>
            </a:r>
          </a:p>
          <a:p>
            <a:endParaRPr lang="es-ES" sz="4400" dirty="0">
              <a:solidFill>
                <a:srgbClr val="C00000"/>
              </a:solidFill>
            </a:endParaRPr>
          </a:p>
        </p:txBody>
      </p:sp>
      <p:sp>
        <p:nvSpPr>
          <p:cNvPr id="12" name="CuadroTexto 11">
            <a:extLst>
              <a:ext uri="{FF2B5EF4-FFF2-40B4-BE49-F238E27FC236}">
                <a16:creationId xmlns:a16="http://schemas.microsoft.com/office/drawing/2014/main" id="{0E1F3110-27F9-4FB9-88D3-03C575E7DB4B}"/>
              </a:ext>
            </a:extLst>
          </p:cNvPr>
          <p:cNvSpPr txBox="1"/>
          <p:nvPr/>
        </p:nvSpPr>
        <p:spPr>
          <a:xfrm>
            <a:off x="5881435" y="2100118"/>
            <a:ext cx="789993" cy="3631763"/>
          </a:xfrm>
          <a:prstGeom prst="rect">
            <a:avLst/>
          </a:prstGeom>
          <a:noFill/>
        </p:spPr>
        <p:txBody>
          <a:bodyPr wrap="square" rtlCol="0">
            <a:spAutoFit/>
          </a:bodyPr>
          <a:lstStyle/>
          <a:p>
            <a:pPr marL="742950" indent="-742950">
              <a:buFont typeface="+mj-lt"/>
              <a:buAutoNum type="arabicPeriod" startAt="5"/>
            </a:pPr>
            <a:r>
              <a:rPr lang="es-ES" sz="4400" dirty="0">
                <a:solidFill>
                  <a:srgbClr val="C00000"/>
                </a:solidFill>
              </a:rPr>
              <a:t> </a:t>
            </a:r>
          </a:p>
          <a:p>
            <a:pPr marL="742950" indent="-742950">
              <a:buFont typeface="+mj-lt"/>
              <a:buAutoNum type="arabicPeriod" startAt="5"/>
            </a:pPr>
            <a:endParaRPr lang="es-ES" sz="800" dirty="0">
              <a:solidFill>
                <a:srgbClr val="C00000"/>
              </a:solidFill>
            </a:endParaRPr>
          </a:p>
          <a:p>
            <a:pPr marL="742950" indent="-742950">
              <a:buFont typeface="+mj-lt"/>
              <a:buAutoNum type="arabicPeriod" startAt="5"/>
            </a:pPr>
            <a:endParaRPr lang="es-ES" sz="800" dirty="0">
              <a:solidFill>
                <a:srgbClr val="C00000"/>
              </a:solidFill>
            </a:endParaRPr>
          </a:p>
          <a:p>
            <a:pPr marL="742950" indent="-742950">
              <a:buFont typeface="+mj-lt"/>
              <a:buAutoNum type="arabicPeriod" startAt="5"/>
            </a:pPr>
            <a:endParaRPr lang="es-ES" sz="800" dirty="0">
              <a:solidFill>
                <a:srgbClr val="C00000"/>
              </a:solidFill>
            </a:endParaRPr>
          </a:p>
          <a:p>
            <a:pPr marL="742950" indent="-742950">
              <a:buFont typeface="+mj-lt"/>
              <a:buAutoNum type="arabicPeriod" startAt="5"/>
            </a:pPr>
            <a:endParaRPr lang="es-ES" sz="800" dirty="0">
              <a:solidFill>
                <a:srgbClr val="C00000"/>
              </a:solidFill>
            </a:endParaRPr>
          </a:p>
          <a:p>
            <a:pPr marL="742950" indent="-742950">
              <a:buFont typeface="+mj-lt"/>
              <a:buAutoNum type="arabicPeriod" startAt="5"/>
            </a:pPr>
            <a:r>
              <a:rPr lang="es-ES" sz="4400" dirty="0">
                <a:solidFill>
                  <a:srgbClr val="C00000"/>
                </a:solidFill>
              </a:rPr>
              <a:t> </a:t>
            </a:r>
          </a:p>
          <a:p>
            <a:pPr marL="342900" indent="-342900">
              <a:buFont typeface="+mj-lt"/>
              <a:buAutoNum type="arabicPeriod" startAt="5"/>
            </a:pPr>
            <a:endParaRPr lang="es-ES" sz="500" dirty="0">
              <a:solidFill>
                <a:srgbClr val="C00000"/>
              </a:solidFill>
            </a:endParaRPr>
          </a:p>
          <a:p>
            <a:pPr marL="342900" indent="-342900">
              <a:buFont typeface="+mj-lt"/>
              <a:buAutoNum type="arabicPeriod" startAt="5"/>
            </a:pPr>
            <a:endParaRPr lang="es-ES" sz="500" dirty="0">
              <a:solidFill>
                <a:srgbClr val="C00000"/>
              </a:solidFill>
            </a:endParaRPr>
          </a:p>
          <a:p>
            <a:pPr marL="742950" indent="-742950">
              <a:buFont typeface="+mj-lt"/>
              <a:buAutoNum type="arabicPeriod" startAt="5"/>
            </a:pPr>
            <a:r>
              <a:rPr lang="es-ES" sz="4400" dirty="0">
                <a:solidFill>
                  <a:srgbClr val="C00000"/>
                </a:solidFill>
              </a:rPr>
              <a:t> </a:t>
            </a:r>
          </a:p>
          <a:p>
            <a:pPr marL="342900" indent="-342900">
              <a:buFont typeface="+mj-lt"/>
              <a:buAutoNum type="arabicPeriod" startAt="5"/>
            </a:pPr>
            <a:endParaRPr lang="es-ES" sz="100" dirty="0">
              <a:solidFill>
                <a:srgbClr val="C00000"/>
              </a:solidFill>
            </a:endParaRPr>
          </a:p>
          <a:p>
            <a:pPr marL="342900" indent="-342900">
              <a:buFont typeface="+mj-lt"/>
              <a:buAutoNum type="arabicPeriod" startAt="5"/>
            </a:pPr>
            <a:endParaRPr lang="es-ES" sz="100" dirty="0">
              <a:solidFill>
                <a:srgbClr val="C00000"/>
              </a:solidFill>
            </a:endParaRPr>
          </a:p>
          <a:p>
            <a:pPr marL="342900" indent="-342900">
              <a:buFont typeface="+mj-lt"/>
              <a:buAutoNum type="arabicPeriod" startAt="5"/>
            </a:pPr>
            <a:endParaRPr lang="es-ES" sz="800" dirty="0">
              <a:solidFill>
                <a:srgbClr val="C00000"/>
              </a:solidFill>
            </a:endParaRPr>
          </a:p>
          <a:p>
            <a:pPr marL="742950" indent="-742950">
              <a:buFont typeface="+mj-lt"/>
              <a:buAutoNum type="arabicPeriod" startAt="5"/>
            </a:pPr>
            <a:r>
              <a:rPr lang="es-ES" sz="4400" dirty="0">
                <a:solidFill>
                  <a:srgbClr val="C00000"/>
                </a:solidFill>
              </a:rPr>
              <a:t> </a:t>
            </a:r>
          </a:p>
          <a:p>
            <a:pPr marL="342900" indent="-342900">
              <a:buFont typeface="+mj-lt"/>
              <a:buAutoNum type="arabicPeriod" startAt="5"/>
            </a:pPr>
            <a:endParaRPr lang="es-ES" sz="200" dirty="0">
              <a:solidFill>
                <a:srgbClr val="C00000"/>
              </a:solidFill>
            </a:endParaRPr>
          </a:p>
        </p:txBody>
      </p:sp>
      <p:pic>
        <p:nvPicPr>
          <p:cNvPr id="5" name="Imagen 4">
            <a:extLst>
              <a:ext uri="{FF2B5EF4-FFF2-40B4-BE49-F238E27FC236}">
                <a16:creationId xmlns:a16="http://schemas.microsoft.com/office/drawing/2014/main" id="{25B316A9-B1EC-4C91-A007-5E52BD27601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37110" y="2175185"/>
            <a:ext cx="789993" cy="815980"/>
          </a:xfrm>
          <a:prstGeom prst="rect">
            <a:avLst/>
          </a:prstGeom>
        </p:spPr>
      </p:pic>
      <p:pic>
        <p:nvPicPr>
          <p:cNvPr id="14" name="Imagen 13">
            <a:extLst>
              <a:ext uri="{FF2B5EF4-FFF2-40B4-BE49-F238E27FC236}">
                <a16:creationId xmlns:a16="http://schemas.microsoft.com/office/drawing/2014/main" id="{890A28F1-FCAD-4438-8E2E-9EEA1072556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77514" y="3376771"/>
            <a:ext cx="839608" cy="802292"/>
          </a:xfrm>
          <a:prstGeom prst="rect">
            <a:avLst/>
          </a:prstGeom>
        </p:spPr>
      </p:pic>
      <p:pic>
        <p:nvPicPr>
          <p:cNvPr id="16" name="Imagen 15">
            <a:extLst>
              <a:ext uri="{FF2B5EF4-FFF2-40B4-BE49-F238E27FC236}">
                <a16:creationId xmlns:a16="http://schemas.microsoft.com/office/drawing/2014/main" id="{CDC0C05B-555B-4C58-8259-A8F35A8C621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20930" y="4197091"/>
            <a:ext cx="911025" cy="911025"/>
          </a:xfrm>
          <a:prstGeom prst="rect">
            <a:avLst/>
          </a:prstGeom>
        </p:spPr>
      </p:pic>
      <p:pic>
        <p:nvPicPr>
          <p:cNvPr id="18" name="Imagen 17">
            <a:extLst>
              <a:ext uri="{FF2B5EF4-FFF2-40B4-BE49-F238E27FC236}">
                <a16:creationId xmlns:a16="http://schemas.microsoft.com/office/drawing/2014/main" id="{8720BB39-F35C-4692-9749-8B2602A3405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166460" y="5370666"/>
            <a:ext cx="1465296" cy="543370"/>
          </a:xfrm>
          <a:prstGeom prst="rect">
            <a:avLst/>
          </a:prstGeom>
        </p:spPr>
      </p:pic>
      <p:pic>
        <p:nvPicPr>
          <p:cNvPr id="20" name="Imagen 19">
            <a:extLst>
              <a:ext uri="{FF2B5EF4-FFF2-40B4-BE49-F238E27FC236}">
                <a16:creationId xmlns:a16="http://schemas.microsoft.com/office/drawing/2014/main" id="{C569FB16-A6E2-4676-8DFD-54A4E0276D1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877330" y="2157969"/>
            <a:ext cx="1198215" cy="875888"/>
          </a:xfrm>
          <a:prstGeom prst="rect">
            <a:avLst/>
          </a:prstGeom>
        </p:spPr>
      </p:pic>
      <p:pic>
        <p:nvPicPr>
          <p:cNvPr id="24" name="Imagen 23">
            <a:extLst>
              <a:ext uri="{FF2B5EF4-FFF2-40B4-BE49-F238E27FC236}">
                <a16:creationId xmlns:a16="http://schemas.microsoft.com/office/drawing/2014/main" id="{D23E3A6B-6A6D-4AD0-A205-3E593AF22F7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922809" y="3132999"/>
            <a:ext cx="1107255" cy="875888"/>
          </a:xfrm>
          <a:prstGeom prst="rect">
            <a:avLst/>
          </a:prstGeom>
        </p:spPr>
      </p:pic>
      <p:pic>
        <p:nvPicPr>
          <p:cNvPr id="34" name="Imagen 33">
            <a:extLst>
              <a:ext uri="{FF2B5EF4-FFF2-40B4-BE49-F238E27FC236}">
                <a16:creationId xmlns:a16="http://schemas.microsoft.com/office/drawing/2014/main" id="{413A91DB-651E-42FA-B782-225E2E913DC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078244" y="4045842"/>
            <a:ext cx="756198" cy="943685"/>
          </a:xfrm>
          <a:prstGeom prst="rect">
            <a:avLst/>
          </a:prstGeom>
        </p:spPr>
      </p:pic>
      <p:pic>
        <p:nvPicPr>
          <p:cNvPr id="17" name="Imagen 16">
            <a:extLst>
              <a:ext uri="{FF2B5EF4-FFF2-40B4-BE49-F238E27FC236}">
                <a16:creationId xmlns:a16="http://schemas.microsoft.com/office/drawing/2014/main" id="{95E1E046-6113-4C92-85E5-999C02032DDE}"/>
              </a:ext>
            </a:extLst>
          </p:cNvPr>
          <p:cNvPicPr/>
          <p:nvPr/>
        </p:nvPicPr>
        <p:blipFill>
          <a:blip r:embed="rId20"/>
          <a:stretch>
            <a:fillRect/>
          </a:stretch>
        </p:blipFill>
        <p:spPr>
          <a:xfrm>
            <a:off x="10922809" y="4909351"/>
            <a:ext cx="1107255" cy="742208"/>
          </a:xfrm>
          <a:prstGeom prst="rect">
            <a:avLst/>
          </a:prstGeom>
        </p:spPr>
      </p:pic>
    </p:spTree>
    <p:extLst>
      <p:ext uri="{BB962C8B-B14F-4D97-AF65-F5344CB8AC3E}">
        <p14:creationId xmlns:p14="http://schemas.microsoft.com/office/powerpoint/2010/main" val="1157051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1200831594"/>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3135256" y="630982"/>
            <a:ext cx="7611401"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4. </a:t>
            </a:r>
            <a:r>
              <a:rPr lang="es-ES" sz="2000" b="1" dirty="0">
                <a:solidFill>
                  <a:srgbClr val="C00000"/>
                </a:solidFill>
              </a:rPr>
              <a:t>UNA ADMINISTRACIÓN DE CALIDAD Y ACCESIBLE A LA CIUDADANÍA.</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p:txBody>
          <a:bodyPr/>
          <a:lstStyle/>
          <a:p>
            <a:fld id="{43B9F2F5-9901-4B50-B674-E5A258050F84}" type="slidenum">
              <a:rPr lang="es-ES" smtClean="0"/>
              <a:t>20</a:t>
            </a:fld>
            <a:endParaRPr lang="es-ES"/>
          </a:p>
        </p:txBody>
      </p:sp>
      <p:pic>
        <p:nvPicPr>
          <p:cNvPr id="12" name="Imagen 11">
            <a:extLst>
              <a:ext uri="{FF2B5EF4-FFF2-40B4-BE49-F238E27FC236}">
                <a16:creationId xmlns:a16="http://schemas.microsoft.com/office/drawing/2014/main" id="{8CC53417-46F6-4C54-8056-294CE0102DD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22367" y="672282"/>
            <a:ext cx="1257441" cy="466292"/>
          </a:xfrm>
          <a:prstGeom prst="rect">
            <a:avLst/>
          </a:prstGeom>
        </p:spPr>
      </p:pic>
      <p:sp>
        <p:nvSpPr>
          <p:cNvPr id="14" name="CuadroTexto 13">
            <a:extLst>
              <a:ext uri="{FF2B5EF4-FFF2-40B4-BE49-F238E27FC236}">
                <a16:creationId xmlns:a16="http://schemas.microsoft.com/office/drawing/2014/main" id="{C178F39C-D77A-41E9-AC68-E33414E09BB3}"/>
              </a:ext>
            </a:extLst>
          </p:cNvPr>
          <p:cNvSpPr txBox="1"/>
          <p:nvPr/>
        </p:nvSpPr>
        <p:spPr>
          <a:xfrm>
            <a:off x="2504656" y="1145078"/>
            <a:ext cx="8751608" cy="1538883"/>
          </a:xfrm>
          <a:prstGeom prst="rect">
            <a:avLst/>
          </a:prstGeom>
          <a:noFill/>
        </p:spPr>
        <p:txBody>
          <a:bodyPr wrap="square" rtlCol="0">
            <a:spAutoFit/>
          </a:bodyPr>
          <a:lstStyle/>
          <a:p>
            <a:pPr algn="just"/>
            <a:r>
              <a:rPr lang="es-ES" dirty="0">
                <a:solidFill>
                  <a:schemeClr val="accent1">
                    <a:lumMod val="50000"/>
                  </a:schemeClr>
                </a:solidFill>
              </a:rPr>
              <a:t>El </a:t>
            </a:r>
            <a:r>
              <a:rPr lang="es-ES" b="1" dirty="0">
                <a:solidFill>
                  <a:srgbClr val="C00000"/>
                </a:solidFill>
              </a:rPr>
              <a:t>EJE 1</a:t>
            </a:r>
            <a:r>
              <a:rPr lang="es-ES" dirty="0"/>
              <a:t> </a:t>
            </a:r>
            <a:r>
              <a:rPr lang="es-ES" dirty="0">
                <a:solidFill>
                  <a:schemeClr val="accent1">
                    <a:lumMod val="50000"/>
                  </a:schemeClr>
                </a:solidFill>
              </a:rPr>
              <a:t>del Plan de Acción 2025 (Plan Territorial 2024-2027) tiene por título </a:t>
            </a:r>
            <a:r>
              <a:rPr lang="es-ES" sz="2000" b="1" dirty="0">
                <a:solidFill>
                  <a:srgbClr val="C00000"/>
                </a:solidFill>
              </a:rPr>
              <a:t>“UNA ADMINISTRACIÓN DE CALIDAD Y ACCESIBLE A LA CIUDADANÍA.”.</a:t>
            </a:r>
            <a:r>
              <a:rPr lang="es-ES" sz="2000" b="1" dirty="0">
                <a:solidFill>
                  <a:srgbClr val="CC0066"/>
                </a:solidFill>
              </a:rPr>
              <a:t> </a:t>
            </a:r>
            <a:r>
              <a:rPr lang="es-ES" dirty="0">
                <a:solidFill>
                  <a:schemeClr val="accent1">
                    <a:lumMod val="50000"/>
                  </a:schemeClr>
                </a:solidFill>
              </a:rPr>
              <a:t>Es el eje prioritario y de mayor relevancia. La ciudadanía es el centro de la acción de la organización en este eje, reforzando la calidad del servicio prestado y la cercanía y accesibilidad por todos los canales existentes y para todas las personas.</a:t>
            </a:r>
          </a:p>
        </p:txBody>
      </p:sp>
      <p:sp>
        <p:nvSpPr>
          <p:cNvPr id="15" name="CuadroTexto 14">
            <a:extLst>
              <a:ext uri="{FF2B5EF4-FFF2-40B4-BE49-F238E27FC236}">
                <a16:creationId xmlns:a16="http://schemas.microsoft.com/office/drawing/2014/main" id="{AC49E8FC-6A01-41C2-91DE-120D24BB3780}"/>
              </a:ext>
            </a:extLst>
          </p:cNvPr>
          <p:cNvSpPr txBox="1"/>
          <p:nvPr/>
        </p:nvSpPr>
        <p:spPr>
          <a:xfrm>
            <a:off x="2497837" y="2717717"/>
            <a:ext cx="8650224" cy="738664"/>
          </a:xfrm>
          <a:prstGeom prst="rect">
            <a:avLst/>
          </a:prstGeom>
          <a:noFill/>
        </p:spPr>
        <p:txBody>
          <a:bodyPr wrap="square" rtlCol="0">
            <a:spAutoFit/>
          </a:bodyPr>
          <a:lstStyle/>
          <a:p>
            <a:pPr algn="just"/>
            <a:r>
              <a:rPr lang="es-ES" dirty="0">
                <a:solidFill>
                  <a:schemeClr val="accent1">
                    <a:lumMod val="50000"/>
                  </a:schemeClr>
                </a:solidFill>
              </a:rPr>
              <a:t>El Eje 1 se concreta en </a:t>
            </a:r>
            <a:r>
              <a:rPr lang="es-ES" b="1" dirty="0">
                <a:solidFill>
                  <a:srgbClr val="C00000"/>
                </a:solidFill>
              </a:rPr>
              <a:t>5 objetivos estratégicos </a:t>
            </a:r>
            <a:r>
              <a:rPr lang="es-ES" dirty="0">
                <a:solidFill>
                  <a:schemeClr val="accent1">
                    <a:lumMod val="50000"/>
                  </a:schemeClr>
                </a:solidFill>
              </a:rPr>
              <a:t>de los que dependen </a:t>
            </a:r>
            <a:r>
              <a:rPr lang="es-ES" b="1" dirty="0">
                <a:solidFill>
                  <a:srgbClr val="C00000"/>
                </a:solidFill>
              </a:rPr>
              <a:t>13 programas dentro de los cuales se desarrollaron </a:t>
            </a:r>
            <a:r>
              <a:rPr lang="es-ES" sz="2400" b="1" dirty="0">
                <a:solidFill>
                  <a:srgbClr val="FF0000"/>
                </a:solidFill>
              </a:rPr>
              <a:t>47 medidas. </a:t>
            </a:r>
          </a:p>
        </p:txBody>
      </p:sp>
      <p:graphicFrame>
        <p:nvGraphicFramePr>
          <p:cNvPr id="17" name="Diagrama 16">
            <a:extLst>
              <a:ext uri="{FF2B5EF4-FFF2-40B4-BE49-F238E27FC236}">
                <a16:creationId xmlns:a16="http://schemas.microsoft.com/office/drawing/2014/main" id="{1EC30A4E-2AC7-4DA5-8455-A69A76A96168}"/>
              </a:ext>
            </a:extLst>
          </p:cNvPr>
          <p:cNvGraphicFramePr/>
          <p:nvPr>
            <p:extLst>
              <p:ext uri="{D42A27DB-BD31-4B8C-83A1-F6EECF244321}">
                <p14:modId xmlns:p14="http://schemas.microsoft.com/office/powerpoint/2010/main" val="480620969"/>
              </p:ext>
            </p:extLst>
          </p:nvPr>
        </p:nvGraphicFramePr>
        <p:xfrm>
          <a:off x="4651129" y="3456381"/>
          <a:ext cx="4884771" cy="324776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4066160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677934562"/>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3135255" y="622356"/>
            <a:ext cx="7611401"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4. </a:t>
            </a:r>
            <a:r>
              <a:rPr lang="es-ES" sz="2000" b="1" dirty="0">
                <a:solidFill>
                  <a:srgbClr val="C00000"/>
                </a:solidFill>
              </a:rPr>
              <a:t>UNA ADMINISTRACIÓN DE CALIDAD Y ACCESIBLE A LA CIUDADANÍA.</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p:txBody>
          <a:bodyPr/>
          <a:lstStyle/>
          <a:p>
            <a:fld id="{43B9F2F5-9901-4B50-B674-E5A258050F84}" type="slidenum">
              <a:rPr lang="es-ES" smtClean="0"/>
              <a:t>21</a:t>
            </a:fld>
            <a:endParaRPr lang="es-ES"/>
          </a:p>
        </p:txBody>
      </p:sp>
      <p:pic>
        <p:nvPicPr>
          <p:cNvPr id="12" name="Imagen 11">
            <a:extLst>
              <a:ext uri="{FF2B5EF4-FFF2-40B4-BE49-F238E27FC236}">
                <a16:creationId xmlns:a16="http://schemas.microsoft.com/office/drawing/2014/main" id="{8CC53417-46F6-4C54-8056-294CE0102DD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94142" y="837904"/>
            <a:ext cx="1192306" cy="442138"/>
          </a:xfrm>
          <a:prstGeom prst="rect">
            <a:avLst/>
          </a:prstGeom>
        </p:spPr>
      </p:pic>
      <p:sp>
        <p:nvSpPr>
          <p:cNvPr id="13" name="Rectángulo 12">
            <a:extLst>
              <a:ext uri="{FF2B5EF4-FFF2-40B4-BE49-F238E27FC236}">
                <a16:creationId xmlns:a16="http://schemas.microsoft.com/office/drawing/2014/main" id="{A7638059-3543-489A-ACA0-719639D8EDCF}"/>
              </a:ext>
            </a:extLst>
          </p:cNvPr>
          <p:cNvSpPr/>
          <p:nvPr/>
        </p:nvSpPr>
        <p:spPr>
          <a:xfrm>
            <a:off x="4575638" y="1166406"/>
            <a:ext cx="4730634"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1: nº de medidas ejecutadas al 100%</a:t>
            </a:r>
            <a:endParaRPr lang="es-ES" dirty="0">
              <a:solidFill>
                <a:srgbClr val="002060"/>
              </a:solidFill>
            </a:endParaRPr>
          </a:p>
        </p:txBody>
      </p:sp>
      <p:graphicFrame>
        <p:nvGraphicFramePr>
          <p:cNvPr id="16" name="Marcador de contenido 7">
            <a:extLst>
              <a:ext uri="{FF2B5EF4-FFF2-40B4-BE49-F238E27FC236}">
                <a16:creationId xmlns:a16="http://schemas.microsoft.com/office/drawing/2014/main" id="{1D8CB40C-4795-4D6D-BF46-36F71CD0DB39}"/>
              </a:ext>
            </a:extLst>
          </p:cNvPr>
          <p:cNvGraphicFramePr>
            <a:graphicFrameLocks/>
          </p:cNvGraphicFramePr>
          <p:nvPr>
            <p:extLst>
              <p:ext uri="{D42A27DB-BD31-4B8C-83A1-F6EECF244321}">
                <p14:modId xmlns:p14="http://schemas.microsoft.com/office/powerpoint/2010/main" val="1844684717"/>
              </p:ext>
            </p:extLst>
          </p:nvPr>
        </p:nvGraphicFramePr>
        <p:xfrm>
          <a:off x="2421728" y="1617397"/>
          <a:ext cx="9568543" cy="4738953"/>
        </p:xfrm>
        <a:graphic>
          <a:graphicData uri="http://schemas.openxmlformats.org/drawingml/2006/table">
            <a:tbl>
              <a:tblPr firstRow="1" bandRow="1"/>
              <a:tblGrid>
                <a:gridCol w="1629162">
                  <a:extLst>
                    <a:ext uri="{9D8B030D-6E8A-4147-A177-3AD203B41FA5}">
                      <a16:colId xmlns:a16="http://schemas.microsoft.com/office/drawing/2014/main" val="2120316286"/>
                    </a:ext>
                  </a:extLst>
                </a:gridCol>
                <a:gridCol w="5093110">
                  <a:extLst>
                    <a:ext uri="{9D8B030D-6E8A-4147-A177-3AD203B41FA5}">
                      <a16:colId xmlns:a16="http://schemas.microsoft.com/office/drawing/2014/main" val="2638363933"/>
                    </a:ext>
                  </a:extLst>
                </a:gridCol>
                <a:gridCol w="630672">
                  <a:extLst>
                    <a:ext uri="{9D8B030D-6E8A-4147-A177-3AD203B41FA5}">
                      <a16:colId xmlns:a16="http://schemas.microsoft.com/office/drawing/2014/main" val="2480324120"/>
                    </a:ext>
                  </a:extLst>
                </a:gridCol>
                <a:gridCol w="828952">
                  <a:extLst>
                    <a:ext uri="{9D8B030D-6E8A-4147-A177-3AD203B41FA5}">
                      <a16:colId xmlns:a16="http://schemas.microsoft.com/office/drawing/2014/main" val="1952772150"/>
                    </a:ext>
                  </a:extLst>
                </a:gridCol>
                <a:gridCol w="1386647">
                  <a:extLst>
                    <a:ext uri="{9D8B030D-6E8A-4147-A177-3AD203B41FA5}">
                      <a16:colId xmlns:a16="http://schemas.microsoft.com/office/drawing/2014/main" val="3000376450"/>
                    </a:ext>
                  </a:extLst>
                </a:gridCol>
              </a:tblGrid>
              <a:tr h="381677">
                <a:tc>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rtl="0">
                        <a:lnSpc>
                          <a:spcPct val="100000"/>
                        </a:lnSpc>
                        <a:spcBef>
                          <a:spcPts val="0"/>
                        </a:spcBef>
                      </a:pPr>
                      <a:r>
                        <a:rPr lang="es-ES" sz="1100" b="1" noProof="0" dirty="0">
                          <a:solidFill>
                            <a:schemeClr val="bg1"/>
                          </a:solidFill>
                          <a:latin typeface="+mn-lt"/>
                          <a:cs typeface="Arial"/>
                        </a:rPr>
                        <a:t>OBJETIVO ESTRATÉGICO </a:t>
                      </a:r>
                    </a:p>
                    <a:p>
                      <a:pPr marL="0" indent="0" algn="ctr" rtl="0">
                        <a:lnSpc>
                          <a:spcPct val="100000"/>
                        </a:lnSpc>
                        <a:spcBef>
                          <a:spcPts val="0"/>
                        </a:spcBef>
                      </a:pPr>
                      <a:r>
                        <a:rPr lang="es-ES" sz="1100" b="1" noProof="0" dirty="0">
                          <a:solidFill>
                            <a:schemeClr val="bg1"/>
                          </a:solidFill>
                          <a:latin typeface="+mn-lt"/>
                          <a:cs typeface="Arial"/>
                        </a:rPr>
                        <a:t>EJE 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indent="0" algn="ctr" rtl="0">
                        <a:lnSpc>
                          <a:spcPct val="100000"/>
                        </a:lnSpc>
                        <a:spcBef>
                          <a:spcPts val="785"/>
                        </a:spcBef>
                      </a:pPr>
                      <a:r>
                        <a:rPr lang="es-ES" sz="1100" b="1" kern="1200" noProof="0" dirty="0">
                          <a:solidFill>
                            <a:schemeClr val="bg1"/>
                          </a:solidFill>
                          <a:latin typeface="+mn-lt"/>
                          <a:ea typeface="+mn-ea"/>
                          <a:cs typeface="Arial"/>
                        </a:rPr>
                        <a:t>PROGRAMA</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100" b="1" kern="1200" noProof="0" dirty="0">
                        <a:solidFill>
                          <a:schemeClr val="bg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100" b="1" kern="1200" noProof="0" dirty="0" err="1">
                          <a:solidFill>
                            <a:schemeClr val="bg1"/>
                          </a:solidFill>
                          <a:latin typeface="+mn-lt"/>
                          <a:ea typeface="+mn-ea"/>
                          <a:cs typeface="Arial"/>
                        </a:rPr>
                        <a:t>Nº</a:t>
                      </a:r>
                      <a:r>
                        <a:rPr lang="es-ES" sz="1100" b="1" kern="1200" noProof="0" dirty="0">
                          <a:solidFill>
                            <a:schemeClr val="bg1"/>
                          </a:solidFill>
                          <a:latin typeface="+mn-lt"/>
                          <a:ea typeface="+mn-ea"/>
                          <a:cs typeface="Arial"/>
                        </a:rPr>
                        <a:t> DE MEDIDAS</a:t>
                      </a:r>
                    </a:p>
                    <a:p>
                      <a:pPr marL="363220" rtl="0">
                        <a:lnSpc>
                          <a:spcPct val="100000"/>
                        </a:lnSpc>
                        <a:spcBef>
                          <a:spcPts val="0"/>
                        </a:spcBef>
                      </a:pPr>
                      <a:endParaRPr lang="es-ES" sz="1100" b="1" noProof="0" dirty="0">
                        <a:solidFill>
                          <a:schemeClr val="bg1"/>
                        </a:solidFill>
                        <a:latin typeface="+mn-lt"/>
                        <a:cs typeface="Arial"/>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100" b="1" kern="1200" noProof="0" dirty="0">
                          <a:solidFill>
                            <a:schemeClr val="bg1"/>
                          </a:solidFill>
                          <a:latin typeface="+mn-lt"/>
                          <a:ea typeface="+mn-ea"/>
                          <a:cs typeface="Arial"/>
                        </a:rPr>
                        <a:t>MEDIDAS EJECUTADAS AL 100%</a:t>
                      </a:r>
                      <a:endParaRPr lang="es-ES" sz="1100" b="1" noProof="0" dirty="0">
                        <a:solidFill>
                          <a:schemeClr val="bg1"/>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00000"/>
                        </a:lnSpc>
                        <a:spcBef>
                          <a:spcPts val="785"/>
                        </a:spcBef>
                        <a:spcAft>
                          <a:spcPts val="0"/>
                        </a:spcAft>
                        <a:buClrTx/>
                        <a:buSzTx/>
                        <a:buFontTx/>
                        <a:buNone/>
                        <a:tabLst/>
                        <a:defRPr/>
                      </a:pPr>
                      <a:r>
                        <a:rPr lang="es-ES" sz="1100" b="1" kern="1200" noProof="0" dirty="0">
                          <a:solidFill>
                            <a:schemeClr val="bg1"/>
                          </a:solidFill>
                          <a:latin typeface="+mn-lt"/>
                          <a:ea typeface="+mn-ea"/>
                          <a:cs typeface="Arial"/>
                        </a:rPr>
                        <a:t>TOTAL MEDIDAS EJECUTADAS AL 100%/</a:t>
                      </a:r>
                      <a:r>
                        <a:rPr lang="es-ES" sz="1100" b="1" kern="1200" noProof="0">
                          <a:solidFill>
                            <a:schemeClr val="bg1"/>
                          </a:solidFill>
                          <a:latin typeface="+mn-lt"/>
                          <a:ea typeface="+mn-ea"/>
                          <a:cs typeface="Arial"/>
                        </a:rPr>
                        <a:t>TOTAL MEDIDAS</a:t>
                      </a:r>
                      <a:endParaRPr lang="es-ES" sz="1100" noProof="0" dirty="0">
                        <a:solidFill>
                          <a:schemeClr val="bg2">
                            <a:lumMod val="20000"/>
                            <a:lumOff val="8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013428733"/>
                  </a:ext>
                </a:extLst>
              </a:tr>
              <a:tr h="203861">
                <a:tc rowSpan="4">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1. Accesibilidad en la atención presencial.</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1.1 La Administración cerca de ti.</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latinLnBrk="0" hangingPunct="1">
                        <a:lnSpc>
                          <a:spcPct val="100000"/>
                        </a:lnSpc>
                        <a:spcBef>
                          <a:spcPts val="415"/>
                        </a:spcBef>
                      </a:pPr>
                      <a:r>
                        <a:rPr lang="es-ES" sz="1000" b="1" kern="1200" noProof="0" dirty="0">
                          <a:solidFill>
                            <a:schemeClr val="accent1">
                              <a:lumMod val="50000"/>
                            </a:schemeClr>
                          </a:solidFill>
                          <a:latin typeface="+mn-lt"/>
                          <a:ea typeface="+mn-ea"/>
                          <a:cs typeface="Aria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000" b="1" kern="1200" noProof="0" dirty="0">
                          <a:solidFill>
                            <a:schemeClr val="accent1">
                              <a:lumMod val="50000"/>
                            </a:schemeClr>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latinLnBrk="0" hangingPunct="1">
                        <a:lnSpc>
                          <a:spcPct val="100000"/>
                        </a:lnSpc>
                        <a:spcBef>
                          <a:spcPts val="415"/>
                        </a:spcBef>
                        <a:tabLst>
                          <a:tab pos="0" algn="l"/>
                        </a:tabLst>
                      </a:pPr>
                      <a:r>
                        <a:rPr lang="es-ES" sz="1000" b="1" kern="1200" noProof="0" dirty="0">
                          <a:solidFill>
                            <a:schemeClr val="accent1">
                              <a:lumMod val="50000"/>
                            </a:schemeClr>
                          </a:solidFill>
                          <a:latin typeface="+mn-lt"/>
                          <a:ea typeface="+mn-ea"/>
                          <a:cs typeface="Arial"/>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043928045"/>
                  </a:ext>
                </a:extLst>
              </a:tr>
              <a:tr h="469867">
                <a:tc vMerge="1">
                  <a:txBody>
                    <a:bodyPr/>
                    <a:lstStyle/>
                    <a:p>
                      <a:endParaRPr lang="es-ES"/>
                    </a:p>
                  </a:txBody>
                  <a:tcPr>
                    <a:lnT w="12700" cap="flat" cmpd="sng" algn="ctr">
                      <a:solidFill>
                        <a:schemeClr val="tx1"/>
                      </a:solidFill>
                      <a:prstDash val="solid"/>
                      <a:round/>
                      <a:headEnd type="none" w="med" len="med"/>
                      <a:tailEnd type="none" w="med" len="med"/>
                    </a:lnT>
                  </a:tcPr>
                </a:tc>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1.2 Mejora de la atención al público en Oficinas de Información, Asistencia y Registro y en las Oficinas de Extranjería, con especial atención a colectivos vulnerables.</a:t>
                      </a:r>
                    </a:p>
                  </a:txBody>
                  <a:tcPr marL="0" marR="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rtl="0">
                        <a:lnSpc>
                          <a:spcPct val="100000"/>
                        </a:lnSpc>
                        <a:spcBef>
                          <a:spcPts val="785"/>
                        </a:spcBef>
                      </a:pPr>
                      <a:r>
                        <a:rPr lang="es-ES" sz="1000" noProof="0" dirty="0">
                          <a:solidFill>
                            <a:schemeClr val="tx1"/>
                          </a:solidFill>
                          <a:latin typeface="+mn-lt"/>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rtl="0">
                        <a:lnSpc>
                          <a:spcPct val="100000"/>
                        </a:lnSpc>
                        <a:spcBef>
                          <a:spcPts val="785"/>
                        </a:spcBef>
                      </a:pPr>
                      <a:r>
                        <a:rPr lang="es-ES" sz="1000" b="1" kern="1200" noProof="0" dirty="0">
                          <a:solidFill>
                            <a:schemeClr val="tx1"/>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000" b="1" kern="1200" noProof="0" dirty="0">
                          <a:solidFill>
                            <a:schemeClr val="accent1">
                              <a:lumMod val="50000"/>
                            </a:schemeClr>
                          </a:solidFill>
                          <a:latin typeface="+mn-lt"/>
                          <a:ea typeface="+mn-ea"/>
                          <a:cs typeface="Arial"/>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85401605"/>
                  </a:ext>
                </a:extLst>
              </a:tr>
              <a:tr h="238548">
                <a:tc vMerge="1">
                  <a:txBody>
                    <a:bodyPr/>
                    <a:lstStyle/>
                    <a:p>
                      <a:endParaRPr lang="es-ES"/>
                    </a:p>
                  </a:txBody>
                  <a:tcPr/>
                </a:tc>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1.3 Espacios de atención adaptados a las necesidades de las personas.</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000" b="1" kern="1200" noProof="0" dirty="0">
                          <a:solidFill>
                            <a:schemeClr val="tx1"/>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000" b="1" kern="1200" noProof="0" dirty="0">
                          <a:solidFill>
                            <a:schemeClr val="tx1"/>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000" b="1" kern="1200" noProof="0" dirty="0">
                          <a:solidFill>
                            <a:schemeClr val="accent1">
                              <a:lumMod val="50000"/>
                            </a:schemeClr>
                          </a:solidFill>
                          <a:latin typeface="+mn-lt"/>
                          <a:ea typeface="+mn-ea"/>
                          <a:cs typeface="Aria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773581339"/>
                  </a:ext>
                </a:extLst>
              </a:tr>
              <a:tr h="238548">
                <a:tc vMerge="1">
                  <a:txBody>
                    <a:bodyPr/>
                    <a:lstStyle/>
                    <a:p>
                      <a:pPr marL="88900" indent="0" algn="l" defTabSz="914400" rtl="0" eaLnBrk="1" fontAlgn="b" latinLnBrk="0" hangingPunct="1">
                        <a:lnSpc>
                          <a:spcPct val="100000"/>
                        </a:lnSpc>
                        <a:spcBef>
                          <a:spcPts val="415"/>
                        </a:spcBef>
                      </a:pPr>
                      <a:endPar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1.4. Centro integral de atención presencial plenamente accesible.</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000" b="1" kern="1200" noProof="0" dirty="0">
                          <a:solidFill>
                            <a:schemeClr val="tx1"/>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000" b="1" kern="1200" noProof="0" dirty="0">
                          <a:solidFill>
                            <a:schemeClr val="tx1"/>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000" b="1" kern="1200" noProof="0" dirty="0">
                          <a:solidFill>
                            <a:schemeClr val="accent1">
                              <a:lumMod val="50000"/>
                            </a:schemeClr>
                          </a:solidFill>
                          <a:latin typeface="+mn-lt"/>
                          <a:ea typeface="+mn-ea"/>
                          <a:cs typeface="Aria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715674373"/>
                  </a:ext>
                </a:extLst>
              </a:tr>
              <a:tr h="354208">
                <a:tc rowSpan="2">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2. Nuevo modelo de atención multicanal accesible y eficiente.</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2.1 Prestación de atención telefónica y "</a:t>
                      </a:r>
                      <a:r>
                        <a:rPr lang="es-ES" sz="1000" b="1"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chatbox</a:t>
                      </a: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 de servicios integrados (primer nivel).</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000" b="1" kern="1200" noProof="0" dirty="0">
                          <a:solidFill>
                            <a:schemeClr val="tx1"/>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000" b="1" kern="1200" noProof="0" dirty="0">
                          <a:solidFill>
                            <a:schemeClr val="tx1"/>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000" b="1" kern="1200" noProof="0" dirty="0">
                          <a:solidFill>
                            <a:schemeClr val="accent1">
                              <a:lumMod val="50000"/>
                            </a:schemeClr>
                          </a:solidFill>
                          <a:latin typeface="+mn-lt"/>
                          <a:ea typeface="+mn-ea"/>
                          <a:cs typeface="Arial"/>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747985502"/>
                  </a:ext>
                </a:extLst>
              </a:tr>
              <a:tr h="354208">
                <a:tc vMerge="1">
                  <a:txBody>
                    <a:bodyPr/>
                    <a:lstStyle/>
                    <a:p>
                      <a:endParaRPr lang="es-ES"/>
                    </a:p>
                  </a:txBody>
                  <a:tcPr/>
                </a:tc>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2.2 Centros deslocalizados de atención telefónica y electrónica de determinados servicios integrados (segundo nivel).</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000" b="1" kern="1200" noProof="0" dirty="0">
                          <a:solidFill>
                            <a:schemeClr val="tx1"/>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000" b="1" kern="1200" noProof="0" dirty="0">
                          <a:solidFill>
                            <a:schemeClr val="tx1"/>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000" b="1" kern="1200" noProof="0" dirty="0">
                          <a:solidFill>
                            <a:schemeClr val="accent1">
                              <a:lumMod val="50000"/>
                            </a:schemeClr>
                          </a:solidFill>
                          <a:latin typeface="+mn-lt"/>
                          <a:ea typeface="+mn-ea"/>
                          <a:cs typeface="Aria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75328903"/>
                  </a:ext>
                </a:extLst>
              </a:tr>
              <a:tr h="354208">
                <a:tc rowSpan="2">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3. Digitalización de la gestión para la mejora hacia la ciudadanía.</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3.1 Automatización de procesos para reducir los plazos de tramitación de los procedimientos de extranjería.</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785"/>
                        </a:spcBef>
                      </a:pPr>
                      <a:r>
                        <a:rPr lang="es-ES" sz="1000" b="1" kern="1200" noProof="0" dirty="0">
                          <a:solidFill>
                            <a:schemeClr val="tx1"/>
                          </a:solidFill>
                          <a:latin typeface="+mn-lt"/>
                          <a:ea typeface="+mn-ea"/>
                          <a:cs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785"/>
                        </a:spcBef>
                      </a:pPr>
                      <a:r>
                        <a:rPr lang="es-ES" sz="1000" b="1" kern="1200" noProof="0" dirty="0">
                          <a:solidFill>
                            <a:schemeClr val="tx1"/>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000" b="1" kern="1200" noProof="0" dirty="0">
                          <a:solidFill>
                            <a:schemeClr val="accent1">
                              <a:lumMod val="50000"/>
                            </a:schemeClr>
                          </a:solidFill>
                          <a:latin typeface="+mn-lt"/>
                          <a:ea typeface="+mn-ea"/>
                          <a:cs typeface="Arial"/>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849740845"/>
                  </a:ext>
                </a:extLst>
              </a:tr>
              <a:tr h="249089">
                <a:tc vMerge="1">
                  <a:txBody>
                    <a:bodyPr/>
                    <a:lstStyle/>
                    <a:p>
                      <a:endParaRPr lang="es-ES"/>
                    </a:p>
                  </a:txBody>
                  <a:tcPr>
                    <a:lnT w="12700" cap="flat" cmpd="sng" algn="ctr">
                      <a:solidFill>
                        <a:schemeClr val="tx1"/>
                      </a:solidFill>
                      <a:prstDash val="solid"/>
                      <a:round/>
                      <a:headEnd type="none" w="med" len="med"/>
                      <a:tailEnd type="none" w="med" len="med"/>
                    </a:lnT>
                  </a:tcPr>
                </a:tc>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3.E1 Digitalización y mejora de servicios específicos.</a:t>
                      </a:r>
                    </a:p>
                  </a:txBody>
                  <a:tcPr marL="0" marR="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000" b="1" kern="1200" noProof="0" dirty="0">
                          <a:solidFill>
                            <a:schemeClr val="tx1"/>
                          </a:solidFill>
                          <a:latin typeface="+mn-lt"/>
                          <a:ea typeface="+mn-ea"/>
                          <a:cs typeface="Arial"/>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000" b="1" kern="1200" noProof="0" dirty="0">
                          <a:solidFill>
                            <a:schemeClr val="tx1"/>
                          </a:solidFill>
                          <a:latin typeface="+mn-lt"/>
                          <a:ea typeface="+mn-ea"/>
                          <a:cs typeface="Aria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000" b="1" kern="1200" noProof="0" dirty="0">
                          <a:solidFill>
                            <a:schemeClr val="accent1">
                              <a:lumMod val="50000"/>
                            </a:schemeClr>
                          </a:solidFill>
                          <a:latin typeface="+mn-lt"/>
                          <a:ea typeface="+mn-ea"/>
                          <a:cs typeface="Arial"/>
                        </a:rPr>
                        <a:t>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856508837"/>
                  </a:ext>
                </a:extLst>
              </a:tr>
              <a:tr h="238548">
                <a:tc rowSpan="3">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4. Servicios de calidad a la ciudadanía en todo el territorio.</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chemeClr val="accent4">
                        <a:lumMod val="20000"/>
                        <a:lumOff val="80000"/>
                      </a:schemeClr>
                    </a:solidFill>
                  </a:tcPr>
                </a:tc>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4.1. Implantación de Programas de Calidad con los Ministerios funcionales dirigidos a mejorar los servicios prestados a la ciudadanía.</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785"/>
                        </a:spcBef>
                      </a:pPr>
                      <a:r>
                        <a:rPr lang="es-ES" sz="1000" b="1" kern="1200" noProof="0" dirty="0">
                          <a:solidFill>
                            <a:schemeClr val="tx1"/>
                          </a:solidFill>
                          <a:latin typeface="+mn-lt"/>
                          <a:ea typeface="+mn-ea"/>
                          <a:cs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785"/>
                        </a:spcBef>
                      </a:pPr>
                      <a:r>
                        <a:rPr lang="es-ES" sz="1000" b="1" kern="1200" noProof="0" dirty="0">
                          <a:solidFill>
                            <a:schemeClr val="tx1"/>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000" b="1" kern="1200" noProof="0" dirty="0">
                          <a:solidFill>
                            <a:schemeClr val="accent1">
                              <a:lumMod val="50000"/>
                            </a:schemeClr>
                          </a:solidFill>
                          <a:latin typeface="+mn-lt"/>
                          <a:ea typeface="+mn-ea"/>
                          <a:cs typeface="Arial"/>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949790912"/>
                  </a:ext>
                </a:extLst>
              </a:tr>
              <a:tr h="238548">
                <a:tc vMerge="1">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4. Servicios de calidad a la ciudadanía en todo el territorio.</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4.2 Evaluación de la calidad de la organización y difusión de buenas prácticas.</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785"/>
                        </a:spcBef>
                      </a:pPr>
                      <a:r>
                        <a:rPr lang="es-ES" sz="1000" b="1" kern="1200" noProof="0" dirty="0">
                          <a:solidFill>
                            <a:schemeClr val="tx1"/>
                          </a:solidFill>
                          <a:latin typeface="+mn-lt"/>
                          <a:ea typeface="+mn-ea"/>
                          <a:cs typeface="Aria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785"/>
                        </a:spcBef>
                      </a:pPr>
                      <a:r>
                        <a:rPr lang="es-ES" sz="1000" b="1" kern="1200" noProof="0" dirty="0">
                          <a:solidFill>
                            <a:schemeClr val="tx1"/>
                          </a:solidFill>
                          <a:latin typeface="+mn-lt"/>
                          <a:ea typeface="+mn-ea"/>
                          <a:cs typeface="Aria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000" b="1" kern="1200" noProof="0" dirty="0">
                          <a:solidFill>
                            <a:schemeClr val="accent1">
                              <a:lumMod val="50000"/>
                            </a:schemeClr>
                          </a:solidFill>
                          <a:latin typeface="+mn-lt"/>
                          <a:ea typeface="+mn-ea"/>
                          <a:cs typeface="Arial"/>
                        </a:rPr>
                        <a:t>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803609066"/>
                  </a:ext>
                </a:extLst>
              </a:tr>
              <a:tr h="238548">
                <a:tc vMerge="1">
                  <a:txBody>
                    <a:bodyPr/>
                    <a:lstStyle/>
                    <a:p>
                      <a:endParaRPr lang="es-ES"/>
                    </a:p>
                  </a:txBody>
                  <a:tcPr/>
                </a:tc>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4.3 Análisis de la percepción de la ciudadanía sobre los servicios prestados.</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785"/>
                        </a:spcBef>
                      </a:pPr>
                      <a:r>
                        <a:rPr lang="es-ES" sz="1000" b="1" kern="1200" noProof="0" dirty="0">
                          <a:solidFill>
                            <a:schemeClr val="tx1"/>
                          </a:solidFill>
                          <a:latin typeface="+mn-lt"/>
                          <a:ea typeface="+mn-ea"/>
                          <a:cs typeface="Aria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785"/>
                        </a:spcBef>
                      </a:pPr>
                      <a:r>
                        <a:rPr lang="es-ES" sz="1000" b="1" kern="1200" noProof="0" dirty="0">
                          <a:solidFill>
                            <a:schemeClr val="tx1"/>
                          </a:solidFill>
                          <a:latin typeface="+mn-lt"/>
                          <a:ea typeface="+mn-ea"/>
                          <a:cs typeface="Aria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000" b="1" kern="1200" noProof="0" dirty="0">
                          <a:solidFill>
                            <a:schemeClr val="accent1">
                              <a:lumMod val="50000"/>
                            </a:schemeClr>
                          </a:solidFill>
                          <a:latin typeface="+mn-lt"/>
                          <a:ea typeface="+mn-ea"/>
                          <a:cs typeface="Arial"/>
                        </a:rPr>
                        <a:t>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12080636"/>
                  </a:ext>
                </a:extLst>
              </a:tr>
              <a:tr h="238548">
                <a:tc rowSpan="2">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5. Tratamiento específico de las singularidades en la atención a la ciudadanía en la lengua cooficial.</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5.1 Utilización de las lenguas cooficiales en la tramitación electrónica de los procedimientos.</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785"/>
                        </a:spcBef>
                      </a:pPr>
                      <a:r>
                        <a:rPr lang="es-ES" sz="1000" b="1" kern="1200" noProof="0" dirty="0">
                          <a:solidFill>
                            <a:schemeClr val="tx1"/>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785"/>
                        </a:spcBef>
                      </a:pPr>
                      <a:r>
                        <a:rPr lang="es-ES" sz="1000" b="1" kern="1200" noProof="0" dirty="0">
                          <a:solidFill>
                            <a:schemeClr val="tx1"/>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000" b="1" kern="1200" noProof="0" dirty="0">
                          <a:solidFill>
                            <a:schemeClr val="accent1">
                              <a:lumMod val="50000"/>
                            </a:schemeClr>
                          </a:solidFill>
                          <a:latin typeface="+mn-lt"/>
                          <a:ea typeface="+mn-ea"/>
                          <a:cs typeface="Arial"/>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53513980"/>
                  </a:ext>
                </a:extLst>
              </a:tr>
              <a:tr h="383482">
                <a:tc vMerge="1">
                  <a:txBody>
                    <a:bodyPr/>
                    <a:lstStyle/>
                    <a:p>
                      <a:endParaRPr lang="es-ES"/>
                    </a:p>
                  </a:txBody>
                  <a:tcPr/>
                </a:tc>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5.2 Capacitación del personal empleado público de la AGET para la atención a la ciudadanía en las lenguas cooficiales.</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785"/>
                        </a:spcBef>
                      </a:pPr>
                      <a:r>
                        <a:rPr lang="es-ES" sz="1000" b="1" kern="1200" noProof="0" dirty="0">
                          <a:solidFill>
                            <a:schemeClr val="tx1"/>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785"/>
                        </a:spcBef>
                      </a:pPr>
                      <a:r>
                        <a:rPr lang="es-ES" sz="1000" b="1" kern="1200" noProof="0" dirty="0">
                          <a:solidFill>
                            <a:schemeClr val="tx1"/>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000" b="1" kern="1200" noProof="0" dirty="0">
                          <a:solidFill>
                            <a:schemeClr val="accent1">
                              <a:lumMod val="50000"/>
                            </a:schemeClr>
                          </a:solidFill>
                          <a:latin typeface="+mn-lt"/>
                          <a:ea typeface="+mn-ea"/>
                          <a:cs typeface="Aria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469682752"/>
                  </a:ext>
                </a:extLst>
              </a:tr>
              <a:tr h="125467">
                <a:tc>
                  <a:txBody>
                    <a:bodyPr/>
                    <a:lstStyle/>
                    <a:p>
                      <a:pPr marL="227965" algn="l" defTabSz="914400" rtl="0" eaLnBrk="1" fontAlgn="b" latinLnBrk="0" hangingPunct="1">
                        <a:lnSpc>
                          <a:spcPct val="100000"/>
                        </a:lnSpc>
                        <a:spcBef>
                          <a:spcPts val="415"/>
                        </a:spcBef>
                      </a:pPr>
                      <a:r>
                        <a:rPr lang="es-ES" sz="1200" b="1" kern="1200" dirty="0">
                          <a:solidFill>
                            <a:schemeClr val="accent1">
                              <a:lumMod val="50000"/>
                            </a:schemeClr>
                          </a:solidFill>
                          <a:latin typeface="+mn-lt"/>
                          <a:ea typeface="+mn-ea"/>
                          <a:cs typeface="Arial"/>
                        </a:rPr>
                        <a:t>TOTAL</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p>
                      <a:pPr marL="227965" algn="l" defTabSz="914400" rtl="0" eaLnBrk="1" fontAlgn="b" latinLnBrk="0" hangingPunct="1">
                        <a:lnSpc>
                          <a:spcPct val="100000"/>
                        </a:lnSpc>
                        <a:spcBef>
                          <a:spcPts val="415"/>
                        </a:spcBef>
                      </a:pPr>
                      <a:endParaRPr lang="es-ES" sz="1100" b="1" kern="1200" dirty="0">
                        <a:solidFill>
                          <a:schemeClr val="accent1">
                            <a:lumMod val="50000"/>
                          </a:schemeClr>
                        </a:solidFill>
                        <a:latin typeface="+mn-lt"/>
                        <a:ea typeface="+mn-ea"/>
                        <a:cs typeface="Arial"/>
                      </a:endParaRP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p>
                      <a:pPr marL="0" indent="0" algn="ctr" defTabSz="914400" rtl="0" eaLnBrk="1" fontAlgn="b"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tabLst>
                          <a:tab pos="0" algn="l"/>
                        </a:tabLst>
                      </a:pPr>
                      <a:r>
                        <a:rPr lang="es-ES" sz="1200" b="1" kern="1200" noProof="0" dirty="0">
                          <a:solidFill>
                            <a:schemeClr val="bg1"/>
                          </a:solidFill>
                          <a:latin typeface="Calibri" panose="020F0502020204030204" pitchFamily="34" charset="0"/>
                          <a:ea typeface="Calibri" panose="020F0502020204030204" pitchFamily="34" charset="0"/>
                          <a:cs typeface="Calibri" panose="020F0502020204030204" pitchFamily="34" charset="0"/>
                        </a:rPr>
                        <a:t>38/47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extLst>
                  <a:ext uri="{0D108BD9-81ED-4DB2-BD59-A6C34878D82A}">
                    <a16:rowId xmlns:a16="http://schemas.microsoft.com/office/drawing/2014/main" val="3922316323"/>
                  </a:ext>
                </a:extLst>
              </a:tr>
            </a:tbl>
          </a:graphicData>
        </a:graphic>
      </p:graphicFrame>
    </p:spTree>
    <p:extLst>
      <p:ext uri="{BB962C8B-B14F-4D97-AF65-F5344CB8AC3E}">
        <p14:creationId xmlns:p14="http://schemas.microsoft.com/office/powerpoint/2010/main" val="3643193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728507462"/>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3135255" y="622356"/>
            <a:ext cx="7611401"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4. </a:t>
            </a:r>
            <a:r>
              <a:rPr lang="es-ES" sz="2000" b="1" dirty="0">
                <a:solidFill>
                  <a:srgbClr val="C00000"/>
                </a:solidFill>
              </a:rPr>
              <a:t>UNA ADMINISTRACIÓN DE CALIDAD Y ACCESIBLE A LA CIUDADANÍA.</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p:txBody>
          <a:bodyPr/>
          <a:lstStyle/>
          <a:p>
            <a:fld id="{43B9F2F5-9901-4B50-B674-E5A258050F84}" type="slidenum">
              <a:rPr lang="es-ES" smtClean="0"/>
              <a:t>22</a:t>
            </a:fld>
            <a:endParaRPr lang="es-ES"/>
          </a:p>
        </p:txBody>
      </p:sp>
      <p:pic>
        <p:nvPicPr>
          <p:cNvPr id="12" name="Imagen 11">
            <a:extLst>
              <a:ext uri="{FF2B5EF4-FFF2-40B4-BE49-F238E27FC236}">
                <a16:creationId xmlns:a16="http://schemas.microsoft.com/office/drawing/2014/main" id="{8CC53417-46F6-4C54-8056-294CE0102DD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22694" y="666488"/>
            <a:ext cx="1192306" cy="442138"/>
          </a:xfrm>
          <a:prstGeom prst="rect">
            <a:avLst/>
          </a:prstGeom>
        </p:spPr>
      </p:pic>
      <p:sp>
        <p:nvSpPr>
          <p:cNvPr id="13" name="Rectángulo 12">
            <a:extLst>
              <a:ext uri="{FF2B5EF4-FFF2-40B4-BE49-F238E27FC236}">
                <a16:creationId xmlns:a16="http://schemas.microsoft.com/office/drawing/2014/main" id="{A7638059-3543-489A-ACA0-719639D8EDCF}"/>
              </a:ext>
            </a:extLst>
          </p:cNvPr>
          <p:cNvSpPr/>
          <p:nvPr/>
        </p:nvSpPr>
        <p:spPr>
          <a:xfrm>
            <a:off x="2408470" y="1088790"/>
            <a:ext cx="9370143"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1: % de ejecución por Objetivo estratégico sobre el total del Plan de Acción 2025</a:t>
            </a:r>
            <a:endParaRPr lang="es-ES" dirty="0">
              <a:solidFill>
                <a:srgbClr val="002060"/>
              </a:solidFill>
            </a:endParaRPr>
          </a:p>
        </p:txBody>
      </p:sp>
      <p:graphicFrame>
        <p:nvGraphicFramePr>
          <p:cNvPr id="16" name="Marcador de contenido 7">
            <a:extLst>
              <a:ext uri="{FF2B5EF4-FFF2-40B4-BE49-F238E27FC236}">
                <a16:creationId xmlns:a16="http://schemas.microsoft.com/office/drawing/2014/main" id="{1D8CB40C-4795-4D6D-BF46-36F71CD0DB39}"/>
              </a:ext>
            </a:extLst>
          </p:cNvPr>
          <p:cNvGraphicFramePr>
            <a:graphicFrameLocks/>
          </p:cNvGraphicFramePr>
          <p:nvPr>
            <p:extLst>
              <p:ext uri="{D42A27DB-BD31-4B8C-83A1-F6EECF244321}">
                <p14:modId xmlns:p14="http://schemas.microsoft.com/office/powerpoint/2010/main" val="3476136794"/>
              </p:ext>
            </p:extLst>
          </p:nvPr>
        </p:nvGraphicFramePr>
        <p:xfrm>
          <a:off x="2408470" y="1451204"/>
          <a:ext cx="9469938" cy="4905146"/>
        </p:xfrm>
        <a:graphic>
          <a:graphicData uri="http://schemas.openxmlformats.org/drawingml/2006/table">
            <a:tbl>
              <a:tblPr firstRow="1" bandRow="1"/>
              <a:tblGrid>
                <a:gridCol w="1657598">
                  <a:extLst>
                    <a:ext uri="{9D8B030D-6E8A-4147-A177-3AD203B41FA5}">
                      <a16:colId xmlns:a16="http://schemas.microsoft.com/office/drawing/2014/main" val="2120316286"/>
                    </a:ext>
                  </a:extLst>
                </a:gridCol>
                <a:gridCol w="4971489">
                  <a:extLst>
                    <a:ext uri="{9D8B030D-6E8A-4147-A177-3AD203B41FA5}">
                      <a16:colId xmlns:a16="http://schemas.microsoft.com/office/drawing/2014/main" val="2638363933"/>
                    </a:ext>
                  </a:extLst>
                </a:gridCol>
                <a:gridCol w="1538794">
                  <a:extLst>
                    <a:ext uri="{9D8B030D-6E8A-4147-A177-3AD203B41FA5}">
                      <a16:colId xmlns:a16="http://schemas.microsoft.com/office/drawing/2014/main" val="2480324120"/>
                    </a:ext>
                  </a:extLst>
                </a:gridCol>
                <a:gridCol w="1302057">
                  <a:extLst>
                    <a:ext uri="{9D8B030D-6E8A-4147-A177-3AD203B41FA5}">
                      <a16:colId xmlns:a16="http://schemas.microsoft.com/office/drawing/2014/main" val="3000376450"/>
                    </a:ext>
                  </a:extLst>
                </a:gridCol>
              </a:tblGrid>
              <a:tr h="518055">
                <a:tc>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rtl="0">
                        <a:lnSpc>
                          <a:spcPct val="100000"/>
                        </a:lnSpc>
                        <a:spcBef>
                          <a:spcPts val="0"/>
                        </a:spcBef>
                      </a:pPr>
                      <a:r>
                        <a:rPr lang="es-ES" sz="1200" b="1" noProof="0" dirty="0">
                          <a:solidFill>
                            <a:schemeClr val="bg1"/>
                          </a:solidFill>
                          <a:latin typeface="+mn-lt"/>
                          <a:cs typeface="Arial"/>
                        </a:rPr>
                        <a:t>OBJETIVO ESTRATÉGICO </a:t>
                      </a:r>
                    </a:p>
                    <a:p>
                      <a:pPr marL="0" indent="0" algn="ctr" rtl="0">
                        <a:lnSpc>
                          <a:spcPct val="100000"/>
                        </a:lnSpc>
                        <a:spcBef>
                          <a:spcPts val="0"/>
                        </a:spcBef>
                      </a:pPr>
                      <a:r>
                        <a:rPr lang="es-ES" sz="1200" b="1" noProof="0" dirty="0">
                          <a:solidFill>
                            <a:schemeClr val="bg1"/>
                          </a:solidFill>
                          <a:latin typeface="+mn-lt"/>
                          <a:cs typeface="Arial"/>
                        </a:rPr>
                        <a:t>EJE 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indent="0" algn="ctr" rtl="0">
                        <a:lnSpc>
                          <a:spcPct val="100000"/>
                        </a:lnSpc>
                        <a:spcBef>
                          <a:spcPts val="785"/>
                        </a:spcBef>
                      </a:pPr>
                      <a:r>
                        <a:rPr lang="es-ES" sz="1400" b="1" kern="1200" noProof="0" dirty="0">
                          <a:solidFill>
                            <a:schemeClr val="bg1"/>
                          </a:solidFill>
                          <a:latin typeface="+mn-lt"/>
                          <a:ea typeface="+mn-ea"/>
                          <a:cs typeface="Arial"/>
                        </a:rPr>
                        <a:t>PROGRAMA</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00000"/>
                    </a:solidFill>
                  </a:tcPr>
                </a:tc>
                <a:tc>
                  <a:txBody>
                    <a:bodyPr/>
                    <a:lstStyle/>
                    <a:p>
                      <a:pPr algn="ctr" fontAlgn="ctr"/>
                      <a:r>
                        <a:rPr lang="es-ES" sz="1100" b="1" u="none" strike="noStrike" dirty="0">
                          <a:solidFill>
                            <a:schemeClr val="bg1"/>
                          </a:solidFill>
                          <a:effectLst/>
                        </a:rPr>
                        <a:t>% TEÓRICO ADJUDICADO SOBRE EL TOTAL DEL PLAN DE ACCIÓN</a:t>
                      </a:r>
                      <a:endParaRPr lang="es-ES" sz="1100" b="1" i="0" u="none" strike="noStrike" dirty="0">
                        <a:solidFill>
                          <a:schemeClr val="bg1"/>
                        </a:solidFill>
                        <a:effectLst/>
                        <a:latin typeface="Calibri" panose="020F0502020204030204" pitchFamily="34" charset="0"/>
                      </a:endParaRPr>
                    </a:p>
                  </a:txBody>
                  <a:tcPr marL="8489" marR="8489" marT="848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00000"/>
                        </a:lnSpc>
                        <a:spcBef>
                          <a:spcPts val="785"/>
                        </a:spcBef>
                        <a:spcAft>
                          <a:spcPts val="0"/>
                        </a:spcAft>
                        <a:buClrTx/>
                        <a:buSzTx/>
                        <a:buFontTx/>
                        <a:buNone/>
                        <a:tabLst/>
                        <a:defRPr/>
                      </a:pPr>
                      <a:r>
                        <a:rPr lang="es-ES" sz="1200" b="1" u="none" strike="noStrike" dirty="0">
                          <a:solidFill>
                            <a:schemeClr val="bg1"/>
                          </a:solidFill>
                          <a:effectLst/>
                        </a:rPr>
                        <a:t>% EJECUCIÓN REAL </a:t>
                      </a:r>
                      <a:endParaRPr lang="es-ES" sz="1200" noProof="0" dirty="0">
                        <a:solidFill>
                          <a:schemeClr val="bg2">
                            <a:lumMod val="20000"/>
                            <a:lumOff val="8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013428733"/>
                  </a:ext>
                </a:extLst>
              </a:tr>
              <a:tr h="206510">
                <a:tc rowSpan="4">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1. Accesibilidad en la atención presencial.</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1.1 La Administración cerca de ti.</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4">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latinLnBrk="0" hangingPunct="1">
                        <a:lnSpc>
                          <a:spcPct val="100000"/>
                        </a:lnSpc>
                        <a:spcBef>
                          <a:spcPts val="415"/>
                        </a:spcBef>
                      </a:pPr>
                      <a:r>
                        <a:rPr lang="es-ES" sz="1000" b="1" kern="1200" noProof="0" dirty="0">
                          <a:solidFill>
                            <a:schemeClr val="tx1"/>
                          </a:solidFill>
                          <a:latin typeface="+mn-lt"/>
                          <a:ea typeface="+mn-ea"/>
                          <a:cs typeface="Arial"/>
                        </a:rPr>
                        <a:t>6,00%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p>
                      <a:pPr marL="0" indent="0" algn="ctr" defTabSz="914400" rtl="0" eaLnBrk="1" latinLnBrk="0" hangingPunct="1">
                        <a:lnSpc>
                          <a:spcPct val="100000"/>
                        </a:lnSpc>
                        <a:spcBef>
                          <a:spcPts val="415"/>
                        </a:spcBef>
                      </a:pPr>
                      <a:r>
                        <a:rPr lang="es-ES" sz="1000" b="1" kern="1200" noProof="0" dirty="0">
                          <a:solidFill>
                            <a:schemeClr val="tx1"/>
                          </a:solidFill>
                          <a:latin typeface="+mn-lt"/>
                          <a:ea typeface="+mn-ea"/>
                          <a:cs typeface="Arial"/>
                        </a:rPr>
                        <a:t>4,62%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043928045"/>
                  </a:ext>
                </a:extLst>
              </a:tr>
              <a:tr h="475973">
                <a:tc vMerge="1">
                  <a:txBody>
                    <a:bodyPr/>
                    <a:lstStyle/>
                    <a:p>
                      <a:endParaRPr lang="es-ES"/>
                    </a:p>
                  </a:txBody>
                  <a:tcPr>
                    <a:lnT w="12700" cap="flat" cmpd="sng" algn="ctr">
                      <a:solidFill>
                        <a:schemeClr val="tx1"/>
                      </a:solidFill>
                      <a:prstDash val="solid"/>
                      <a:round/>
                      <a:headEnd type="none" w="med" len="med"/>
                      <a:tailEnd type="none" w="med" len="med"/>
                    </a:lnT>
                  </a:tcPr>
                </a:tc>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1.2 Mejora de la atención al público en Oficinas de Información, Asistencia y Registro y en las Oficinas de Extranjería, con especial atención a colectivos vulnerables.</a:t>
                      </a:r>
                    </a:p>
                  </a:txBody>
                  <a:tcPr marL="0" marR="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rtl="0">
                        <a:lnSpc>
                          <a:spcPct val="100000"/>
                        </a:lnSpc>
                        <a:spcBef>
                          <a:spcPts val="785"/>
                        </a:spcBef>
                      </a:pPr>
                      <a:r>
                        <a:rPr lang="es-ES" sz="1000" noProof="0" dirty="0">
                          <a:solidFill>
                            <a:schemeClr val="tx1"/>
                          </a:solidFill>
                          <a:latin typeface="+mn-lt"/>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indent="0" algn="ctr" rtl="0">
                        <a:lnSpc>
                          <a:spcPct val="100000"/>
                        </a:lnSpc>
                        <a:spcBef>
                          <a:spcPts val="785"/>
                        </a:spcBef>
                      </a:pPr>
                      <a:r>
                        <a:rPr lang="es-ES" sz="1000" b="1" kern="1200" noProof="0" dirty="0">
                          <a:solidFill>
                            <a:schemeClr val="tx1"/>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85401605"/>
                  </a:ext>
                </a:extLst>
              </a:tr>
              <a:tr h="241648">
                <a:tc vMerge="1">
                  <a:txBody>
                    <a:bodyPr/>
                    <a:lstStyle/>
                    <a:p>
                      <a:endParaRPr lang="es-ES"/>
                    </a:p>
                  </a:txBody>
                  <a:tcPr/>
                </a:tc>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1.3 Espacios de atención adaptados a las necesidades de las personas.</a:t>
                      </a:r>
                    </a:p>
                  </a:txBody>
                  <a:tcPr marL="0" marR="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pPr marL="0" indent="0" algn="ctr" defTabSz="914400" rtl="0" eaLnBrk="1" latinLnBrk="0" hangingPunct="1">
                        <a:lnSpc>
                          <a:spcPct val="100000"/>
                        </a:lnSpc>
                        <a:spcBef>
                          <a:spcPts val="415"/>
                        </a:spcBef>
                      </a:pPr>
                      <a:r>
                        <a:rPr lang="es-ES" sz="1000" b="1" kern="1200" noProof="0" dirty="0">
                          <a:solidFill>
                            <a:schemeClr val="tx1"/>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indent="0" algn="ctr" defTabSz="914400" rtl="0" eaLnBrk="1" latinLnBrk="0" hangingPunct="1">
                        <a:lnSpc>
                          <a:spcPct val="100000"/>
                        </a:lnSpc>
                        <a:spcBef>
                          <a:spcPts val="415"/>
                        </a:spcBef>
                      </a:pPr>
                      <a:r>
                        <a:rPr lang="es-ES" sz="1000" b="1" kern="1200" noProof="0" dirty="0">
                          <a:solidFill>
                            <a:schemeClr val="tx1"/>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773581339"/>
                  </a:ext>
                </a:extLst>
              </a:tr>
              <a:tr h="356461">
                <a:tc vMerge="1">
                  <a:txBody>
                    <a:bodyPr/>
                    <a:lstStyle/>
                    <a:p>
                      <a:pPr marL="88900" indent="0" algn="l" defTabSz="914400" rtl="0" eaLnBrk="1" fontAlgn="b" latinLnBrk="0" hangingPunct="1">
                        <a:lnSpc>
                          <a:spcPct val="100000"/>
                        </a:lnSpc>
                        <a:spcBef>
                          <a:spcPts val="415"/>
                        </a:spcBef>
                      </a:pPr>
                      <a:endPar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1.4. Centro integral de atención presencial plenamente accesible.</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pPr marL="0" indent="0" algn="ctr" defTabSz="914400" rtl="0" eaLnBrk="1" latinLnBrk="0" hangingPunct="1">
                        <a:lnSpc>
                          <a:spcPct val="100000"/>
                        </a:lnSpc>
                        <a:spcBef>
                          <a:spcPts val="415"/>
                        </a:spcBef>
                      </a:pPr>
                      <a:r>
                        <a:rPr lang="es-ES" sz="1000" b="1" kern="1200" noProof="0" dirty="0">
                          <a:solidFill>
                            <a:schemeClr val="tx1"/>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indent="0" algn="ctr" defTabSz="914400" rtl="0" eaLnBrk="1" latinLnBrk="0" hangingPunct="1">
                        <a:lnSpc>
                          <a:spcPct val="100000"/>
                        </a:lnSpc>
                        <a:spcBef>
                          <a:spcPts val="415"/>
                        </a:spcBef>
                      </a:pPr>
                      <a:r>
                        <a:rPr lang="es-ES" sz="1000" b="1" kern="1200" noProof="0" dirty="0">
                          <a:solidFill>
                            <a:schemeClr val="tx1"/>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747985502"/>
                  </a:ext>
                </a:extLst>
              </a:tr>
              <a:tr h="358811">
                <a:tc rowSpan="2">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2. Nuevo modelo de atención multicanal accesible y eficiente.</a:t>
                      </a:r>
                    </a:p>
                  </a:txBody>
                  <a:tcPr marL="0" marR="0" marT="9525" marB="0" anchor="ct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2.1 Prestación de atención telefónica y "</a:t>
                      </a:r>
                      <a:r>
                        <a:rPr lang="es-ES" sz="1000" b="1"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chatbox</a:t>
                      </a: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 de servicios integrados (primer nivel).</a:t>
                      </a:r>
                    </a:p>
                  </a:txBody>
                  <a:tcPr marL="0" marR="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2">
                  <a:txBody>
                    <a:bodyPr/>
                    <a:lstStyle/>
                    <a:p>
                      <a:pPr marL="0" indent="0" algn="ctr" defTabSz="914400" rtl="0" eaLnBrk="1" latinLnBrk="0" hangingPunct="1">
                        <a:lnSpc>
                          <a:spcPct val="100000"/>
                        </a:lnSpc>
                        <a:spcBef>
                          <a:spcPts val="415"/>
                        </a:spcBef>
                      </a:pPr>
                      <a:endParaRPr lang="es-ES" sz="1000" b="1" kern="1200" noProof="0" dirty="0">
                        <a:solidFill>
                          <a:schemeClr val="tx1"/>
                        </a:solidFill>
                        <a:latin typeface="+mn-lt"/>
                        <a:ea typeface="+mn-ea"/>
                        <a:cs typeface="Arial"/>
                      </a:endParaRPr>
                    </a:p>
                    <a:p>
                      <a:pPr marL="0" indent="0" algn="ctr" defTabSz="914400" rtl="0" eaLnBrk="1" latinLnBrk="0" hangingPunct="1">
                        <a:lnSpc>
                          <a:spcPct val="100000"/>
                        </a:lnSpc>
                        <a:spcBef>
                          <a:spcPts val="415"/>
                        </a:spcBef>
                      </a:pPr>
                      <a:r>
                        <a:rPr lang="es-ES" sz="1000" b="1" kern="1200" noProof="0" dirty="0">
                          <a:solidFill>
                            <a:schemeClr val="tx1"/>
                          </a:solidFill>
                          <a:latin typeface="+mn-lt"/>
                          <a:ea typeface="+mn-ea"/>
                          <a:cs typeface="Arial"/>
                        </a:rPr>
                        <a:t>7,00%</a:t>
                      </a:r>
                    </a:p>
                    <a:p>
                      <a:pPr marL="0" indent="0" algn="ctr" defTabSz="914400" rtl="0" eaLnBrk="1" latinLnBrk="0" hangingPunct="1">
                        <a:lnSpc>
                          <a:spcPct val="100000"/>
                        </a:lnSpc>
                        <a:spcBef>
                          <a:spcPts val="415"/>
                        </a:spcBef>
                      </a:pPr>
                      <a:endParaRPr lang="es-ES" sz="1000" b="1" kern="1200" noProof="0" dirty="0">
                        <a:solidFill>
                          <a:schemeClr val="tx1"/>
                        </a:solidFill>
                        <a:latin typeface="+mn-lt"/>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0" indent="0" algn="ctr" defTabSz="914400" rtl="0" eaLnBrk="1" latinLnBrk="0" hangingPunct="1">
                        <a:lnSpc>
                          <a:spcPct val="100000"/>
                        </a:lnSpc>
                        <a:spcBef>
                          <a:spcPts val="415"/>
                        </a:spcBef>
                      </a:pPr>
                      <a:r>
                        <a:rPr lang="es-ES" sz="1000" b="1" kern="1200" noProof="0" dirty="0">
                          <a:solidFill>
                            <a:schemeClr val="tx1"/>
                          </a:solidFill>
                          <a:latin typeface="+mn-lt"/>
                          <a:ea typeface="+mn-ea"/>
                          <a:cs typeface="Arial"/>
                        </a:rPr>
                        <a:t>7,00%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75328903"/>
                  </a:ext>
                </a:extLst>
              </a:tr>
              <a:tr h="379011">
                <a:tc vMerge="1">
                  <a:txBody>
                    <a:bodyPr/>
                    <a:lstStyle/>
                    <a:p>
                      <a:endParaRPr lang="es-ES"/>
                    </a:p>
                  </a:txBody>
                  <a:tcPr/>
                </a:tc>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2.2 Centros deslocalizados de atención telefónica y electrónica de determinados servicios integrados (segundo nivel).</a:t>
                      </a:r>
                    </a:p>
                  </a:txBody>
                  <a:tcPr marL="0" marR="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pPr marL="0" indent="0" algn="ctr" defTabSz="914400" rtl="0" eaLnBrk="1" latinLnBrk="0" hangingPunct="1">
                        <a:lnSpc>
                          <a:spcPct val="100000"/>
                        </a:lnSpc>
                        <a:spcBef>
                          <a:spcPts val="415"/>
                        </a:spcBef>
                      </a:pPr>
                      <a:endParaRPr lang="es-ES" sz="1000" b="1" kern="1200" noProof="0" dirty="0">
                        <a:solidFill>
                          <a:schemeClr val="tx1"/>
                        </a:solidFill>
                        <a:latin typeface="+mn-lt"/>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indent="0" algn="ctr" defTabSz="914400" rtl="0" eaLnBrk="1" latinLnBrk="0" hangingPunct="1">
                        <a:lnSpc>
                          <a:spcPct val="100000"/>
                        </a:lnSpc>
                        <a:spcBef>
                          <a:spcPts val="415"/>
                        </a:spcBef>
                      </a:pPr>
                      <a:endParaRPr lang="es-ES" sz="1000" b="1" kern="1200" noProof="0" dirty="0">
                        <a:solidFill>
                          <a:schemeClr val="tx1"/>
                        </a:solidFill>
                        <a:latin typeface="+mn-lt"/>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142741673"/>
                  </a:ext>
                </a:extLst>
              </a:tr>
              <a:tr h="358811">
                <a:tc rowSpan="2">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3. Digitalización de la gestión para la mejora hacia la ciudadanía.</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3.1 Automatización de procesos para reducir los plazos de tramitación de los procedimientos de extranjería.</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2">
                  <a:txBody>
                    <a:bodyPr/>
                    <a:lstStyle/>
                    <a:p>
                      <a:pPr marL="0" indent="0" algn="ctr" defTabSz="914400" rtl="0" eaLnBrk="1" latinLnBrk="0" hangingPunct="1">
                        <a:lnSpc>
                          <a:spcPct val="100000"/>
                        </a:lnSpc>
                        <a:spcBef>
                          <a:spcPts val="785"/>
                        </a:spcBef>
                      </a:pPr>
                      <a:r>
                        <a:rPr lang="es-ES" sz="1000" b="1" kern="1200" noProof="0" dirty="0">
                          <a:solidFill>
                            <a:schemeClr val="tx1"/>
                          </a:solidFill>
                          <a:latin typeface="+mn-lt"/>
                          <a:ea typeface="+mn-ea"/>
                          <a:cs typeface="Arial"/>
                        </a:rPr>
                        <a:t>8,00%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0" indent="0" algn="ctr" defTabSz="914400" rtl="0" eaLnBrk="1" latinLnBrk="0" hangingPunct="1">
                        <a:lnSpc>
                          <a:spcPct val="100000"/>
                        </a:lnSpc>
                        <a:spcBef>
                          <a:spcPts val="785"/>
                        </a:spcBef>
                      </a:pPr>
                      <a:r>
                        <a:rPr lang="es-ES" sz="1000" b="1" kern="1200" noProof="0" dirty="0">
                          <a:solidFill>
                            <a:schemeClr val="tx1"/>
                          </a:solidFill>
                          <a:latin typeface="+mn-lt"/>
                          <a:ea typeface="+mn-ea"/>
                          <a:cs typeface="Arial"/>
                        </a:rPr>
                        <a:t>6,75%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849740845"/>
                  </a:ext>
                </a:extLst>
              </a:tr>
              <a:tr h="358811">
                <a:tc vMerge="1">
                  <a:txBody>
                    <a:bodyPr/>
                    <a:lstStyle/>
                    <a:p>
                      <a:endParaRPr lang="es-ES"/>
                    </a:p>
                  </a:txBody>
                  <a:tcPr>
                    <a:lnT w="12700" cap="flat" cmpd="sng" algn="ctr">
                      <a:solidFill>
                        <a:schemeClr val="tx1"/>
                      </a:solidFill>
                      <a:prstDash val="solid"/>
                      <a:round/>
                      <a:headEnd type="none" w="med" len="med"/>
                      <a:tailEnd type="none" w="med" len="med"/>
                    </a:lnT>
                  </a:tcPr>
                </a:tc>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3.E1 Digitalización y mejora de servicios específicos.</a:t>
                      </a:r>
                    </a:p>
                  </a:txBody>
                  <a:tcPr marL="0" marR="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pPr marL="0" indent="0" algn="ctr" defTabSz="914400" rtl="0" eaLnBrk="1" latinLnBrk="0" hangingPunct="1">
                        <a:lnSpc>
                          <a:spcPct val="100000"/>
                        </a:lnSpc>
                        <a:spcBef>
                          <a:spcPts val="415"/>
                        </a:spcBef>
                      </a:pPr>
                      <a:endParaRPr lang="es-ES" sz="1000" b="1" kern="1200" noProof="0" dirty="0">
                        <a:solidFill>
                          <a:schemeClr val="tx1"/>
                        </a:solidFill>
                        <a:latin typeface="+mn-lt"/>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indent="0" algn="ctr" defTabSz="914400" rtl="0" eaLnBrk="1" latinLnBrk="0" hangingPunct="1">
                        <a:lnSpc>
                          <a:spcPct val="100000"/>
                        </a:lnSpc>
                        <a:spcBef>
                          <a:spcPts val="415"/>
                        </a:spcBef>
                      </a:pPr>
                      <a:endParaRPr lang="es-ES" sz="1000" b="1" kern="1200" noProof="0" dirty="0">
                        <a:solidFill>
                          <a:schemeClr val="tx1"/>
                        </a:solidFill>
                        <a:latin typeface="+mn-lt"/>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19907913"/>
                  </a:ext>
                </a:extLst>
              </a:tr>
              <a:tr h="318410">
                <a:tc rowSpan="3">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4. Servicios de calidad a la ciudadanía en todo el territorio.</a:t>
                      </a:r>
                    </a:p>
                  </a:txBody>
                  <a:tcPr marL="0" marR="0" marT="9525" marB="0" anchor="ctr">
                    <a:lnT w="12700" cap="flat" cmpd="sng" algn="ctr">
                      <a:solidFill>
                        <a:schemeClr val="tx1"/>
                      </a:solidFill>
                      <a:prstDash val="solid"/>
                      <a:round/>
                      <a:headEnd type="none" w="med" len="med"/>
                      <a:tailEnd type="none" w="med" len="med"/>
                    </a:lnT>
                    <a:solidFill>
                      <a:srgbClr val="FFF6D9"/>
                    </a:solidFill>
                  </a:tcPr>
                </a:tc>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4.1. Implantación de Programas de Calidad con los Ministerios funcionales dirigidos a mejorar los servicios prestados a la ciudadanía.</a:t>
                      </a:r>
                    </a:p>
                  </a:txBody>
                  <a:tcPr marL="0" marR="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3">
                  <a:txBody>
                    <a:bodyPr/>
                    <a:lstStyle/>
                    <a:p>
                      <a:pPr marL="0" indent="0" algn="ctr" defTabSz="914400" rtl="0" eaLnBrk="1" latinLnBrk="0" hangingPunct="1">
                        <a:lnSpc>
                          <a:spcPct val="100000"/>
                        </a:lnSpc>
                        <a:spcBef>
                          <a:spcPts val="785"/>
                        </a:spcBef>
                      </a:pPr>
                      <a:r>
                        <a:rPr lang="es-ES" sz="1000" b="1" kern="1200" noProof="0" dirty="0">
                          <a:solidFill>
                            <a:schemeClr val="tx1"/>
                          </a:solidFill>
                          <a:latin typeface="+mn-lt"/>
                          <a:ea typeface="+mn-ea"/>
                          <a:cs typeface="Arial"/>
                        </a:rPr>
                        <a:t>12,00%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3">
                  <a:txBody>
                    <a:bodyPr/>
                    <a:lstStyle/>
                    <a:p>
                      <a:pPr marL="0" indent="0" algn="ctr" defTabSz="914400" rtl="0" eaLnBrk="1" latinLnBrk="0" hangingPunct="1">
                        <a:lnSpc>
                          <a:spcPct val="100000"/>
                        </a:lnSpc>
                        <a:spcBef>
                          <a:spcPts val="785"/>
                        </a:spcBef>
                      </a:pPr>
                      <a:r>
                        <a:rPr lang="es-ES" sz="1000" b="1" kern="1200" noProof="0" dirty="0">
                          <a:solidFill>
                            <a:schemeClr val="tx1"/>
                          </a:solidFill>
                          <a:latin typeface="+mn-lt"/>
                          <a:ea typeface="+mn-ea"/>
                          <a:cs typeface="Arial"/>
                        </a:rPr>
                        <a:t>11,14%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856508837"/>
                  </a:ext>
                </a:extLst>
              </a:tr>
              <a:tr h="268921">
                <a:tc vMerge="1">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4. Servicios de calidad a la ciudadanía en todo el territorio.</a:t>
                      </a:r>
                    </a:p>
                  </a:txBody>
                  <a:tcPr marL="0" marR="0" marT="9525" marB="0" anchor="ctr"/>
                </a:tc>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4.2 Evaluación de la calidad de la organización y difusión de buenas prácticas.</a:t>
                      </a:r>
                    </a:p>
                  </a:txBody>
                  <a:tcPr marL="0" marR="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pPr marL="0" indent="0" algn="ctr" defTabSz="914400" rtl="0" eaLnBrk="1" latinLnBrk="0" hangingPunct="1">
                        <a:lnSpc>
                          <a:spcPct val="100000"/>
                        </a:lnSpc>
                        <a:spcBef>
                          <a:spcPts val="785"/>
                        </a:spcBef>
                      </a:pPr>
                      <a:endParaRPr lang="es-ES" sz="1000" b="1" kern="1200" noProof="0" dirty="0">
                        <a:solidFill>
                          <a:schemeClr val="tx1"/>
                        </a:solidFill>
                        <a:latin typeface="+mn-lt"/>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indent="0" algn="ctr" defTabSz="914400" rtl="0" eaLnBrk="1" latinLnBrk="0" hangingPunct="1">
                        <a:lnSpc>
                          <a:spcPct val="100000"/>
                        </a:lnSpc>
                        <a:spcBef>
                          <a:spcPts val="785"/>
                        </a:spcBef>
                      </a:pPr>
                      <a:endParaRPr lang="es-ES" sz="1000" b="1" kern="1200" noProof="0" dirty="0">
                        <a:solidFill>
                          <a:schemeClr val="tx1"/>
                        </a:solidFill>
                        <a:latin typeface="+mn-lt"/>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665808110"/>
                  </a:ext>
                </a:extLst>
              </a:tr>
              <a:tr h="241648">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4.3 Análisis de la percepción de la ciudadanía sobre los servicios prestados.</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pPr marL="0" indent="0" algn="ctr" defTabSz="914400" rtl="0" eaLnBrk="1" latinLnBrk="0" hangingPunct="1">
                        <a:lnSpc>
                          <a:spcPct val="100000"/>
                        </a:lnSpc>
                        <a:spcBef>
                          <a:spcPts val="785"/>
                        </a:spcBef>
                      </a:pPr>
                      <a:endParaRPr lang="es-ES" sz="1000" b="1" kern="1200" noProof="0" dirty="0">
                        <a:solidFill>
                          <a:schemeClr val="tx1"/>
                        </a:solidFill>
                        <a:latin typeface="+mn-lt"/>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indent="0" algn="ctr" defTabSz="914400" rtl="0" eaLnBrk="1" latinLnBrk="0" hangingPunct="1">
                        <a:lnSpc>
                          <a:spcPct val="100000"/>
                        </a:lnSpc>
                        <a:spcBef>
                          <a:spcPts val="785"/>
                        </a:spcBef>
                      </a:pPr>
                      <a:endParaRPr lang="es-ES" sz="1000" b="1" kern="1200" noProof="0" dirty="0">
                        <a:solidFill>
                          <a:schemeClr val="tx1"/>
                        </a:solidFill>
                        <a:latin typeface="+mn-lt"/>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803609066"/>
                  </a:ext>
                </a:extLst>
              </a:tr>
              <a:tr h="241648">
                <a:tc rowSpan="2">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5. Tratamiento específico de las singularidades en la atención a la ciudadanía en la lengua cooficial.</a:t>
                      </a:r>
                    </a:p>
                  </a:txBody>
                  <a:tcPr marL="0" marR="0" marT="9525" marB="0" anchor="ctr">
                    <a:solidFill>
                      <a:srgbClr val="FFF6D9"/>
                    </a:solidFill>
                  </a:tcPr>
                </a:tc>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5.1 Utilización de las lenguas cooficiales en la tramitación electrónica de los procedimientos.</a:t>
                      </a:r>
                    </a:p>
                  </a:txBody>
                  <a:tcPr marL="0" marR="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2">
                  <a:txBody>
                    <a:bodyPr/>
                    <a:lstStyle/>
                    <a:p>
                      <a:pPr marL="0" indent="0" algn="ctr" defTabSz="914400" rtl="0" eaLnBrk="1" latinLnBrk="0" hangingPunct="1">
                        <a:lnSpc>
                          <a:spcPct val="100000"/>
                        </a:lnSpc>
                        <a:spcBef>
                          <a:spcPts val="785"/>
                        </a:spcBef>
                      </a:pPr>
                      <a:r>
                        <a:rPr lang="es-ES" sz="1000" b="1" kern="1200" noProof="0" dirty="0">
                          <a:solidFill>
                            <a:schemeClr val="tx1"/>
                          </a:solidFill>
                          <a:latin typeface="+mn-lt"/>
                          <a:ea typeface="+mn-ea"/>
                          <a:cs typeface="Arial"/>
                        </a:rPr>
                        <a:t>6,00%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0" indent="0" algn="ctr" defTabSz="914400" rtl="0" eaLnBrk="1" latinLnBrk="0" hangingPunct="1">
                        <a:lnSpc>
                          <a:spcPct val="100000"/>
                        </a:lnSpc>
                        <a:spcBef>
                          <a:spcPts val="785"/>
                        </a:spcBef>
                      </a:pPr>
                      <a:r>
                        <a:rPr lang="es-ES" sz="1000" b="1" kern="1200" noProof="0" dirty="0">
                          <a:solidFill>
                            <a:schemeClr val="tx1"/>
                          </a:solidFill>
                          <a:latin typeface="+mn-lt"/>
                          <a:ea typeface="+mn-ea"/>
                          <a:cs typeface="Arial"/>
                        </a:rPr>
                        <a:t>6,00%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12080636"/>
                  </a:ext>
                </a:extLst>
              </a:tr>
              <a:tr h="385523">
                <a:tc vMerge="1">
                  <a:txBody>
                    <a:bodyPr/>
                    <a:lstStyle/>
                    <a:p>
                      <a:endParaRPr lang="es-ES"/>
                    </a:p>
                  </a:txBody>
                  <a:tcPr/>
                </a:tc>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5.2 Capacitación del personal empleado público de la AGET para la atención a la ciudadanía en las lenguas cooficiales.</a:t>
                      </a:r>
                    </a:p>
                  </a:txBody>
                  <a:tcPr marL="0" marR="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pPr marL="0" indent="0" algn="ctr" defTabSz="914400" rtl="0" eaLnBrk="1" latinLnBrk="0" hangingPunct="1">
                        <a:lnSpc>
                          <a:spcPct val="100000"/>
                        </a:lnSpc>
                        <a:spcBef>
                          <a:spcPts val="785"/>
                        </a:spcBef>
                      </a:pPr>
                      <a:endParaRPr lang="es-ES" sz="1000" b="1" kern="1200" noProof="0" dirty="0">
                        <a:solidFill>
                          <a:schemeClr val="tx1"/>
                        </a:solidFill>
                        <a:latin typeface="+mn-lt"/>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indent="0" algn="ctr" defTabSz="914400" rtl="0" eaLnBrk="1" latinLnBrk="0" hangingPunct="1">
                        <a:lnSpc>
                          <a:spcPct val="100000"/>
                        </a:lnSpc>
                        <a:spcBef>
                          <a:spcPts val="785"/>
                        </a:spcBef>
                      </a:pPr>
                      <a:endParaRPr lang="es-ES" sz="1000" b="1" kern="1200" noProof="0" dirty="0">
                        <a:solidFill>
                          <a:schemeClr val="tx1"/>
                        </a:solidFill>
                        <a:latin typeface="+mn-lt"/>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507247629"/>
                  </a:ext>
                </a:extLst>
              </a:tr>
              <a:tr h="194905">
                <a:tc>
                  <a:txBody>
                    <a:bodyPr/>
                    <a:lstStyle/>
                    <a:p>
                      <a:pPr marL="227965" algn="l" defTabSz="914400" rtl="0" eaLnBrk="1" fontAlgn="b" latinLnBrk="0" hangingPunct="1">
                        <a:lnSpc>
                          <a:spcPct val="100000"/>
                        </a:lnSpc>
                        <a:spcBef>
                          <a:spcPts val="415"/>
                        </a:spcBef>
                      </a:pPr>
                      <a:r>
                        <a:rPr lang="es-ES" sz="1200" b="1" kern="1200" dirty="0">
                          <a:solidFill>
                            <a:schemeClr val="accent1">
                              <a:lumMod val="50000"/>
                            </a:schemeClr>
                          </a:solidFill>
                          <a:latin typeface="+mn-lt"/>
                          <a:ea typeface="+mn-ea"/>
                          <a:cs typeface="Arial"/>
                        </a:rPr>
                        <a:t>TOTAL</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p>
                      <a:pPr marL="227965" algn="l" defTabSz="914400" rtl="0" eaLnBrk="1" fontAlgn="b" latinLnBrk="0" hangingPunct="1">
                        <a:lnSpc>
                          <a:spcPct val="100000"/>
                        </a:lnSpc>
                        <a:spcBef>
                          <a:spcPts val="415"/>
                        </a:spcBef>
                      </a:pPr>
                      <a:endParaRPr lang="es-ES" sz="1100" b="1" kern="1200" dirty="0">
                        <a:solidFill>
                          <a:schemeClr val="accent1">
                            <a:lumMod val="50000"/>
                          </a:schemeClr>
                        </a:solidFill>
                        <a:latin typeface="+mn-lt"/>
                        <a:ea typeface="+mn-ea"/>
                        <a:cs typeface="Arial"/>
                      </a:endParaRP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tabLst>
                          <a:tab pos="0" algn="l"/>
                        </a:tabLst>
                      </a:pPr>
                      <a:r>
                        <a:rPr lang="es-ES" sz="1200" b="1" kern="1200" noProof="0" dirty="0">
                          <a:solidFill>
                            <a:schemeClr val="bg1"/>
                          </a:solidFill>
                          <a:latin typeface="Calibri" panose="020F0502020204030204" pitchFamily="34" charset="0"/>
                          <a:ea typeface="Calibri" panose="020F0502020204030204" pitchFamily="34" charset="0"/>
                          <a:cs typeface="Calibri" panose="020F0502020204030204" pitchFamily="34" charset="0"/>
                        </a:rPr>
                        <a:t>35,51%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extLst>
                  <a:ext uri="{0D108BD9-81ED-4DB2-BD59-A6C34878D82A}">
                    <a16:rowId xmlns:a16="http://schemas.microsoft.com/office/drawing/2014/main" val="3922316323"/>
                  </a:ext>
                </a:extLst>
              </a:tr>
            </a:tbl>
          </a:graphicData>
        </a:graphic>
      </p:graphicFrame>
    </p:spTree>
    <p:extLst>
      <p:ext uri="{BB962C8B-B14F-4D97-AF65-F5344CB8AC3E}">
        <p14:creationId xmlns:p14="http://schemas.microsoft.com/office/powerpoint/2010/main" val="1987282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2776345646"/>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3135255" y="622356"/>
            <a:ext cx="7611401"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4. </a:t>
            </a:r>
            <a:r>
              <a:rPr lang="es-ES" sz="2000" b="1" dirty="0">
                <a:solidFill>
                  <a:srgbClr val="C00000"/>
                </a:solidFill>
              </a:rPr>
              <a:t>UNA ADMINISTRACIÓN DE CALIDAD Y ACCESIBLE A LA CIUDADANÍA.</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p:txBody>
          <a:bodyPr/>
          <a:lstStyle/>
          <a:p>
            <a:fld id="{43B9F2F5-9901-4B50-B674-E5A258050F84}" type="slidenum">
              <a:rPr lang="es-ES" smtClean="0"/>
              <a:t>23</a:t>
            </a:fld>
            <a:endParaRPr lang="es-ES"/>
          </a:p>
        </p:txBody>
      </p:sp>
      <p:pic>
        <p:nvPicPr>
          <p:cNvPr id="12" name="Imagen 11">
            <a:extLst>
              <a:ext uri="{FF2B5EF4-FFF2-40B4-BE49-F238E27FC236}">
                <a16:creationId xmlns:a16="http://schemas.microsoft.com/office/drawing/2014/main" id="{8CC53417-46F6-4C54-8056-294CE0102DD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01663" y="1244865"/>
            <a:ext cx="1551039" cy="575166"/>
          </a:xfrm>
          <a:prstGeom prst="rect">
            <a:avLst/>
          </a:prstGeom>
        </p:spPr>
      </p:pic>
      <p:graphicFrame>
        <p:nvGraphicFramePr>
          <p:cNvPr id="10" name="Gráfico 9">
            <a:extLst>
              <a:ext uri="{FF2B5EF4-FFF2-40B4-BE49-F238E27FC236}">
                <a16:creationId xmlns:a16="http://schemas.microsoft.com/office/drawing/2014/main" id="{4E5384A7-E479-417F-93A3-4B241919C922}"/>
              </a:ext>
            </a:extLst>
          </p:cNvPr>
          <p:cNvGraphicFramePr>
            <a:graphicFrameLocks/>
          </p:cNvGraphicFramePr>
          <p:nvPr>
            <p:extLst>
              <p:ext uri="{D42A27DB-BD31-4B8C-83A1-F6EECF244321}">
                <p14:modId xmlns:p14="http://schemas.microsoft.com/office/powerpoint/2010/main" val="3333963897"/>
              </p:ext>
            </p:extLst>
          </p:nvPr>
        </p:nvGraphicFramePr>
        <p:xfrm>
          <a:off x="3291349" y="1954750"/>
          <a:ext cx="6911150" cy="4422858"/>
        </p:xfrm>
        <a:graphic>
          <a:graphicData uri="http://schemas.openxmlformats.org/drawingml/2006/chart">
            <c:chart xmlns:c="http://schemas.openxmlformats.org/drawingml/2006/chart" xmlns:r="http://schemas.openxmlformats.org/officeDocument/2006/relationships" r:id="rId13"/>
          </a:graphicData>
        </a:graphic>
      </p:graphicFrame>
      <p:sp>
        <p:nvSpPr>
          <p:cNvPr id="14" name="Rectángulo 13">
            <a:extLst>
              <a:ext uri="{FF2B5EF4-FFF2-40B4-BE49-F238E27FC236}">
                <a16:creationId xmlns:a16="http://schemas.microsoft.com/office/drawing/2014/main" id="{30897BCA-C31B-4178-873C-0211AB409C5B}"/>
              </a:ext>
            </a:extLst>
          </p:cNvPr>
          <p:cNvSpPr/>
          <p:nvPr/>
        </p:nvSpPr>
        <p:spPr>
          <a:xfrm>
            <a:off x="4685978" y="1200063"/>
            <a:ext cx="4730634" cy="553998"/>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1: % de ejecución sobre el total del Plan de Acción 2025</a:t>
            </a:r>
          </a:p>
        </p:txBody>
      </p:sp>
    </p:spTree>
    <p:extLst>
      <p:ext uri="{BB962C8B-B14F-4D97-AF65-F5344CB8AC3E}">
        <p14:creationId xmlns:p14="http://schemas.microsoft.com/office/powerpoint/2010/main" val="1767890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47841282"/>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3135255" y="622356"/>
            <a:ext cx="7611401"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4. </a:t>
            </a:r>
            <a:r>
              <a:rPr lang="es-ES" sz="2000" b="1" dirty="0">
                <a:solidFill>
                  <a:srgbClr val="C00000"/>
                </a:solidFill>
              </a:rPr>
              <a:t>UNA ADMINISTRACIÓN DE CALIDAD Y ACCESIBLE A LA CIUDADANÍA.</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p:txBody>
          <a:bodyPr/>
          <a:lstStyle/>
          <a:p>
            <a:fld id="{43B9F2F5-9901-4B50-B674-E5A258050F84}" type="slidenum">
              <a:rPr lang="es-ES" smtClean="0"/>
              <a:t>24</a:t>
            </a:fld>
            <a:endParaRPr lang="es-ES"/>
          </a:p>
        </p:txBody>
      </p:sp>
      <p:pic>
        <p:nvPicPr>
          <p:cNvPr id="12" name="Imagen 11">
            <a:extLst>
              <a:ext uri="{FF2B5EF4-FFF2-40B4-BE49-F238E27FC236}">
                <a16:creationId xmlns:a16="http://schemas.microsoft.com/office/drawing/2014/main" id="{8CC53417-46F6-4C54-8056-294CE0102DD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51908" y="1229471"/>
            <a:ext cx="1192306" cy="442138"/>
          </a:xfrm>
          <a:prstGeom prst="rect">
            <a:avLst/>
          </a:prstGeom>
        </p:spPr>
      </p:pic>
      <p:sp>
        <p:nvSpPr>
          <p:cNvPr id="15" name="Rectángulo 14">
            <a:extLst>
              <a:ext uri="{FF2B5EF4-FFF2-40B4-BE49-F238E27FC236}">
                <a16:creationId xmlns:a16="http://schemas.microsoft.com/office/drawing/2014/main" id="{BFA2A51C-0C0B-4B83-A608-255DBE5991E4}"/>
              </a:ext>
            </a:extLst>
          </p:cNvPr>
          <p:cNvSpPr/>
          <p:nvPr/>
        </p:nvSpPr>
        <p:spPr>
          <a:xfrm>
            <a:off x="4685978" y="1200063"/>
            <a:ext cx="4730634"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 de ejecución del eje 1</a:t>
            </a:r>
          </a:p>
        </p:txBody>
      </p:sp>
      <p:graphicFrame>
        <p:nvGraphicFramePr>
          <p:cNvPr id="13" name="Gráfico 12">
            <a:extLst>
              <a:ext uri="{FF2B5EF4-FFF2-40B4-BE49-F238E27FC236}">
                <a16:creationId xmlns:a16="http://schemas.microsoft.com/office/drawing/2014/main" id="{465636C9-70A1-4014-9684-9C2A6870B4A1}"/>
              </a:ext>
            </a:extLst>
          </p:cNvPr>
          <p:cNvGraphicFramePr>
            <a:graphicFrameLocks/>
          </p:cNvGraphicFramePr>
          <p:nvPr>
            <p:extLst>
              <p:ext uri="{D42A27DB-BD31-4B8C-83A1-F6EECF244321}">
                <p14:modId xmlns:p14="http://schemas.microsoft.com/office/powerpoint/2010/main" val="827579215"/>
              </p:ext>
            </p:extLst>
          </p:nvPr>
        </p:nvGraphicFramePr>
        <p:xfrm>
          <a:off x="3342064" y="1928775"/>
          <a:ext cx="6911150" cy="4422858"/>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2598671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1190904425"/>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3135255" y="622356"/>
            <a:ext cx="7685365"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4. </a:t>
            </a:r>
            <a:r>
              <a:rPr lang="es-ES" sz="2000" b="1" dirty="0">
                <a:solidFill>
                  <a:srgbClr val="C00000"/>
                </a:solidFill>
              </a:rPr>
              <a:t>UNA ADMINISTRACIÓN DE CALIDAD Y ACCESIBLE A LA CIUDADANÍA.</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p:txBody>
          <a:bodyPr/>
          <a:lstStyle/>
          <a:p>
            <a:fld id="{43B9F2F5-9901-4B50-B674-E5A258050F84}" type="slidenum">
              <a:rPr lang="es-ES" smtClean="0"/>
              <a:t>25</a:t>
            </a:fld>
            <a:endParaRPr lang="es-ES"/>
          </a:p>
        </p:txBody>
      </p:sp>
      <p:pic>
        <p:nvPicPr>
          <p:cNvPr id="12" name="Imagen 11">
            <a:extLst>
              <a:ext uri="{FF2B5EF4-FFF2-40B4-BE49-F238E27FC236}">
                <a16:creationId xmlns:a16="http://schemas.microsoft.com/office/drawing/2014/main" id="{8CC53417-46F6-4C54-8056-294CE0102DD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13266" y="812602"/>
            <a:ext cx="1192306" cy="442138"/>
          </a:xfrm>
          <a:prstGeom prst="rect">
            <a:avLst/>
          </a:prstGeom>
        </p:spPr>
      </p:pic>
      <p:sp>
        <p:nvSpPr>
          <p:cNvPr id="13" name="Rectángulo 12">
            <a:extLst>
              <a:ext uri="{FF2B5EF4-FFF2-40B4-BE49-F238E27FC236}">
                <a16:creationId xmlns:a16="http://schemas.microsoft.com/office/drawing/2014/main" id="{DE6A736F-CD45-4B05-8B1B-5E7C49FFB564}"/>
              </a:ext>
            </a:extLst>
          </p:cNvPr>
          <p:cNvSpPr/>
          <p:nvPr/>
        </p:nvSpPr>
        <p:spPr>
          <a:xfrm>
            <a:off x="3923203" y="1033671"/>
            <a:ext cx="5646236"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 de ejecución de las medidas de eje 1 (1 de 3)</a:t>
            </a:r>
          </a:p>
        </p:txBody>
      </p:sp>
      <p:graphicFrame>
        <p:nvGraphicFramePr>
          <p:cNvPr id="4" name="Tabla 3">
            <a:extLst>
              <a:ext uri="{FF2B5EF4-FFF2-40B4-BE49-F238E27FC236}">
                <a16:creationId xmlns:a16="http://schemas.microsoft.com/office/drawing/2014/main" id="{BB4197A0-A757-464A-A82B-15536D398165}"/>
              </a:ext>
            </a:extLst>
          </p:cNvPr>
          <p:cNvGraphicFramePr>
            <a:graphicFrameLocks noGrp="1"/>
          </p:cNvGraphicFramePr>
          <p:nvPr>
            <p:extLst>
              <p:ext uri="{D42A27DB-BD31-4B8C-83A1-F6EECF244321}">
                <p14:modId xmlns:p14="http://schemas.microsoft.com/office/powerpoint/2010/main" val="4138990817"/>
              </p:ext>
            </p:extLst>
          </p:nvPr>
        </p:nvGraphicFramePr>
        <p:xfrm>
          <a:off x="2284518" y="1469201"/>
          <a:ext cx="9842963" cy="5126225"/>
        </p:xfrm>
        <a:graphic>
          <a:graphicData uri="http://schemas.openxmlformats.org/drawingml/2006/table">
            <a:tbl>
              <a:tblPr/>
              <a:tblGrid>
                <a:gridCol w="572982">
                  <a:extLst>
                    <a:ext uri="{9D8B030D-6E8A-4147-A177-3AD203B41FA5}">
                      <a16:colId xmlns:a16="http://schemas.microsoft.com/office/drawing/2014/main" val="4051646055"/>
                    </a:ext>
                  </a:extLst>
                </a:gridCol>
                <a:gridCol w="3332285">
                  <a:extLst>
                    <a:ext uri="{9D8B030D-6E8A-4147-A177-3AD203B41FA5}">
                      <a16:colId xmlns:a16="http://schemas.microsoft.com/office/drawing/2014/main" val="3667234833"/>
                    </a:ext>
                  </a:extLst>
                </a:gridCol>
                <a:gridCol w="5222630">
                  <a:extLst>
                    <a:ext uri="{9D8B030D-6E8A-4147-A177-3AD203B41FA5}">
                      <a16:colId xmlns:a16="http://schemas.microsoft.com/office/drawing/2014/main" val="1315104474"/>
                    </a:ext>
                  </a:extLst>
                </a:gridCol>
                <a:gridCol w="715066">
                  <a:extLst>
                    <a:ext uri="{9D8B030D-6E8A-4147-A177-3AD203B41FA5}">
                      <a16:colId xmlns:a16="http://schemas.microsoft.com/office/drawing/2014/main" val="4084164942"/>
                    </a:ext>
                  </a:extLst>
                </a:gridCol>
              </a:tblGrid>
              <a:tr h="291284">
                <a:tc>
                  <a:txBody>
                    <a:bodyPr/>
                    <a:lstStyle/>
                    <a:p>
                      <a:pPr algn="ctr" fontAlgn="ctr"/>
                      <a:r>
                        <a:rPr lang="es-ES" sz="900" b="1" i="0" u="none" strike="noStrike" dirty="0">
                          <a:solidFill>
                            <a:srgbClr val="000000"/>
                          </a:solidFill>
                          <a:effectLst/>
                          <a:latin typeface="Calibri" panose="020F0502020204030204" pitchFamily="34" charset="0"/>
                        </a:rPr>
                        <a:t>CÓDIGO</a:t>
                      </a:r>
                    </a:p>
                  </a:txBody>
                  <a:tcPr marL="6842" marR="6842" marT="6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s-ES" sz="900" b="1" i="0" u="none" strike="noStrike" dirty="0">
                          <a:solidFill>
                            <a:srgbClr val="FFFFFF"/>
                          </a:solidFill>
                          <a:effectLst/>
                          <a:latin typeface="Calibri" panose="020F0502020204030204" pitchFamily="34" charset="0"/>
                        </a:rPr>
                        <a:t>PROGRAMA</a:t>
                      </a:r>
                    </a:p>
                  </a:txBody>
                  <a:tcPr marL="6842" marR="6842" marT="6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fontAlgn="ctr"/>
                      <a:r>
                        <a:rPr lang="es-ES" sz="900" b="1" i="0" u="none" strike="noStrike" dirty="0">
                          <a:solidFill>
                            <a:srgbClr val="000000"/>
                          </a:solidFill>
                          <a:effectLst/>
                          <a:latin typeface="Calibri" panose="020F0502020204030204" pitchFamily="34" charset="0"/>
                        </a:rPr>
                        <a:t>MEDIDA</a:t>
                      </a:r>
                    </a:p>
                  </a:txBody>
                  <a:tcPr marL="6842" marR="6842" marT="6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FE7"/>
                    </a:solidFill>
                  </a:tcPr>
                </a:tc>
                <a:tc>
                  <a:txBody>
                    <a:bodyPr/>
                    <a:lstStyle/>
                    <a:p>
                      <a:pPr algn="ctr" fontAlgn="ctr"/>
                      <a:r>
                        <a:rPr lang="es-ES" sz="900" b="1" i="0" u="none" strike="noStrike" dirty="0">
                          <a:solidFill>
                            <a:srgbClr val="FFFFFF"/>
                          </a:solidFill>
                          <a:effectLst/>
                          <a:latin typeface="Calibri" panose="020F0502020204030204" pitchFamily="34" charset="0"/>
                        </a:rPr>
                        <a:t>EJECUCIÓN (31/12/2025</a:t>
                      </a:r>
                    </a:p>
                  </a:txBody>
                  <a:tcPr marL="6842" marR="6842" marT="68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33C0C"/>
                    </a:solidFill>
                  </a:tcPr>
                </a:tc>
                <a:extLst>
                  <a:ext uri="{0D108BD9-81ED-4DB2-BD59-A6C34878D82A}">
                    <a16:rowId xmlns:a16="http://schemas.microsoft.com/office/drawing/2014/main" val="3755795159"/>
                  </a:ext>
                </a:extLst>
              </a:tr>
              <a:tr h="257405">
                <a:tc>
                  <a:txBody>
                    <a:bodyPr/>
                    <a:lstStyle/>
                    <a:p>
                      <a:pPr algn="l" fontAlgn="ctr"/>
                      <a:r>
                        <a:rPr lang="es-ES" sz="900" b="1" i="0" u="none" strike="noStrike">
                          <a:solidFill>
                            <a:srgbClr val="000000"/>
                          </a:solidFill>
                          <a:effectLst/>
                          <a:latin typeface="Calibri" panose="020F0502020204030204" pitchFamily="34" charset="0"/>
                        </a:rPr>
                        <a:t>1.1.1</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1.1. La Administración cerca de ti.</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Realización de un cronograma de visitas.</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E2E2"/>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1162033866"/>
                  </a:ext>
                </a:extLst>
              </a:tr>
              <a:tr h="193431">
                <a:tc>
                  <a:txBody>
                    <a:bodyPr/>
                    <a:lstStyle/>
                    <a:p>
                      <a:pPr algn="l" fontAlgn="ctr"/>
                      <a:r>
                        <a:rPr lang="es-ES" sz="900" b="1" i="0" u="none" strike="noStrike">
                          <a:solidFill>
                            <a:srgbClr val="000000"/>
                          </a:solidFill>
                          <a:effectLst/>
                          <a:latin typeface="Calibri" panose="020F0502020204030204" pitchFamily="34" charset="0"/>
                        </a:rPr>
                        <a:t>1.1.2</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1.1. La Administración cerca de ti.</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Participación en la jornada de intercambio de buenas prácticas sobre “La Administración cerca de ti”.</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E2E2"/>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3784934438"/>
                  </a:ext>
                </a:extLst>
              </a:tr>
              <a:tr h="238609">
                <a:tc>
                  <a:txBody>
                    <a:bodyPr/>
                    <a:lstStyle/>
                    <a:p>
                      <a:pPr algn="l" fontAlgn="ctr"/>
                      <a:r>
                        <a:rPr lang="es-ES" sz="900" b="1" i="0" u="none" strike="noStrike">
                          <a:solidFill>
                            <a:srgbClr val="000000"/>
                          </a:solidFill>
                          <a:effectLst/>
                          <a:latin typeface="Calibri" panose="020F0502020204030204" pitchFamily="34" charset="0"/>
                        </a:rPr>
                        <a:t>1.1.3A</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1.1. La Administración cerca de ti.</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Celebración de jornadas dirigidas a ayuntamientos para fomentar la adhesión al programa.</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E2E2"/>
                    </a:solidFill>
                  </a:tcPr>
                </a:tc>
                <a:tc>
                  <a:txBody>
                    <a:bodyPr/>
                    <a:lstStyle/>
                    <a:p>
                      <a:pPr algn="ctr" fontAlgn="ctr"/>
                      <a:r>
                        <a:rPr lang="es-ES" sz="900" b="0" i="0" u="none" strike="noStrike">
                          <a:solidFill>
                            <a:srgbClr val="000000"/>
                          </a:solidFill>
                          <a:effectLst/>
                          <a:latin typeface="Calibri" panose="020F0502020204030204" pitchFamily="34" charset="0"/>
                        </a:rPr>
                        <a:t>0%</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2124374703"/>
                  </a:ext>
                </a:extLst>
              </a:tr>
              <a:tr h="357914">
                <a:tc>
                  <a:txBody>
                    <a:bodyPr/>
                    <a:lstStyle/>
                    <a:p>
                      <a:pPr algn="l" fontAlgn="ctr"/>
                      <a:r>
                        <a:rPr lang="es-ES" sz="900" b="1" i="0" u="none" strike="noStrike">
                          <a:solidFill>
                            <a:srgbClr val="000000"/>
                          </a:solidFill>
                          <a:effectLst/>
                          <a:latin typeface="Calibri" panose="020F0502020204030204" pitchFamily="34" charset="0"/>
                        </a:rPr>
                        <a:t>1.1.3B</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1.1. La Administración cerca de ti.</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Aumentar el número de colectivos ciudadanos que han recibido visitas de funcionarios de la AGE en el marco del programa.</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E2E2"/>
                    </a:solidFill>
                  </a:tcPr>
                </a:tc>
                <a:tc>
                  <a:txBody>
                    <a:bodyPr/>
                    <a:lstStyle/>
                    <a:p>
                      <a:pPr algn="ctr" fontAlgn="ctr"/>
                      <a:r>
                        <a:rPr lang="es-ES" sz="900" b="0" i="0" u="none" strike="noStrike">
                          <a:solidFill>
                            <a:srgbClr val="000000"/>
                          </a:solidFill>
                          <a:effectLst/>
                          <a:latin typeface="Calibri" panose="020F0502020204030204" pitchFamily="34" charset="0"/>
                        </a:rPr>
                        <a:t>75%</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333209324"/>
                  </a:ext>
                </a:extLst>
              </a:tr>
              <a:tr h="357914">
                <a:tc>
                  <a:txBody>
                    <a:bodyPr/>
                    <a:lstStyle/>
                    <a:p>
                      <a:pPr algn="l" fontAlgn="ctr"/>
                      <a:r>
                        <a:rPr lang="es-ES" sz="900" b="1" i="0" u="none" strike="noStrike">
                          <a:solidFill>
                            <a:srgbClr val="000000"/>
                          </a:solidFill>
                          <a:effectLst/>
                          <a:latin typeface="Calibri" panose="020F0502020204030204" pitchFamily="34" charset="0"/>
                        </a:rPr>
                        <a:t>1.1.4</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1.1. La Administración cerca de ti.</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Difusión de información del servicio en el portal web y en las redes sociales de la DGG/</a:t>
                      </a:r>
                      <a:r>
                        <a:rPr lang="es-ES" sz="900" b="0" i="0" u="none" strike="noStrike" dirty="0" err="1">
                          <a:solidFill>
                            <a:srgbClr val="000000"/>
                          </a:solidFill>
                          <a:effectLst/>
                          <a:latin typeface="Calibri" panose="020F0502020204030204" pitchFamily="34" charset="0"/>
                        </a:rPr>
                        <a:t>SGAC</a:t>
                      </a:r>
                      <a:r>
                        <a:rPr lang="es-ES" sz="900" b="0" i="0" u="none" strike="noStrike" dirty="0">
                          <a:solidFill>
                            <a:srgbClr val="000000"/>
                          </a:solidFill>
                          <a:effectLst/>
                          <a:latin typeface="Calibri" panose="020F0502020204030204" pitchFamily="34" charset="0"/>
                        </a:rPr>
                        <a:t>.</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E2E2"/>
                    </a:solidFill>
                  </a:tcPr>
                </a:tc>
                <a:tc>
                  <a:txBody>
                    <a:bodyPr/>
                    <a:lstStyle/>
                    <a:p>
                      <a:pPr algn="ctr" fontAlgn="ctr"/>
                      <a:r>
                        <a:rPr lang="es-ES" sz="900" b="0" i="0" u="none" strike="noStrike" dirty="0">
                          <a:solidFill>
                            <a:srgbClr val="000000"/>
                          </a:solidFill>
                          <a:effectLst/>
                          <a:latin typeface="Calibri" panose="020F0502020204030204" pitchFamily="34" charset="0"/>
                        </a:rPr>
                        <a:t>50%</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3120680298"/>
                  </a:ext>
                </a:extLst>
              </a:tr>
              <a:tr h="387741">
                <a:tc>
                  <a:txBody>
                    <a:bodyPr/>
                    <a:lstStyle/>
                    <a:p>
                      <a:pPr algn="l" fontAlgn="ctr"/>
                      <a:r>
                        <a:rPr lang="es-ES" sz="900" b="1" i="0" u="none" strike="noStrike">
                          <a:solidFill>
                            <a:srgbClr val="000000"/>
                          </a:solidFill>
                          <a:effectLst/>
                          <a:latin typeface="Calibri" panose="020F0502020204030204" pitchFamily="34" charset="0"/>
                        </a:rPr>
                        <a:t>1.2.1</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1.2. Mejora de la atención al público en Oficinas de Información, Asistencia y Registro y en las Oficinas de Extranjería, con especial atención a colectivos vulnerables.</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Revisión y actualización de programas y manuales relacionados con la atención a la ciudadanía.</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E2E2"/>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3630463409"/>
                  </a:ext>
                </a:extLst>
              </a:tr>
              <a:tr h="372827">
                <a:tc>
                  <a:txBody>
                    <a:bodyPr/>
                    <a:lstStyle/>
                    <a:p>
                      <a:pPr algn="l" fontAlgn="ctr"/>
                      <a:r>
                        <a:rPr lang="es-ES" sz="900" b="1" i="0" u="none" strike="noStrike">
                          <a:solidFill>
                            <a:srgbClr val="000000"/>
                          </a:solidFill>
                          <a:effectLst/>
                          <a:latin typeface="Calibri" panose="020F0502020204030204" pitchFamily="34" charset="0"/>
                        </a:rPr>
                        <a:t>1.2.3</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1.2. Mejora de la atención al público en Oficinas de Información, Asistencia y Registro y en las Oficinas de Extranjería, con especial atención a colectivos vulnerables.</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Elaboración de un informe sobre la situación de partida del servicio de atención presencial: Recogida de información.</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E2E2"/>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35911323"/>
                  </a:ext>
                </a:extLst>
              </a:tr>
              <a:tr h="357914">
                <a:tc>
                  <a:txBody>
                    <a:bodyPr/>
                    <a:lstStyle/>
                    <a:p>
                      <a:pPr algn="l" fontAlgn="ctr"/>
                      <a:r>
                        <a:rPr lang="es-ES" sz="900" b="1" i="0" u="none" strike="noStrike">
                          <a:solidFill>
                            <a:srgbClr val="000000"/>
                          </a:solidFill>
                          <a:effectLst/>
                          <a:latin typeface="Calibri" panose="020F0502020204030204" pitchFamily="34" charset="0"/>
                        </a:rPr>
                        <a:t>1.2.5A</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1.2. Mejora de la atención al público en Oficinas de Información, Asistencia y Registro y en las Oficinas de Extranjería, con especial atención a colectivos vulnerables.</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Fomento de la participación del personal funcionario de la DGG/</a:t>
                      </a:r>
                      <a:r>
                        <a:rPr lang="es-ES" sz="900" b="0" i="0" u="none" strike="noStrike" dirty="0" err="1">
                          <a:solidFill>
                            <a:srgbClr val="000000"/>
                          </a:solidFill>
                          <a:effectLst/>
                          <a:latin typeface="Calibri" panose="020F0502020204030204" pitchFamily="34" charset="0"/>
                        </a:rPr>
                        <a:t>SGAC</a:t>
                      </a:r>
                      <a:r>
                        <a:rPr lang="es-ES" sz="900" b="0" i="0" u="none" strike="noStrike" dirty="0">
                          <a:solidFill>
                            <a:srgbClr val="000000"/>
                          </a:solidFill>
                          <a:effectLst/>
                          <a:latin typeface="Calibri" panose="020F0502020204030204" pitchFamily="34" charset="0"/>
                        </a:rPr>
                        <a:t> en cursos de formación del personal funcionario que atiende al público.</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E2E2"/>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1153244896"/>
                  </a:ext>
                </a:extLst>
              </a:tr>
              <a:tr h="357914">
                <a:tc>
                  <a:txBody>
                    <a:bodyPr/>
                    <a:lstStyle/>
                    <a:p>
                      <a:pPr algn="l" fontAlgn="ctr"/>
                      <a:r>
                        <a:rPr lang="es-ES" sz="900" b="1" i="0" u="none" strike="noStrike">
                          <a:solidFill>
                            <a:srgbClr val="000000"/>
                          </a:solidFill>
                          <a:effectLst/>
                          <a:latin typeface="Calibri" panose="020F0502020204030204" pitchFamily="34" charset="0"/>
                        </a:rPr>
                        <a:t>1.3.2</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1.3. Espacios de atención adaptados a las necesidades de las personas.</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Elaboración de una propuesta priorizada de actuaciones de mejora en la DGG/</a:t>
                      </a:r>
                      <a:r>
                        <a:rPr lang="es-ES" sz="900" b="0" i="0" u="none" strike="noStrike" dirty="0" err="1">
                          <a:solidFill>
                            <a:srgbClr val="000000"/>
                          </a:solidFill>
                          <a:effectLst/>
                          <a:latin typeface="Calibri" panose="020F0502020204030204" pitchFamily="34" charset="0"/>
                        </a:rPr>
                        <a:t>SGAC</a:t>
                      </a:r>
                      <a:r>
                        <a:rPr lang="es-ES" sz="900" b="0" i="0" u="none" strike="noStrike" dirty="0">
                          <a:solidFill>
                            <a:srgbClr val="000000"/>
                          </a:solidFill>
                          <a:effectLst/>
                          <a:latin typeface="Calibri" panose="020F0502020204030204" pitchFamily="34" charset="0"/>
                        </a:rPr>
                        <a:t>.</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E2E2"/>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3596699156"/>
                  </a:ext>
                </a:extLst>
              </a:tr>
              <a:tr h="316560">
                <a:tc>
                  <a:txBody>
                    <a:bodyPr/>
                    <a:lstStyle/>
                    <a:p>
                      <a:pPr algn="l" fontAlgn="ctr"/>
                      <a:r>
                        <a:rPr lang="es-ES" sz="900" b="1" i="0" u="none" strike="noStrike">
                          <a:solidFill>
                            <a:srgbClr val="000000"/>
                          </a:solidFill>
                          <a:effectLst/>
                          <a:latin typeface="Calibri" panose="020F0502020204030204" pitchFamily="34" charset="0"/>
                        </a:rPr>
                        <a:t>1.3.4</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1.3. Espacios de atención adaptados a las necesidades de las personas.</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Ejecución de las actuaciones de mejora planificadas, respetando el manual de imagen de la </a:t>
                      </a:r>
                      <a:r>
                        <a:rPr lang="es-ES" sz="900" b="0" i="0" u="none" strike="noStrike" dirty="0" err="1">
                          <a:solidFill>
                            <a:srgbClr val="000000"/>
                          </a:solidFill>
                          <a:effectLst/>
                          <a:latin typeface="Calibri" panose="020F0502020204030204" pitchFamily="34" charset="0"/>
                        </a:rPr>
                        <a:t>AGET</a:t>
                      </a:r>
                      <a:r>
                        <a:rPr lang="es-ES" sz="900" b="0" i="0" u="none" strike="noStrike" dirty="0">
                          <a:solidFill>
                            <a:srgbClr val="000000"/>
                          </a:solidFill>
                          <a:effectLst/>
                          <a:latin typeface="Calibri" panose="020F0502020204030204" pitchFamily="34" charset="0"/>
                        </a:rPr>
                        <a:t> (programa 12.1).</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E2E2"/>
                    </a:solidFill>
                  </a:tcPr>
                </a:tc>
                <a:tc>
                  <a:txBody>
                    <a:bodyPr/>
                    <a:lstStyle/>
                    <a:p>
                      <a:pPr algn="ctr" fontAlgn="ctr"/>
                      <a:r>
                        <a:rPr lang="es-ES" sz="900" b="0" i="0" u="none" strike="noStrike">
                          <a:solidFill>
                            <a:srgbClr val="000000"/>
                          </a:solidFill>
                          <a:effectLst/>
                          <a:latin typeface="Calibri" panose="020F0502020204030204" pitchFamily="34" charset="0"/>
                        </a:rPr>
                        <a:t>0%</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4152358094"/>
                  </a:ext>
                </a:extLst>
              </a:tr>
              <a:tr h="380284">
                <a:tc>
                  <a:txBody>
                    <a:bodyPr/>
                    <a:lstStyle/>
                    <a:p>
                      <a:pPr algn="l" fontAlgn="ctr"/>
                      <a:r>
                        <a:rPr lang="es-ES" sz="900" b="1" i="0" u="none" strike="noStrike">
                          <a:solidFill>
                            <a:srgbClr val="000000"/>
                          </a:solidFill>
                          <a:effectLst/>
                          <a:latin typeface="Calibri" panose="020F0502020204030204" pitchFamily="34" charset="0"/>
                        </a:rPr>
                        <a:t>1.3.5</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1.3. Espacios de atención adaptados a las necesidades de las personas.</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Valoración de la posibilidad de instalar puertas de apertura automática en los accesos para personas con movilidad reducida en las sedes de la DGG/</a:t>
                      </a:r>
                      <a:r>
                        <a:rPr lang="es-ES" sz="900" b="0" i="0" u="none" strike="noStrike" dirty="0" err="1">
                          <a:solidFill>
                            <a:srgbClr val="000000"/>
                          </a:solidFill>
                          <a:effectLst/>
                          <a:latin typeface="Calibri" panose="020F0502020204030204" pitchFamily="34" charset="0"/>
                        </a:rPr>
                        <a:t>SGAC</a:t>
                      </a:r>
                      <a:r>
                        <a:rPr lang="es-ES" sz="900" b="0" i="0" u="none" strike="noStrike" dirty="0">
                          <a:solidFill>
                            <a:srgbClr val="000000"/>
                          </a:solidFill>
                          <a:effectLst/>
                          <a:latin typeface="Calibri" panose="020F0502020204030204" pitchFamily="34" charset="0"/>
                        </a:rPr>
                        <a:t>.</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E2E2"/>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4211827826"/>
                  </a:ext>
                </a:extLst>
              </a:tr>
              <a:tr h="246066">
                <a:tc>
                  <a:txBody>
                    <a:bodyPr/>
                    <a:lstStyle/>
                    <a:p>
                      <a:pPr algn="l" fontAlgn="ctr"/>
                      <a:r>
                        <a:rPr lang="es-ES" sz="900" b="1" i="0" u="none" strike="noStrike" dirty="0">
                          <a:solidFill>
                            <a:srgbClr val="000000"/>
                          </a:solidFill>
                          <a:effectLst/>
                          <a:latin typeface="Calibri" panose="020F0502020204030204" pitchFamily="34" charset="0"/>
                        </a:rPr>
                        <a:t>1.4.1</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1.4. Centro integral de atención presencial plenamente accesible.</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Análisis de aquellos centros de trabajo con atención presencial que sean susceptibles de ser integrados en un centro único (actuación en coordinación con el programa 1.2).</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E2E2"/>
                    </a:solidFill>
                  </a:tcPr>
                </a:tc>
                <a:tc>
                  <a:txBody>
                    <a:bodyPr/>
                    <a:lstStyle/>
                    <a:p>
                      <a:pPr algn="ctr" fontAlgn="ctr"/>
                      <a:r>
                        <a:rPr lang="es-ES" sz="900" b="0" i="0" u="none" strike="noStrike" dirty="0">
                          <a:solidFill>
                            <a:srgbClr val="000000"/>
                          </a:solidFill>
                          <a:effectLst/>
                          <a:latin typeface="Calibri" panose="020F0502020204030204" pitchFamily="34" charset="0"/>
                        </a:rPr>
                        <a:t>100%</a:t>
                      </a:r>
                    </a:p>
                  </a:txBody>
                  <a:tcPr marL="6842" marR="6842" marT="6842"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4053274575"/>
                  </a:ext>
                </a:extLst>
              </a:tr>
              <a:tr h="246066">
                <a:tc>
                  <a:txBody>
                    <a:bodyPr/>
                    <a:lstStyle/>
                    <a:p>
                      <a:pPr algn="l" fontAlgn="ctr"/>
                      <a:r>
                        <a:rPr lang="es-ES" sz="900" b="1" i="0" u="none" strike="noStrike" dirty="0">
                          <a:solidFill>
                            <a:srgbClr val="000000"/>
                          </a:solidFill>
                          <a:effectLst/>
                          <a:latin typeface="Calibri" panose="020F0502020204030204" pitchFamily="34" charset="0"/>
                        </a:rPr>
                        <a:t>2.1.1</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2.1. Prestación de atención telefónica y </a:t>
                      </a:r>
                      <a:r>
                        <a:rPr lang="es-ES" sz="900" b="0" i="0" u="none" strike="noStrike" dirty="0" err="1">
                          <a:solidFill>
                            <a:srgbClr val="000000"/>
                          </a:solidFill>
                          <a:effectLst/>
                          <a:latin typeface="Calibri" panose="020F0502020204030204" pitchFamily="34" charset="0"/>
                        </a:rPr>
                        <a:t>chatbox</a:t>
                      </a:r>
                      <a:r>
                        <a:rPr lang="es-ES" sz="900" b="0" i="0" u="none" strike="noStrike" dirty="0">
                          <a:solidFill>
                            <a:srgbClr val="000000"/>
                          </a:solidFill>
                          <a:effectLst/>
                          <a:latin typeface="Calibri" panose="020F0502020204030204" pitchFamily="34" charset="0"/>
                        </a:rPr>
                        <a:t> de servicios integrados (primer nivel).</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Elaboración de un informe sobre la situación de partida del servicio de atención telefónica: Recogida de información.</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CC5ED"/>
                    </a:solidFill>
                  </a:tcPr>
                </a:tc>
                <a:tc>
                  <a:txBody>
                    <a:bodyPr/>
                    <a:lstStyle/>
                    <a:p>
                      <a:pPr algn="ctr" fontAlgn="ctr"/>
                      <a:r>
                        <a:rPr lang="es-ES" sz="900" b="0" i="0" u="none" strike="noStrike" dirty="0">
                          <a:solidFill>
                            <a:srgbClr val="000000"/>
                          </a:solidFill>
                          <a:effectLst/>
                          <a:latin typeface="Calibri" panose="020F0502020204030204" pitchFamily="34" charset="0"/>
                        </a:rPr>
                        <a:t>100%</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3153169139"/>
                  </a:ext>
                </a:extLst>
              </a:tr>
              <a:tr h="246066">
                <a:tc>
                  <a:txBody>
                    <a:bodyPr/>
                    <a:lstStyle/>
                    <a:p>
                      <a:pPr algn="l" fontAlgn="ctr"/>
                      <a:r>
                        <a:rPr lang="es-ES" sz="900" b="1" i="0" u="none" strike="noStrike">
                          <a:solidFill>
                            <a:srgbClr val="000000"/>
                          </a:solidFill>
                          <a:effectLst/>
                          <a:latin typeface="Calibri" panose="020F0502020204030204" pitchFamily="34" charset="0"/>
                        </a:rPr>
                        <a:t>2.1.2</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2.1. Prestación de atención telefónica y </a:t>
                      </a:r>
                      <a:r>
                        <a:rPr lang="es-ES" sz="900" b="0" i="0" u="none" strike="noStrike" dirty="0" err="1">
                          <a:solidFill>
                            <a:srgbClr val="000000"/>
                          </a:solidFill>
                          <a:effectLst/>
                          <a:latin typeface="Calibri" panose="020F0502020204030204" pitchFamily="34" charset="0"/>
                        </a:rPr>
                        <a:t>chatbox</a:t>
                      </a:r>
                      <a:r>
                        <a:rPr lang="es-ES" sz="900" b="0" i="0" u="none" strike="noStrike" dirty="0">
                          <a:solidFill>
                            <a:srgbClr val="000000"/>
                          </a:solidFill>
                          <a:effectLst/>
                          <a:latin typeface="Calibri" panose="020F0502020204030204" pitchFamily="34" charset="0"/>
                        </a:rPr>
                        <a:t> de servicios integrados (primer nivel).</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Avanzar en la automatización de las respuestas a llamadas telefónicas de información y gestión por parte de la ciudadanía.</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CC5ED"/>
                    </a:solidFill>
                  </a:tcPr>
                </a:tc>
                <a:tc>
                  <a:txBody>
                    <a:bodyPr/>
                    <a:lstStyle/>
                    <a:p>
                      <a:pPr algn="ctr" fontAlgn="ctr"/>
                      <a:r>
                        <a:rPr lang="es-ES" sz="900" b="0" i="0" u="none" strike="noStrike" dirty="0">
                          <a:solidFill>
                            <a:srgbClr val="000000"/>
                          </a:solidFill>
                          <a:effectLst/>
                          <a:latin typeface="Calibri" panose="020F0502020204030204" pitchFamily="34" charset="0"/>
                        </a:rPr>
                        <a:t>100%</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3622903902"/>
                  </a:ext>
                </a:extLst>
              </a:tr>
              <a:tr h="246066">
                <a:tc>
                  <a:txBody>
                    <a:bodyPr/>
                    <a:lstStyle/>
                    <a:p>
                      <a:pPr algn="l" fontAlgn="ctr"/>
                      <a:r>
                        <a:rPr lang="es-ES" sz="900" b="1" i="0" u="none" strike="noStrike" dirty="0">
                          <a:solidFill>
                            <a:srgbClr val="000000"/>
                          </a:solidFill>
                          <a:effectLst/>
                          <a:latin typeface="Calibri" panose="020F0502020204030204" pitchFamily="34" charset="0"/>
                        </a:rPr>
                        <a:t>2.2.1</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2.2. Centros deslocalizados de atención telefónica y electrónica de determinados servicios integrados (segundo nivel).</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Elaboración de un informe sobre la situación de partida del servicio: Recogida de información.</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CC5ED"/>
                    </a:solidFill>
                  </a:tcPr>
                </a:tc>
                <a:tc>
                  <a:txBody>
                    <a:bodyPr/>
                    <a:lstStyle/>
                    <a:p>
                      <a:pPr algn="ctr" fontAlgn="ctr"/>
                      <a:r>
                        <a:rPr lang="es-ES" sz="900" b="0" i="0" u="none" strike="noStrike" dirty="0">
                          <a:solidFill>
                            <a:srgbClr val="000000"/>
                          </a:solidFill>
                          <a:effectLst/>
                          <a:latin typeface="Calibri" panose="020F0502020204030204" pitchFamily="34" charset="0"/>
                        </a:rPr>
                        <a:t>100%</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2135904903"/>
                  </a:ext>
                </a:extLst>
              </a:tr>
            </a:tbl>
          </a:graphicData>
        </a:graphic>
      </p:graphicFrame>
    </p:spTree>
    <p:extLst>
      <p:ext uri="{BB962C8B-B14F-4D97-AF65-F5344CB8AC3E}">
        <p14:creationId xmlns:p14="http://schemas.microsoft.com/office/powerpoint/2010/main" val="3528904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475100465"/>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3135255" y="622356"/>
            <a:ext cx="7685365"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4. </a:t>
            </a:r>
            <a:r>
              <a:rPr lang="es-ES" sz="2000" b="1" dirty="0">
                <a:solidFill>
                  <a:srgbClr val="C00000"/>
                </a:solidFill>
              </a:rPr>
              <a:t>UNA ADMINISTRACIÓN DE CALIDAD Y ACCESIBLE A LA CIUDADANÍA.</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p:txBody>
          <a:bodyPr/>
          <a:lstStyle/>
          <a:p>
            <a:fld id="{43B9F2F5-9901-4B50-B674-E5A258050F84}" type="slidenum">
              <a:rPr lang="es-ES" smtClean="0"/>
              <a:t>26</a:t>
            </a:fld>
            <a:endParaRPr lang="es-ES"/>
          </a:p>
        </p:txBody>
      </p:sp>
      <p:pic>
        <p:nvPicPr>
          <p:cNvPr id="12" name="Imagen 11">
            <a:extLst>
              <a:ext uri="{FF2B5EF4-FFF2-40B4-BE49-F238E27FC236}">
                <a16:creationId xmlns:a16="http://schemas.microsoft.com/office/drawing/2014/main" id="{8CC53417-46F6-4C54-8056-294CE0102DD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13266" y="812602"/>
            <a:ext cx="1192306" cy="442138"/>
          </a:xfrm>
          <a:prstGeom prst="rect">
            <a:avLst/>
          </a:prstGeom>
        </p:spPr>
      </p:pic>
      <p:sp>
        <p:nvSpPr>
          <p:cNvPr id="13" name="Rectángulo 12">
            <a:extLst>
              <a:ext uri="{FF2B5EF4-FFF2-40B4-BE49-F238E27FC236}">
                <a16:creationId xmlns:a16="http://schemas.microsoft.com/office/drawing/2014/main" id="{DE6A736F-CD45-4B05-8B1B-5E7C49FFB564}"/>
              </a:ext>
            </a:extLst>
          </p:cNvPr>
          <p:cNvSpPr/>
          <p:nvPr/>
        </p:nvSpPr>
        <p:spPr>
          <a:xfrm>
            <a:off x="3923203" y="1033671"/>
            <a:ext cx="5646236"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 de ejecución de las medidas de eje 1 (2 de 3)</a:t>
            </a:r>
          </a:p>
        </p:txBody>
      </p:sp>
      <p:graphicFrame>
        <p:nvGraphicFramePr>
          <p:cNvPr id="5" name="Tabla 4">
            <a:extLst>
              <a:ext uri="{FF2B5EF4-FFF2-40B4-BE49-F238E27FC236}">
                <a16:creationId xmlns:a16="http://schemas.microsoft.com/office/drawing/2014/main" id="{B87CDCF5-4F66-4BB6-92E4-8245F93FEFE1}"/>
              </a:ext>
            </a:extLst>
          </p:cNvPr>
          <p:cNvGraphicFramePr>
            <a:graphicFrameLocks noGrp="1"/>
          </p:cNvGraphicFramePr>
          <p:nvPr>
            <p:extLst>
              <p:ext uri="{D42A27DB-BD31-4B8C-83A1-F6EECF244321}">
                <p14:modId xmlns:p14="http://schemas.microsoft.com/office/powerpoint/2010/main" val="2730511844"/>
              </p:ext>
            </p:extLst>
          </p:nvPr>
        </p:nvGraphicFramePr>
        <p:xfrm>
          <a:off x="2493324" y="1405070"/>
          <a:ext cx="9425351" cy="5316405"/>
        </p:xfrm>
        <a:graphic>
          <a:graphicData uri="http://schemas.openxmlformats.org/drawingml/2006/table">
            <a:tbl>
              <a:tblPr/>
              <a:tblGrid>
                <a:gridCol w="593998">
                  <a:extLst>
                    <a:ext uri="{9D8B030D-6E8A-4147-A177-3AD203B41FA5}">
                      <a16:colId xmlns:a16="http://schemas.microsoft.com/office/drawing/2014/main" val="897578655"/>
                    </a:ext>
                  </a:extLst>
                </a:gridCol>
                <a:gridCol w="3249518">
                  <a:extLst>
                    <a:ext uri="{9D8B030D-6E8A-4147-A177-3AD203B41FA5}">
                      <a16:colId xmlns:a16="http://schemas.microsoft.com/office/drawing/2014/main" val="500630323"/>
                    </a:ext>
                  </a:extLst>
                </a:gridCol>
                <a:gridCol w="4920561">
                  <a:extLst>
                    <a:ext uri="{9D8B030D-6E8A-4147-A177-3AD203B41FA5}">
                      <a16:colId xmlns:a16="http://schemas.microsoft.com/office/drawing/2014/main" val="2234783412"/>
                    </a:ext>
                  </a:extLst>
                </a:gridCol>
                <a:gridCol w="661274">
                  <a:extLst>
                    <a:ext uri="{9D8B030D-6E8A-4147-A177-3AD203B41FA5}">
                      <a16:colId xmlns:a16="http://schemas.microsoft.com/office/drawing/2014/main" val="3240268197"/>
                    </a:ext>
                  </a:extLst>
                </a:gridCol>
              </a:tblGrid>
              <a:tr h="283552">
                <a:tc>
                  <a:txBody>
                    <a:bodyPr/>
                    <a:lstStyle/>
                    <a:p>
                      <a:pPr marL="0" algn="ctr" defTabSz="914400" rtl="0" eaLnBrk="1" fontAlgn="ctr" latinLnBrk="0" hangingPunct="1">
                        <a:spcBef>
                          <a:spcPts val="0"/>
                        </a:spcBef>
                        <a:spcAft>
                          <a:spcPts val="0"/>
                        </a:spcAft>
                      </a:pPr>
                      <a:r>
                        <a:rPr lang="es-ES" sz="900" b="1" i="0" u="none" strike="noStrike" kern="1200" dirty="0">
                          <a:solidFill>
                            <a:srgbClr val="000000"/>
                          </a:solidFill>
                          <a:effectLst/>
                          <a:latin typeface="Calibri" panose="020F0502020204030204" pitchFamily="34" charset="0"/>
                          <a:ea typeface="+mn-ea"/>
                          <a:cs typeface="+mn-cs"/>
                        </a:rPr>
                        <a:t>CÓDIGO</a:t>
                      </a:r>
                    </a:p>
                  </a:txBody>
                  <a:tcPr marL="6858" marR="6858" marT="6858"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FFF00"/>
                    </a:solidFill>
                  </a:tcPr>
                </a:tc>
                <a:tc>
                  <a:txBody>
                    <a:bodyPr/>
                    <a:lstStyle/>
                    <a:p>
                      <a:pPr marL="0" algn="ctr" defTabSz="914400" rtl="0" eaLnBrk="1" fontAlgn="ctr" latinLnBrk="0" hangingPunct="1">
                        <a:spcBef>
                          <a:spcPts val="0"/>
                        </a:spcBef>
                        <a:spcAft>
                          <a:spcPts val="0"/>
                        </a:spcAft>
                      </a:pPr>
                      <a:r>
                        <a:rPr lang="es-ES" sz="900" b="1" i="0" u="none" strike="noStrike" kern="1200" dirty="0">
                          <a:solidFill>
                            <a:schemeClr val="bg1"/>
                          </a:solidFill>
                          <a:effectLst/>
                          <a:latin typeface="Calibri" panose="020F0502020204030204" pitchFamily="34" charset="0"/>
                          <a:ea typeface="+mn-ea"/>
                          <a:cs typeface="+mn-cs"/>
                        </a:rPr>
                        <a:t>PROGRAMA</a:t>
                      </a:r>
                    </a:p>
                  </a:txBody>
                  <a:tcPr marL="6858" marR="6858" marT="6858"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chemeClr val="accent1"/>
                    </a:solidFill>
                  </a:tcPr>
                </a:tc>
                <a:tc>
                  <a:txBody>
                    <a:bodyPr/>
                    <a:lstStyle/>
                    <a:p>
                      <a:pPr marL="0" algn="ctr" defTabSz="914400" rtl="0" eaLnBrk="1" fontAlgn="ctr" latinLnBrk="0" hangingPunct="1">
                        <a:spcBef>
                          <a:spcPts val="0"/>
                        </a:spcBef>
                        <a:spcAft>
                          <a:spcPts val="0"/>
                        </a:spcAft>
                      </a:pPr>
                      <a:r>
                        <a:rPr lang="es-ES" sz="900" b="1" i="0" u="none" strike="noStrike" kern="1200" dirty="0">
                          <a:solidFill>
                            <a:srgbClr val="000000"/>
                          </a:solidFill>
                          <a:effectLst/>
                          <a:latin typeface="Calibri" panose="020F0502020204030204" pitchFamily="34" charset="0"/>
                          <a:ea typeface="+mn-ea"/>
                          <a:cs typeface="+mn-cs"/>
                        </a:rPr>
                        <a:t>MEDIDA</a:t>
                      </a:r>
                    </a:p>
                  </a:txBody>
                  <a:tcPr marL="6858" marR="6858" marT="6858"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FF6D9"/>
                    </a:solidFill>
                  </a:tcPr>
                </a:tc>
                <a:tc>
                  <a:txBody>
                    <a:bodyPr/>
                    <a:lstStyle/>
                    <a:p>
                      <a:pPr marL="0" algn="ctr" defTabSz="914400" rtl="0" eaLnBrk="1" fontAlgn="ctr" latinLnBrk="0" hangingPunct="1">
                        <a:spcBef>
                          <a:spcPts val="0"/>
                        </a:spcBef>
                        <a:spcAft>
                          <a:spcPts val="0"/>
                        </a:spcAft>
                      </a:pPr>
                      <a:r>
                        <a:rPr lang="es-ES" sz="900" b="1" i="0" u="none" strike="noStrike" kern="1200" dirty="0">
                          <a:solidFill>
                            <a:schemeClr val="bg1"/>
                          </a:solidFill>
                          <a:effectLst/>
                          <a:latin typeface="Calibri" panose="020F0502020204030204" pitchFamily="34" charset="0"/>
                          <a:ea typeface="+mn-ea"/>
                          <a:cs typeface="+mn-cs"/>
                        </a:rPr>
                        <a:t>EJECUCIÓN (31/12/2025)</a:t>
                      </a:r>
                    </a:p>
                  </a:txBody>
                  <a:tcPr marL="6858" marR="6858" marT="6858"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C00000"/>
                    </a:solidFill>
                  </a:tcPr>
                </a:tc>
                <a:extLst>
                  <a:ext uri="{0D108BD9-81ED-4DB2-BD59-A6C34878D82A}">
                    <a16:rowId xmlns:a16="http://schemas.microsoft.com/office/drawing/2014/main" val="765650971"/>
                  </a:ext>
                </a:extLst>
              </a:tr>
              <a:tr h="319486">
                <a:tc>
                  <a:txBody>
                    <a:bodyPr/>
                    <a:lstStyle/>
                    <a:p>
                      <a:pPr algn="l" fontAlgn="ctr"/>
                      <a:r>
                        <a:rPr lang="es-ES" sz="900" b="1" i="0" u="none" strike="noStrike" dirty="0">
                          <a:solidFill>
                            <a:srgbClr val="000000"/>
                          </a:solidFill>
                          <a:effectLst/>
                          <a:latin typeface="Calibri" panose="020F0502020204030204" pitchFamily="34" charset="0"/>
                        </a:rPr>
                        <a:t>3.1.1</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3.1. Automatización de procesos para reducir los plazos de tramitación de los procedimientos de extranjería.</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Agilizar la grabación de las solicitudes de autorización de extranjería para reducir tiempos de tramitación de los procedimientos de extranjería.</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0DDFF"/>
                    </a:solidFill>
                  </a:tcPr>
                </a:tc>
                <a:tc>
                  <a:txBody>
                    <a:bodyPr/>
                    <a:lstStyle/>
                    <a:p>
                      <a:pPr algn="ctr" fontAlgn="ctr"/>
                      <a:r>
                        <a:rPr lang="es-ES" sz="900" b="0" i="0" u="none" strike="noStrike" dirty="0">
                          <a:solidFill>
                            <a:srgbClr val="000000"/>
                          </a:solidFill>
                          <a:effectLst/>
                          <a:latin typeface="Calibri" panose="020F0502020204030204" pitchFamily="34" charset="0"/>
                        </a:rPr>
                        <a:t>62%</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292768497"/>
                  </a:ext>
                </a:extLst>
              </a:tr>
              <a:tr h="318336">
                <a:tc>
                  <a:txBody>
                    <a:bodyPr/>
                    <a:lstStyle/>
                    <a:p>
                      <a:pPr algn="l" fontAlgn="ctr"/>
                      <a:r>
                        <a:rPr lang="es-ES" sz="900" b="1" i="0" u="none" strike="noStrike">
                          <a:solidFill>
                            <a:srgbClr val="000000"/>
                          </a:solidFill>
                          <a:effectLst/>
                          <a:latin typeface="Calibri" panose="020F0502020204030204" pitchFamily="34" charset="0"/>
                        </a:rPr>
                        <a:t>3.1.2</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3.1. Automatización de procesos para reducir los plazos de tramitación de los procedimientos de extranjería.</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Simplificación de la presentación electrónica de solicitudes por parte de los ciudadanos a través de Mercurio Renovaciones.</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0DDFF"/>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4194689776"/>
                  </a:ext>
                </a:extLst>
              </a:tr>
              <a:tr h="326745">
                <a:tc>
                  <a:txBody>
                    <a:bodyPr/>
                    <a:lstStyle/>
                    <a:p>
                      <a:pPr algn="l" fontAlgn="ctr"/>
                      <a:r>
                        <a:rPr lang="es-ES" sz="900" b="1" i="0" u="none" strike="noStrike">
                          <a:solidFill>
                            <a:srgbClr val="000000"/>
                          </a:solidFill>
                          <a:effectLst/>
                          <a:latin typeface="Calibri" panose="020F0502020204030204" pitchFamily="34" charset="0"/>
                        </a:rPr>
                        <a:t>3.1.5</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3.1. Automatización de procesos para reducir los plazos de tramitación de los procedimientos de extranjería.</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Automatización de los procesos de emisión, firma y notificación de requerimientos y resoluciones de concesión para cada solicitud presentada mediante Mercurio Renovaciones.</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0DDFF"/>
                    </a:solidFill>
                  </a:tcPr>
                </a:tc>
                <a:tc>
                  <a:txBody>
                    <a:bodyPr/>
                    <a:lstStyle/>
                    <a:p>
                      <a:pPr algn="ctr" fontAlgn="ctr"/>
                      <a:r>
                        <a:rPr lang="es-ES" sz="900" b="0" i="0" u="none" strike="noStrike" dirty="0">
                          <a:solidFill>
                            <a:srgbClr val="000000"/>
                          </a:solidFill>
                          <a:effectLst/>
                          <a:latin typeface="Calibri" panose="020F0502020204030204" pitchFamily="34" charset="0"/>
                        </a:rPr>
                        <a:t>100%</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2574940218"/>
                  </a:ext>
                </a:extLst>
              </a:tr>
              <a:tr h="381204">
                <a:tc>
                  <a:txBody>
                    <a:bodyPr/>
                    <a:lstStyle/>
                    <a:p>
                      <a:pPr algn="l" fontAlgn="ctr"/>
                      <a:r>
                        <a:rPr lang="es-ES" sz="900" b="1" i="0" u="none" strike="noStrike">
                          <a:solidFill>
                            <a:srgbClr val="000000"/>
                          </a:solidFill>
                          <a:effectLst/>
                          <a:latin typeface="Calibri" panose="020F0502020204030204" pitchFamily="34" charset="0"/>
                        </a:rPr>
                        <a:t>3.1.6</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3.1. Automatización de procesos para reducir los plazos de tramitación de los procedimientos de extranjería.</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Automatización de las contestaciones del buzón de consultas de la Oficina de Extranjería.</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0DDFF"/>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825938930"/>
                  </a:ext>
                </a:extLst>
              </a:tr>
              <a:tr h="213434">
                <a:tc>
                  <a:txBody>
                    <a:bodyPr/>
                    <a:lstStyle/>
                    <a:p>
                      <a:pPr algn="l" fontAlgn="ctr"/>
                      <a:r>
                        <a:rPr lang="es-ES" sz="900" b="1" i="0" u="none" strike="noStrike">
                          <a:solidFill>
                            <a:srgbClr val="000000"/>
                          </a:solidFill>
                          <a:effectLst/>
                          <a:latin typeface="Calibri" panose="020F0502020204030204" pitchFamily="34" charset="0"/>
                        </a:rPr>
                        <a:t>3.E1.10</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3.E1. Digitalización y mejora de servicios específicos.</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Visor cartográfico y acceso a expedientes de energías renovables en Galicia.</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0DDFF"/>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1369705880"/>
                  </a:ext>
                </a:extLst>
              </a:tr>
              <a:tr h="281955">
                <a:tc>
                  <a:txBody>
                    <a:bodyPr/>
                    <a:lstStyle/>
                    <a:p>
                      <a:pPr algn="l" fontAlgn="ctr"/>
                      <a:r>
                        <a:rPr lang="es-ES" sz="900" b="1" i="0" u="none" strike="noStrike">
                          <a:solidFill>
                            <a:srgbClr val="000000"/>
                          </a:solidFill>
                          <a:effectLst/>
                          <a:latin typeface="Calibri" panose="020F0502020204030204" pitchFamily="34" charset="0"/>
                        </a:rPr>
                        <a:t>3.E1.11</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3.E1. Digitalización y mejora de servicios específicos.</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Visor cartográfico de las cámaras de videovigilancia de Fuerzas y Cuerpos de Seguridad del Estado autorizadas.</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0DDFF"/>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132291121"/>
                  </a:ext>
                </a:extLst>
              </a:tr>
              <a:tr h="213434">
                <a:tc>
                  <a:txBody>
                    <a:bodyPr/>
                    <a:lstStyle/>
                    <a:p>
                      <a:pPr algn="l" fontAlgn="ctr"/>
                      <a:r>
                        <a:rPr lang="es-ES" sz="900" b="1" i="0" u="none" strike="noStrike">
                          <a:solidFill>
                            <a:srgbClr val="000000"/>
                          </a:solidFill>
                          <a:effectLst/>
                          <a:latin typeface="Calibri" panose="020F0502020204030204" pitchFamily="34" charset="0"/>
                        </a:rPr>
                        <a:t>3.E1.4</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3.E1. Digitalización y mejora de servicios específicos.</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Implementación de una aplicación para la gestión interna de recursos informáticos.</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0DDFF"/>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2019909854"/>
                  </a:ext>
                </a:extLst>
              </a:tr>
              <a:tr h="359420">
                <a:tc>
                  <a:txBody>
                    <a:bodyPr/>
                    <a:lstStyle/>
                    <a:p>
                      <a:pPr algn="l" fontAlgn="ctr"/>
                      <a:r>
                        <a:rPr lang="es-ES" sz="900" b="1" i="0" u="none" strike="noStrike">
                          <a:solidFill>
                            <a:srgbClr val="000000"/>
                          </a:solidFill>
                          <a:effectLst/>
                          <a:latin typeface="Calibri" panose="020F0502020204030204" pitchFamily="34" charset="0"/>
                        </a:rPr>
                        <a:t>3.E1.5</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3.E1. Digitalización y mejora de servicios específicos.</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Proyecto piloto de atención a la ciudadanía mediante videollamada.</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0DDFF"/>
                    </a:solidFill>
                  </a:tcPr>
                </a:tc>
                <a:tc>
                  <a:txBody>
                    <a:bodyPr/>
                    <a:lstStyle/>
                    <a:p>
                      <a:pPr algn="ctr" fontAlgn="ctr"/>
                      <a:r>
                        <a:rPr lang="es-ES" sz="900" b="0" i="0" u="none" strike="noStrike">
                          <a:solidFill>
                            <a:srgbClr val="000000"/>
                          </a:solidFill>
                          <a:effectLst/>
                          <a:latin typeface="Calibri" panose="020F0502020204030204" pitchFamily="34" charset="0"/>
                        </a:rPr>
                        <a:t>50%</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1329299954"/>
                  </a:ext>
                </a:extLst>
              </a:tr>
              <a:tr h="213434">
                <a:tc>
                  <a:txBody>
                    <a:bodyPr/>
                    <a:lstStyle/>
                    <a:p>
                      <a:pPr algn="l" fontAlgn="ctr"/>
                      <a:r>
                        <a:rPr lang="es-ES" sz="900" b="1" i="0" u="none" strike="noStrike">
                          <a:solidFill>
                            <a:srgbClr val="000000"/>
                          </a:solidFill>
                          <a:effectLst/>
                          <a:latin typeface="Calibri" panose="020F0502020204030204" pitchFamily="34" charset="0"/>
                        </a:rPr>
                        <a:t>3.E1.6</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3.E1. Digitalización y mejora de servicios específicos.</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Auditoría interna para detectar procedimientos o procesos no digitalizados.</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0DDFF"/>
                    </a:solidFill>
                  </a:tcPr>
                </a:tc>
                <a:tc>
                  <a:txBody>
                    <a:bodyPr/>
                    <a:lstStyle/>
                    <a:p>
                      <a:pPr algn="ctr" fontAlgn="ctr"/>
                      <a:r>
                        <a:rPr lang="es-ES" sz="900" b="0" i="0" u="none" strike="noStrike">
                          <a:solidFill>
                            <a:srgbClr val="000000"/>
                          </a:solidFill>
                          <a:effectLst/>
                          <a:latin typeface="Calibri" panose="020F0502020204030204" pitchFamily="34" charset="0"/>
                        </a:rPr>
                        <a:t>0%</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410756333"/>
                  </a:ext>
                </a:extLst>
              </a:tr>
              <a:tr h="213434">
                <a:tc>
                  <a:txBody>
                    <a:bodyPr/>
                    <a:lstStyle/>
                    <a:p>
                      <a:pPr algn="l" fontAlgn="ctr"/>
                      <a:r>
                        <a:rPr lang="es-ES" sz="900" b="1" i="0" u="none" strike="noStrike">
                          <a:solidFill>
                            <a:srgbClr val="000000"/>
                          </a:solidFill>
                          <a:effectLst/>
                          <a:latin typeface="Calibri" panose="020F0502020204030204" pitchFamily="34" charset="0"/>
                        </a:rPr>
                        <a:t>3.E1.7</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3.E1. Digitalización y mejora de servicios específicos.</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Estudio para la incorporación de herramientas de inteligencia artificial y robots software.</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0DDFF"/>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3053408122"/>
                  </a:ext>
                </a:extLst>
              </a:tr>
              <a:tr h="281955">
                <a:tc>
                  <a:txBody>
                    <a:bodyPr/>
                    <a:lstStyle/>
                    <a:p>
                      <a:pPr algn="l" fontAlgn="ctr"/>
                      <a:r>
                        <a:rPr lang="es-ES" sz="900" b="1" i="0" u="none" strike="noStrike">
                          <a:solidFill>
                            <a:srgbClr val="000000"/>
                          </a:solidFill>
                          <a:effectLst/>
                          <a:latin typeface="Calibri" panose="020F0502020204030204" pitchFamily="34" charset="0"/>
                        </a:rPr>
                        <a:t>3.E1.8</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3.E1. Digitalización y mejora de servicios específicos.</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Digitalización del diseño y ejecución del Plan Director para la Convivencia y Mejora de la Seguridad en los Centros Educativos y sus Entornos.</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0DDFF"/>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1670803746"/>
                  </a:ext>
                </a:extLst>
              </a:tr>
              <a:tr h="318336">
                <a:tc>
                  <a:txBody>
                    <a:bodyPr/>
                    <a:lstStyle/>
                    <a:p>
                      <a:pPr algn="l" fontAlgn="ctr"/>
                      <a:r>
                        <a:rPr lang="es-ES" sz="900" b="1" i="0" u="none" strike="noStrike" dirty="0">
                          <a:solidFill>
                            <a:srgbClr val="000000"/>
                          </a:solidFill>
                          <a:effectLst/>
                          <a:latin typeface="Calibri" panose="020F0502020204030204" pitchFamily="34" charset="0"/>
                        </a:rPr>
                        <a:t>3.E1.9</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3.E1. Digitalización y mejora de servicios específicos.</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Desarrollo de reuniones telemáticas con asociaciones de madres y padres sobre el Plan Director de Convivencia y Mejora de la Seguridad en los Centros Educativos y sus Entornos.</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DF6FF"/>
                    </a:solidFill>
                  </a:tcPr>
                </a:tc>
                <a:tc>
                  <a:txBody>
                    <a:bodyPr/>
                    <a:lstStyle/>
                    <a:p>
                      <a:pPr algn="ctr" fontAlgn="ctr"/>
                      <a:r>
                        <a:rPr lang="es-ES" sz="900" b="0" i="0" u="none" strike="noStrike" dirty="0">
                          <a:solidFill>
                            <a:srgbClr val="000000"/>
                          </a:solidFill>
                          <a:effectLst/>
                          <a:latin typeface="Calibri" panose="020F0502020204030204" pitchFamily="34" charset="0"/>
                        </a:rPr>
                        <a:t>100%</a:t>
                      </a:r>
                    </a:p>
                  </a:txBody>
                  <a:tcPr marL="5274" marR="5274" marT="5274"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3412237973"/>
                  </a:ext>
                </a:extLst>
              </a:tr>
              <a:tr h="318336">
                <a:tc>
                  <a:txBody>
                    <a:bodyPr/>
                    <a:lstStyle/>
                    <a:p>
                      <a:pPr algn="l" fontAlgn="ctr"/>
                      <a:r>
                        <a:rPr lang="es-ES" sz="800" b="1" i="0" u="none" strike="noStrike" dirty="0">
                          <a:solidFill>
                            <a:srgbClr val="000000"/>
                          </a:solidFill>
                          <a:effectLst/>
                          <a:latin typeface="Calibri" panose="020F0502020204030204" pitchFamily="34" charset="0"/>
                        </a:rPr>
                        <a:t>4.1.1</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800" b="0" i="0" u="none" strike="noStrike" dirty="0">
                          <a:solidFill>
                            <a:srgbClr val="000000"/>
                          </a:solidFill>
                          <a:effectLst/>
                          <a:latin typeface="Calibri" panose="020F0502020204030204" pitchFamily="34" charset="0"/>
                        </a:rPr>
                        <a:t>4.1. Implantación de Programas de Calidad con los Ministerios funcionales dirigidos a mejorar los servicios prestados a la ciudadanía.</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FFFFF"/>
                    </a:solidFill>
                  </a:tcPr>
                </a:tc>
                <a:tc>
                  <a:txBody>
                    <a:bodyPr/>
                    <a:lstStyle/>
                    <a:p>
                      <a:pPr algn="l" fontAlgn="ctr"/>
                      <a:r>
                        <a:rPr lang="es-ES" sz="800" b="0" i="0" u="none" strike="noStrike" dirty="0">
                          <a:solidFill>
                            <a:srgbClr val="000000"/>
                          </a:solidFill>
                          <a:effectLst/>
                          <a:latin typeface="Calibri" panose="020F0502020204030204" pitchFamily="34" charset="0"/>
                        </a:rPr>
                        <a:t>Evaluación e identificación de las necesidades y áreas de mejora con los Ministerios funcionales.</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DF6FF"/>
                    </a:solidFill>
                  </a:tcPr>
                </a:tc>
                <a:tc>
                  <a:txBody>
                    <a:bodyPr/>
                    <a:lstStyle/>
                    <a:p>
                      <a:pPr algn="ctr" fontAlgn="ctr"/>
                      <a:r>
                        <a:rPr lang="es-ES" sz="800" b="0" i="0" u="none" strike="noStrike" dirty="0">
                          <a:solidFill>
                            <a:srgbClr val="000000"/>
                          </a:solidFill>
                          <a:effectLst/>
                          <a:latin typeface="Calibri" panose="020F0502020204030204" pitchFamily="34" charset="0"/>
                        </a:rPr>
                        <a:t>100%</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1716068792"/>
                  </a:ext>
                </a:extLst>
              </a:tr>
              <a:tr h="318336">
                <a:tc>
                  <a:txBody>
                    <a:bodyPr/>
                    <a:lstStyle/>
                    <a:p>
                      <a:pPr algn="l" fontAlgn="ctr"/>
                      <a:r>
                        <a:rPr lang="es-ES" sz="800" b="1" i="0" u="none" strike="noStrike">
                          <a:solidFill>
                            <a:srgbClr val="000000"/>
                          </a:solidFill>
                          <a:effectLst/>
                          <a:latin typeface="Calibri" panose="020F0502020204030204" pitchFamily="34" charset="0"/>
                        </a:rPr>
                        <a:t>4.1.2</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800" b="0" i="0" u="none" strike="noStrike" dirty="0">
                          <a:solidFill>
                            <a:srgbClr val="000000"/>
                          </a:solidFill>
                          <a:effectLst/>
                          <a:latin typeface="Calibri" panose="020F0502020204030204" pitchFamily="34" charset="0"/>
                        </a:rPr>
                        <a:t>4.1. Implantación de Programas de Calidad con los Ministerios funcionales dirigidos a mejorar los servicios prestados a la ciudadanía.</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800" b="0" i="0" u="none" strike="noStrike" dirty="0">
                          <a:solidFill>
                            <a:srgbClr val="000000"/>
                          </a:solidFill>
                          <a:effectLst/>
                          <a:latin typeface="Calibri" panose="020F0502020204030204" pitchFamily="34" charset="0"/>
                        </a:rPr>
                        <a:t>Participación en los grupos de trabajo creados por la </a:t>
                      </a:r>
                      <a:r>
                        <a:rPr lang="es-ES" sz="800" b="0" i="0" u="none" strike="noStrike" dirty="0" err="1">
                          <a:solidFill>
                            <a:srgbClr val="000000"/>
                          </a:solidFill>
                          <a:effectLst/>
                          <a:latin typeface="Calibri" panose="020F0502020204030204" pitchFamily="34" charset="0"/>
                        </a:rPr>
                        <a:t>SGCAGET</a:t>
                      </a:r>
                      <a:r>
                        <a:rPr lang="es-ES" sz="800" b="0" i="0" u="none" strike="noStrike" dirty="0">
                          <a:solidFill>
                            <a:srgbClr val="000000"/>
                          </a:solidFill>
                          <a:effectLst/>
                          <a:latin typeface="Calibri" panose="020F0502020204030204" pitchFamily="34" charset="0"/>
                        </a:rPr>
                        <a:t>.</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DF6FF"/>
                    </a:solidFill>
                  </a:tcPr>
                </a:tc>
                <a:tc>
                  <a:txBody>
                    <a:bodyPr/>
                    <a:lstStyle/>
                    <a:p>
                      <a:pPr algn="ctr" fontAlgn="ctr"/>
                      <a:r>
                        <a:rPr lang="es-ES" sz="800" b="0" i="0" u="none" strike="noStrike" dirty="0">
                          <a:solidFill>
                            <a:srgbClr val="000000"/>
                          </a:solidFill>
                          <a:effectLst/>
                          <a:latin typeface="Calibri" panose="020F0502020204030204" pitchFamily="34" charset="0"/>
                        </a:rPr>
                        <a:t>100%</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2566566277"/>
                  </a:ext>
                </a:extLst>
              </a:tr>
              <a:tr h="318336">
                <a:tc>
                  <a:txBody>
                    <a:bodyPr/>
                    <a:lstStyle/>
                    <a:p>
                      <a:pPr algn="l" fontAlgn="ctr"/>
                      <a:r>
                        <a:rPr lang="es-ES" sz="800" b="1" i="0" u="none" strike="noStrike">
                          <a:solidFill>
                            <a:srgbClr val="000000"/>
                          </a:solidFill>
                          <a:effectLst/>
                          <a:latin typeface="Calibri" panose="020F0502020204030204" pitchFamily="34" charset="0"/>
                        </a:rPr>
                        <a:t>4.1.3</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800" b="0" i="0" u="none" strike="noStrike" dirty="0">
                          <a:solidFill>
                            <a:srgbClr val="000000"/>
                          </a:solidFill>
                          <a:effectLst/>
                          <a:latin typeface="Calibri" panose="020F0502020204030204" pitchFamily="34" charset="0"/>
                        </a:rPr>
                        <a:t>4.1. Implantación de Programas de Calidad con los Ministerios funcionales dirigidos a mejorar los servicios prestados a la ciudadanía.</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FFFFF"/>
                    </a:solidFill>
                  </a:tcPr>
                </a:tc>
                <a:tc>
                  <a:txBody>
                    <a:bodyPr/>
                    <a:lstStyle/>
                    <a:p>
                      <a:pPr algn="l" fontAlgn="ctr"/>
                      <a:r>
                        <a:rPr lang="es-ES" sz="800" b="0" i="0" u="none" strike="noStrike" dirty="0">
                          <a:solidFill>
                            <a:srgbClr val="000000"/>
                          </a:solidFill>
                          <a:effectLst/>
                          <a:latin typeface="Calibri" panose="020F0502020204030204" pitchFamily="34" charset="0"/>
                        </a:rPr>
                        <a:t>Reducir el tiempo de espera para la obtención de cita en los CVI de la AGE.</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DF6FF"/>
                    </a:solidFill>
                  </a:tcPr>
                </a:tc>
                <a:tc>
                  <a:txBody>
                    <a:bodyPr/>
                    <a:lstStyle/>
                    <a:p>
                      <a:pPr algn="ctr" fontAlgn="ctr"/>
                      <a:r>
                        <a:rPr lang="es-ES" sz="800" b="0" i="0" u="none" strike="noStrike" dirty="0">
                          <a:solidFill>
                            <a:srgbClr val="000000"/>
                          </a:solidFill>
                          <a:effectLst/>
                          <a:latin typeface="Calibri" panose="020F0502020204030204" pitchFamily="34" charset="0"/>
                        </a:rPr>
                        <a:t>100%</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2510020053"/>
                  </a:ext>
                </a:extLst>
              </a:tr>
              <a:tr h="318336">
                <a:tc>
                  <a:txBody>
                    <a:bodyPr/>
                    <a:lstStyle/>
                    <a:p>
                      <a:pPr algn="l" fontAlgn="ctr"/>
                      <a:r>
                        <a:rPr lang="es-ES" sz="800" b="1" i="0" u="none" strike="noStrike">
                          <a:solidFill>
                            <a:srgbClr val="000000"/>
                          </a:solidFill>
                          <a:effectLst/>
                          <a:latin typeface="Calibri" panose="020F0502020204030204" pitchFamily="34" charset="0"/>
                        </a:rPr>
                        <a:t>4.1.4</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800" b="0" i="0" u="none" strike="noStrike" dirty="0">
                          <a:solidFill>
                            <a:srgbClr val="000000"/>
                          </a:solidFill>
                          <a:effectLst/>
                          <a:latin typeface="Calibri" panose="020F0502020204030204" pitchFamily="34" charset="0"/>
                        </a:rPr>
                        <a:t>4.1. Implantación de Programas de Calidad con los Ministerios funcionales dirigidos a mejorar los servicios prestados a la ciudadanía.</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800" b="0" i="0" u="none" strike="noStrike" dirty="0">
                          <a:solidFill>
                            <a:srgbClr val="000000"/>
                          </a:solidFill>
                          <a:effectLst/>
                          <a:latin typeface="Calibri" panose="020F0502020204030204" pitchFamily="34" charset="0"/>
                        </a:rPr>
                        <a:t>Limitar el plazo de resolución de los expedientes sancionadores en materia de armas, explosivos, drogas y de seguridad ciudadana.</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DF6FF"/>
                    </a:solidFill>
                  </a:tcPr>
                </a:tc>
                <a:tc>
                  <a:txBody>
                    <a:bodyPr/>
                    <a:lstStyle/>
                    <a:p>
                      <a:pPr algn="ctr" fontAlgn="ctr"/>
                      <a:r>
                        <a:rPr lang="es-ES" sz="800" b="0" i="0" u="none" strike="noStrike" dirty="0">
                          <a:solidFill>
                            <a:srgbClr val="000000"/>
                          </a:solidFill>
                          <a:effectLst/>
                          <a:latin typeface="Calibri" panose="020F0502020204030204" pitchFamily="34" charset="0"/>
                        </a:rPr>
                        <a:t>85%</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779777912"/>
                  </a:ext>
                </a:extLst>
              </a:tr>
              <a:tr h="318336">
                <a:tc>
                  <a:txBody>
                    <a:bodyPr/>
                    <a:lstStyle/>
                    <a:p>
                      <a:pPr algn="l" fontAlgn="ctr"/>
                      <a:r>
                        <a:rPr lang="es-ES" sz="800" b="1" i="0" u="none" strike="noStrike" dirty="0">
                          <a:solidFill>
                            <a:srgbClr val="000000"/>
                          </a:solidFill>
                          <a:effectLst/>
                          <a:latin typeface="Calibri" panose="020F0502020204030204" pitchFamily="34" charset="0"/>
                        </a:rPr>
                        <a:t>4.2.10</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D9E1F2"/>
                    </a:solidFill>
                  </a:tcPr>
                </a:tc>
                <a:tc>
                  <a:txBody>
                    <a:bodyPr/>
                    <a:lstStyle/>
                    <a:p>
                      <a:pPr algn="l" fontAlgn="ctr"/>
                      <a:r>
                        <a:rPr lang="es-ES" sz="800" b="0" i="0" u="none" strike="noStrike" dirty="0">
                          <a:solidFill>
                            <a:srgbClr val="000000"/>
                          </a:solidFill>
                          <a:effectLst/>
                          <a:latin typeface="Calibri" panose="020F0502020204030204" pitchFamily="34" charset="0"/>
                        </a:rPr>
                        <a:t>4.2. Evaluación de la calidad de la organización y difusión de buenas prácticas.</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FF"/>
                    </a:solidFill>
                  </a:tcPr>
                </a:tc>
                <a:tc>
                  <a:txBody>
                    <a:bodyPr/>
                    <a:lstStyle/>
                    <a:p>
                      <a:pPr algn="l" fontAlgn="ctr"/>
                      <a:r>
                        <a:rPr lang="es-ES" sz="800" b="0" i="0" u="none" strike="noStrike" dirty="0">
                          <a:solidFill>
                            <a:srgbClr val="000000"/>
                          </a:solidFill>
                          <a:effectLst/>
                          <a:latin typeface="Calibri" panose="020F0502020204030204" pitchFamily="34" charset="0"/>
                        </a:rPr>
                        <a:t>Preparación de la solicitud de certificación de calidad.</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DDF6FF"/>
                    </a:solidFill>
                  </a:tcPr>
                </a:tc>
                <a:tc>
                  <a:txBody>
                    <a:bodyPr/>
                    <a:lstStyle/>
                    <a:p>
                      <a:pPr algn="ctr" fontAlgn="ctr"/>
                      <a:r>
                        <a:rPr lang="es-ES" sz="800" b="0" i="0" u="none" strike="noStrike" dirty="0">
                          <a:solidFill>
                            <a:srgbClr val="000000"/>
                          </a:solidFill>
                          <a:effectLst/>
                          <a:latin typeface="Calibri" panose="020F0502020204030204" pitchFamily="34" charset="0"/>
                        </a:rPr>
                        <a:t>0%</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D9E1F2"/>
                    </a:solidFill>
                  </a:tcPr>
                </a:tc>
                <a:extLst>
                  <a:ext uri="{0D108BD9-81ED-4DB2-BD59-A6C34878D82A}">
                    <a16:rowId xmlns:a16="http://schemas.microsoft.com/office/drawing/2014/main" val="1959554139"/>
                  </a:ext>
                </a:extLst>
              </a:tr>
            </a:tbl>
          </a:graphicData>
        </a:graphic>
      </p:graphicFrame>
    </p:spTree>
    <p:extLst>
      <p:ext uri="{BB962C8B-B14F-4D97-AF65-F5344CB8AC3E}">
        <p14:creationId xmlns:p14="http://schemas.microsoft.com/office/powerpoint/2010/main" val="1453149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561234236"/>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3135255" y="669144"/>
            <a:ext cx="7691581" cy="338554"/>
          </a:xfrm>
          <a:prstGeom prst="rect">
            <a:avLst/>
          </a:prstGeom>
          <a:solidFill>
            <a:schemeClr val="accent1">
              <a:lumMod val="20000"/>
              <a:lumOff val="80000"/>
            </a:schemeClr>
          </a:solidFill>
        </p:spPr>
        <p:txBody>
          <a:bodyPr wrap="square">
            <a:spAutoFit/>
          </a:bodyPr>
          <a:lstStyle/>
          <a:p>
            <a:r>
              <a:rPr lang="es-ES" sz="1600" b="1" dirty="0">
                <a:solidFill>
                  <a:srgbClr val="C00000"/>
                </a:solidFill>
              </a:rPr>
              <a:t>4. UNA ADMINISTRACIÓN DE CALIDAD Y ACCESIBLE A LA CIUDADANÍA.</a:t>
            </a: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p:txBody>
          <a:bodyPr/>
          <a:lstStyle/>
          <a:p>
            <a:fld id="{43B9F2F5-9901-4B50-B674-E5A258050F84}" type="slidenum">
              <a:rPr lang="es-ES" smtClean="0"/>
              <a:t>27</a:t>
            </a:fld>
            <a:endParaRPr lang="es-ES"/>
          </a:p>
        </p:txBody>
      </p:sp>
      <p:pic>
        <p:nvPicPr>
          <p:cNvPr id="12" name="Imagen 11">
            <a:extLst>
              <a:ext uri="{FF2B5EF4-FFF2-40B4-BE49-F238E27FC236}">
                <a16:creationId xmlns:a16="http://schemas.microsoft.com/office/drawing/2014/main" id="{8CC53417-46F6-4C54-8056-294CE0102DD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13265" y="601342"/>
            <a:ext cx="1192306" cy="442138"/>
          </a:xfrm>
          <a:prstGeom prst="rect">
            <a:avLst/>
          </a:prstGeom>
        </p:spPr>
      </p:pic>
      <p:sp>
        <p:nvSpPr>
          <p:cNvPr id="13" name="Rectángulo 12">
            <a:extLst>
              <a:ext uri="{FF2B5EF4-FFF2-40B4-BE49-F238E27FC236}">
                <a16:creationId xmlns:a16="http://schemas.microsoft.com/office/drawing/2014/main" id="{DE6A736F-CD45-4B05-8B1B-5E7C49FFB564}"/>
              </a:ext>
            </a:extLst>
          </p:cNvPr>
          <p:cNvSpPr/>
          <p:nvPr/>
        </p:nvSpPr>
        <p:spPr>
          <a:xfrm>
            <a:off x="3743514" y="1145771"/>
            <a:ext cx="5646236"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 de ejecución de las medidas de eje 1 (3 de 3)</a:t>
            </a:r>
          </a:p>
        </p:txBody>
      </p:sp>
      <p:graphicFrame>
        <p:nvGraphicFramePr>
          <p:cNvPr id="4" name="Tabla 3">
            <a:extLst>
              <a:ext uri="{FF2B5EF4-FFF2-40B4-BE49-F238E27FC236}">
                <a16:creationId xmlns:a16="http://schemas.microsoft.com/office/drawing/2014/main" id="{D417A79E-B1EB-46AC-854A-0C87011CED88}"/>
              </a:ext>
            </a:extLst>
          </p:cNvPr>
          <p:cNvGraphicFramePr>
            <a:graphicFrameLocks noGrp="1"/>
          </p:cNvGraphicFramePr>
          <p:nvPr>
            <p:extLst>
              <p:ext uri="{D42A27DB-BD31-4B8C-83A1-F6EECF244321}">
                <p14:modId xmlns:p14="http://schemas.microsoft.com/office/powerpoint/2010/main" val="2489229787"/>
              </p:ext>
            </p:extLst>
          </p:nvPr>
        </p:nvGraphicFramePr>
        <p:xfrm>
          <a:off x="2372430" y="1691805"/>
          <a:ext cx="9497186" cy="4747115"/>
        </p:xfrm>
        <a:graphic>
          <a:graphicData uri="http://schemas.openxmlformats.org/drawingml/2006/table">
            <a:tbl>
              <a:tblPr/>
              <a:tblGrid>
                <a:gridCol w="449901">
                  <a:extLst>
                    <a:ext uri="{9D8B030D-6E8A-4147-A177-3AD203B41FA5}">
                      <a16:colId xmlns:a16="http://schemas.microsoft.com/office/drawing/2014/main" val="643800414"/>
                    </a:ext>
                  </a:extLst>
                </a:gridCol>
                <a:gridCol w="3937460">
                  <a:extLst>
                    <a:ext uri="{9D8B030D-6E8A-4147-A177-3AD203B41FA5}">
                      <a16:colId xmlns:a16="http://schemas.microsoft.com/office/drawing/2014/main" val="3917453261"/>
                    </a:ext>
                  </a:extLst>
                </a:gridCol>
                <a:gridCol w="4239386">
                  <a:extLst>
                    <a:ext uri="{9D8B030D-6E8A-4147-A177-3AD203B41FA5}">
                      <a16:colId xmlns:a16="http://schemas.microsoft.com/office/drawing/2014/main" val="3297760213"/>
                    </a:ext>
                  </a:extLst>
                </a:gridCol>
                <a:gridCol w="870439">
                  <a:extLst>
                    <a:ext uri="{9D8B030D-6E8A-4147-A177-3AD203B41FA5}">
                      <a16:colId xmlns:a16="http://schemas.microsoft.com/office/drawing/2014/main" val="651097377"/>
                    </a:ext>
                  </a:extLst>
                </a:gridCol>
              </a:tblGrid>
              <a:tr h="305060">
                <a:tc>
                  <a:txBody>
                    <a:bodyPr/>
                    <a:lstStyle/>
                    <a:p>
                      <a:pPr marL="0" algn="ctr" defTabSz="914400" rtl="0" eaLnBrk="1" fontAlgn="ctr" latinLnBrk="0" hangingPunct="1">
                        <a:spcBef>
                          <a:spcPts val="0"/>
                        </a:spcBef>
                        <a:spcAft>
                          <a:spcPts val="0"/>
                        </a:spcAft>
                      </a:pPr>
                      <a:r>
                        <a:rPr lang="es-ES" sz="900" b="1" i="0" u="none" strike="noStrike" kern="1200" dirty="0">
                          <a:solidFill>
                            <a:srgbClr val="000000"/>
                          </a:solidFill>
                          <a:effectLst/>
                          <a:latin typeface="Calibri" panose="020F0502020204030204" pitchFamily="34" charset="0"/>
                          <a:ea typeface="+mn-ea"/>
                          <a:cs typeface="+mn-cs"/>
                        </a:rPr>
                        <a:t>CÓDIGO</a:t>
                      </a:r>
                    </a:p>
                  </a:txBody>
                  <a:tcPr marL="6858" marR="6858" marT="6858"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FFF00"/>
                    </a:solidFill>
                  </a:tcPr>
                </a:tc>
                <a:tc>
                  <a:txBody>
                    <a:bodyPr/>
                    <a:lstStyle/>
                    <a:p>
                      <a:pPr marL="0" algn="ctr" defTabSz="914400" rtl="0" eaLnBrk="1" fontAlgn="ctr" latinLnBrk="0" hangingPunct="1">
                        <a:spcBef>
                          <a:spcPts val="0"/>
                        </a:spcBef>
                        <a:spcAft>
                          <a:spcPts val="0"/>
                        </a:spcAft>
                      </a:pPr>
                      <a:r>
                        <a:rPr lang="es-ES" sz="900" b="1" i="0" u="none" strike="noStrike" kern="1200" dirty="0">
                          <a:solidFill>
                            <a:schemeClr val="bg1"/>
                          </a:solidFill>
                          <a:effectLst/>
                          <a:latin typeface="Calibri" panose="020F0502020204030204" pitchFamily="34" charset="0"/>
                          <a:ea typeface="+mn-ea"/>
                          <a:cs typeface="+mn-cs"/>
                        </a:rPr>
                        <a:t>PROGRAMA</a:t>
                      </a:r>
                    </a:p>
                  </a:txBody>
                  <a:tcPr marL="6858" marR="6858" marT="6858"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chemeClr val="accent1"/>
                    </a:solidFill>
                  </a:tcPr>
                </a:tc>
                <a:tc>
                  <a:txBody>
                    <a:bodyPr/>
                    <a:lstStyle/>
                    <a:p>
                      <a:pPr marL="0" algn="ctr" defTabSz="914400" rtl="0" eaLnBrk="1" fontAlgn="ctr" latinLnBrk="0" hangingPunct="1">
                        <a:spcBef>
                          <a:spcPts val="0"/>
                        </a:spcBef>
                        <a:spcAft>
                          <a:spcPts val="0"/>
                        </a:spcAft>
                      </a:pPr>
                      <a:r>
                        <a:rPr lang="es-ES" sz="900" b="1" i="0" u="none" strike="noStrike" kern="1200" dirty="0">
                          <a:solidFill>
                            <a:srgbClr val="000000"/>
                          </a:solidFill>
                          <a:effectLst/>
                          <a:latin typeface="Calibri" panose="020F0502020204030204" pitchFamily="34" charset="0"/>
                          <a:ea typeface="+mn-ea"/>
                          <a:cs typeface="+mn-cs"/>
                        </a:rPr>
                        <a:t>MEDIDA</a:t>
                      </a:r>
                    </a:p>
                  </a:txBody>
                  <a:tcPr marL="6858" marR="6858" marT="6858"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FF6D9"/>
                    </a:solidFill>
                  </a:tcPr>
                </a:tc>
                <a:tc>
                  <a:txBody>
                    <a:bodyPr/>
                    <a:lstStyle/>
                    <a:p>
                      <a:pPr marL="0" algn="ctr" defTabSz="914400" rtl="0" eaLnBrk="1" fontAlgn="ctr" latinLnBrk="0" hangingPunct="1">
                        <a:spcBef>
                          <a:spcPts val="0"/>
                        </a:spcBef>
                        <a:spcAft>
                          <a:spcPts val="0"/>
                        </a:spcAft>
                      </a:pPr>
                      <a:r>
                        <a:rPr lang="es-ES" sz="900" b="1" i="0" u="none" strike="noStrike" kern="1200" dirty="0">
                          <a:solidFill>
                            <a:schemeClr val="bg1"/>
                          </a:solidFill>
                          <a:effectLst/>
                          <a:latin typeface="Calibri" panose="020F0502020204030204" pitchFamily="34" charset="0"/>
                          <a:ea typeface="+mn-ea"/>
                          <a:cs typeface="+mn-cs"/>
                        </a:rPr>
                        <a:t>EJECUCIÓN (31/12/2025)</a:t>
                      </a:r>
                    </a:p>
                  </a:txBody>
                  <a:tcPr marL="6858" marR="6858" marT="6858"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C00000"/>
                    </a:solidFill>
                  </a:tcPr>
                </a:tc>
                <a:extLst>
                  <a:ext uri="{0D108BD9-81ED-4DB2-BD59-A6C34878D82A}">
                    <a16:rowId xmlns:a16="http://schemas.microsoft.com/office/drawing/2014/main" val="1802440326"/>
                  </a:ext>
                </a:extLst>
              </a:tr>
              <a:tr h="225866">
                <a:tc>
                  <a:txBody>
                    <a:bodyPr/>
                    <a:lstStyle/>
                    <a:p>
                      <a:pPr algn="l" fontAlgn="ctr"/>
                      <a:r>
                        <a:rPr lang="es-ES" sz="900" b="1" i="0" u="none" strike="noStrike">
                          <a:solidFill>
                            <a:srgbClr val="000000"/>
                          </a:solidFill>
                          <a:effectLst/>
                          <a:latin typeface="Calibri" panose="020F0502020204030204" pitchFamily="34" charset="0"/>
                        </a:rPr>
                        <a:t>4.2.11</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4.2. Evaluación de la calidad de la organización y difusión de buenas prácticas.</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Realizar un seguimiento del Programa de Quejas y Sugerencias y evaluación de la calidad de la organización.</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DFDFF"/>
                    </a:solidFill>
                  </a:tcPr>
                </a:tc>
                <a:tc>
                  <a:txBody>
                    <a:bodyPr/>
                    <a:lstStyle/>
                    <a:p>
                      <a:pPr algn="ctr" fontAlgn="ctr"/>
                      <a:r>
                        <a:rPr lang="es-ES" sz="900" b="0" i="0" u="none" strike="noStrike" dirty="0">
                          <a:solidFill>
                            <a:srgbClr val="000000"/>
                          </a:solidFill>
                          <a:effectLst/>
                          <a:latin typeface="Calibri" panose="020F0502020204030204" pitchFamily="34" charset="0"/>
                        </a:rPr>
                        <a:t>100%</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3798585607"/>
                  </a:ext>
                </a:extLst>
              </a:tr>
              <a:tr h="204204">
                <a:tc>
                  <a:txBody>
                    <a:bodyPr/>
                    <a:lstStyle/>
                    <a:p>
                      <a:pPr algn="l" fontAlgn="ctr"/>
                      <a:r>
                        <a:rPr lang="es-ES" sz="900" b="1" i="0" u="none" strike="noStrike">
                          <a:solidFill>
                            <a:srgbClr val="000000"/>
                          </a:solidFill>
                          <a:effectLst/>
                          <a:latin typeface="Calibri" panose="020F0502020204030204" pitchFamily="34" charset="0"/>
                        </a:rPr>
                        <a:t>4.2.6</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4.2. Evaluación de la calidad de la organización y difusión de buenas prácticas.</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Selección de proyectos de éxito para el Banco de conocimiento de buenas prácticas derivadas de la Autoevaluación 2022 por un comité de buenas prácticas.</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DFDFF"/>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2594238382"/>
                  </a:ext>
                </a:extLst>
              </a:tr>
              <a:tr h="305060">
                <a:tc>
                  <a:txBody>
                    <a:bodyPr/>
                    <a:lstStyle/>
                    <a:p>
                      <a:pPr algn="l" fontAlgn="ctr"/>
                      <a:r>
                        <a:rPr lang="es-ES" sz="900" b="1" i="0" u="none" strike="noStrike">
                          <a:solidFill>
                            <a:srgbClr val="000000"/>
                          </a:solidFill>
                          <a:effectLst/>
                          <a:latin typeface="Calibri" panose="020F0502020204030204" pitchFamily="34" charset="0"/>
                        </a:rPr>
                        <a:t>4.2.7</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4.2. Evaluación de la calidad de la organización y difusión de buenas prácticas.</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Planificación y ejecución de proyectos de mejora tras la Autoevaluación realizada en 2024 – impulsar y mantener acciones de mejora continua de la calidad de los servicios prestados a la ciudadanía en la DGG/</a:t>
                      </a:r>
                      <a:r>
                        <a:rPr lang="es-ES" sz="900" b="0" i="0" u="none" strike="noStrike" dirty="0" err="1">
                          <a:solidFill>
                            <a:srgbClr val="000000"/>
                          </a:solidFill>
                          <a:effectLst/>
                          <a:latin typeface="Calibri" panose="020F0502020204030204" pitchFamily="34" charset="0"/>
                        </a:rPr>
                        <a:t>SGAC</a:t>
                      </a:r>
                      <a:r>
                        <a:rPr lang="es-ES" sz="900" b="0" i="0" u="none" strike="noStrike" dirty="0">
                          <a:solidFill>
                            <a:srgbClr val="000000"/>
                          </a:solidFill>
                          <a:effectLst/>
                          <a:latin typeface="Calibri" panose="020F0502020204030204" pitchFamily="34" charset="0"/>
                        </a:rPr>
                        <a:t>.</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DFDFF"/>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1487808154"/>
                  </a:ext>
                </a:extLst>
              </a:tr>
              <a:tr h="204204">
                <a:tc>
                  <a:txBody>
                    <a:bodyPr/>
                    <a:lstStyle/>
                    <a:p>
                      <a:pPr algn="l" fontAlgn="ctr"/>
                      <a:r>
                        <a:rPr lang="es-ES" sz="900" b="1" i="0" u="none" strike="noStrike">
                          <a:solidFill>
                            <a:srgbClr val="000000"/>
                          </a:solidFill>
                          <a:effectLst/>
                          <a:latin typeface="Calibri" panose="020F0502020204030204" pitchFamily="34" charset="0"/>
                        </a:rPr>
                        <a:t>4.2.8</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4.2. Evaluación de la calidad de la organización y difusión de buenas prácticas.</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Participación en la formación sobre mejora continua en las organizaciones de la </a:t>
                      </a:r>
                      <a:r>
                        <a:rPr lang="es-ES" sz="900" b="0" i="0" u="none" strike="noStrike" dirty="0" err="1">
                          <a:solidFill>
                            <a:srgbClr val="000000"/>
                          </a:solidFill>
                          <a:effectLst/>
                          <a:latin typeface="Calibri" panose="020F0502020204030204" pitchFamily="34" charset="0"/>
                        </a:rPr>
                        <a:t>SGRHAGET</a:t>
                      </a:r>
                      <a:r>
                        <a:rPr lang="es-ES" sz="900" b="0" i="0" u="none" strike="noStrike" dirty="0">
                          <a:solidFill>
                            <a:srgbClr val="000000"/>
                          </a:solidFill>
                          <a:effectLst/>
                          <a:latin typeface="Calibri" panose="020F0502020204030204" pitchFamily="34" charset="0"/>
                        </a:rPr>
                        <a:t>.</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DFDFF"/>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2447609058"/>
                  </a:ext>
                </a:extLst>
              </a:tr>
              <a:tr h="204204">
                <a:tc>
                  <a:txBody>
                    <a:bodyPr/>
                    <a:lstStyle/>
                    <a:p>
                      <a:pPr algn="l" fontAlgn="ctr"/>
                      <a:r>
                        <a:rPr lang="es-ES" sz="900" b="1" i="0" u="none" strike="noStrike">
                          <a:solidFill>
                            <a:srgbClr val="000000"/>
                          </a:solidFill>
                          <a:effectLst/>
                          <a:latin typeface="Calibri" panose="020F0502020204030204" pitchFamily="34" charset="0"/>
                        </a:rPr>
                        <a:t>4.2.9</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4.2. Evaluación de la calidad de la organización y difusión de buenas prácticas.</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Realización de una autoevaluación de calidad.</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DFDFF"/>
                    </a:solidFill>
                  </a:tcPr>
                </a:tc>
                <a:tc>
                  <a:txBody>
                    <a:bodyPr/>
                    <a:lstStyle/>
                    <a:p>
                      <a:pPr algn="ctr" fontAlgn="ctr"/>
                      <a:r>
                        <a:rPr lang="es-ES" sz="900" b="0" i="0" u="none" strike="noStrike" dirty="0">
                          <a:solidFill>
                            <a:srgbClr val="000000"/>
                          </a:solidFill>
                          <a:effectLst/>
                          <a:latin typeface="Calibri" panose="020F0502020204030204" pitchFamily="34" charset="0"/>
                        </a:rPr>
                        <a:t>100%</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3703450111"/>
                  </a:ext>
                </a:extLst>
              </a:tr>
              <a:tr h="305060">
                <a:tc>
                  <a:txBody>
                    <a:bodyPr/>
                    <a:lstStyle/>
                    <a:p>
                      <a:pPr algn="l" fontAlgn="ctr"/>
                      <a:r>
                        <a:rPr lang="es-ES" sz="900" b="1" i="0" u="none" strike="noStrike">
                          <a:solidFill>
                            <a:srgbClr val="000000"/>
                          </a:solidFill>
                          <a:effectLst/>
                          <a:latin typeface="Calibri" panose="020F0502020204030204" pitchFamily="34" charset="0"/>
                        </a:rPr>
                        <a:t>4.3.2</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4.3. Análisis de la percepción de la ciudadanía sobre los servicios prestados.</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Realización de una encuesta anual de satisfacción a las personas usuarias del servicio de atención presencial de las Oficinas de Información, Asistencia y Registro, y elaboración y difusión del informe de resultados.</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DFDFF"/>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1692829893"/>
                  </a:ext>
                </a:extLst>
              </a:tr>
              <a:tr h="204204">
                <a:tc>
                  <a:txBody>
                    <a:bodyPr/>
                    <a:lstStyle/>
                    <a:p>
                      <a:pPr algn="l" fontAlgn="ctr"/>
                      <a:r>
                        <a:rPr lang="es-ES" sz="900" b="1" i="0" u="none" strike="noStrike">
                          <a:solidFill>
                            <a:srgbClr val="000000"/>
                          </a:solidFill>
                          <a:effectLst/>
                          <a:latin typeface="Calibri" panose="020F0502020204030204" pitchFamily="34" charset="0"/>
                        </a:rPr>
                        <a:t>4.3.3</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4.3. Análisis de la percepción de la ciudadanía sobre los servicios prestados.</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Realización de una encuesta de satisfacción a las personas destinatarias del programa 1.1 La Administración cerca de ti, y elaboración y difusión del informe de resultados.</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DFDFF"/>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440164400"/>
                  </a:ext>
                </a:extLst>
              </a:tr>
              <a:tr h="204204">
                <a:tc>
                  <a:txBody>
                    <a:bodyPr/>
                    <a:lstStyle/>
                    <a:p>
                      <a:pPr algn="l" fontAlgn="ctr"/>
                      <a:r>
                        <a:rPr lang="es-ES" sz="900" b="1" i="0" u="none" strike="noStrike">
                          <a:solidFill>
                            <a:srgbClr val="000000"/>
                          </a:solidFill>
                          <a:effectLst/>
                          <a:latin typeface="Calibri" panose="020F0502020204030204" pitchFamily="34" charset="0"/>
                        </a:rPr>
                        <a:t>4.3.4</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4.3. Análisis de la percepción de la ciudadanía sobre los servicios prestados.</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Tratamiento específico de las quejas y sugerencias recibidas sobre ámbitos prioritarios (accesibilidad universal, cita previa u otros identificados por la DGAGET).</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DFDFF"/>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1434614187"/>
                  </a:ext>
                </a:extLst>
              </a:tr>
              <a:tr h="204204">
                <a:tc>
                  <a:txBody>
                    <a:bodyPr/>
                    <a:lstStyle/>
                    <a:p>
                      <a:pPr algn="l" fontAlgn="ctr"/>
                      <a:r>
                        <a:rPr lang="es-ES" sz="900" b="1" i="0" u="none" strike="noStrike">
                          <a:solidFill>
                            <a:srgbClr val="000000"/>
                          </a:solidFill>
                          <a:effectLst/>
                          <a:latin typeface="Calibri" panose="020F0502020204030204" pitchFamily="34" charset="0"/>
                        </a:rPr>
                        <a:t>4.3.5</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4.3. Análisis de la percepción de la ciudadanía sobre los servicios prestados.</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Elaboración de informes periódicos de seguimiento de las quejas y sugerencias y difusión del informe anual.</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DFDFF"/>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2021941391"/>
                  </a:ext>
                </a:extLst>
              </a:tr>
              <a:tr h="204204">
                <a:tc>
                  <a:txBody>
                    <a:bodyPr/>
                    <a:lstStyle/>
                    <a:p>
                      <a:pPr algn="l" fontAlgn="ctr"/>
                      <a:r>
                        <a:rPr lang="es-ES" sz="900" b="1" i="0" u="none" strike="noStrike">
                          <a:solidFill>
                            <a:srgbClr val="000000"/>
                          </a:solidFill>
                          <a:effectLst/>
                          <a:latin typeface="Calibri" panose="020F0502020204030204" pitchFamily="34" charset="0"/>
                        </a:rPr>
                        <a:t>4.3.6</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4.3. Análisis de la percepción de la ciudadanía sobre los servicios prestados.</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Análisis de las acciones de mejora derivadas de la presentación de quejas y sugerencias.</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DFDFF"/>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1879961306"/>
                  </a:ext>
                </a:extLst>
              </a:tr>
              <a:tr h="204204">
                <a:tc>
                  <a:txBody>
                    <a:bodyPr/>
                    <a:lstStyle/>
                    <a:p>
                      <a:pPr algn="l" fontAlgn="ctr"/>
                      <a:r>
                        <a:rPr lang="es-ES" sz="900" b="1" i="0" u="none" strike="noStrike">
                          <a:solidFill>
                            <a:srgbClr val="000000"/>
                          </a:solidFill>
                          <a:effectLst/>
                          <a:latin typeface="Calibri" panose="020F0502020204030204" pitchFamily="34" charset="0"/>
                        </a:rPr>
                        <a:t>4.3.7</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4.3. Análisis de la percepción de la ciudadanía sobre los servicios prestados.</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Realizar acciones de percepción de la calidad a aliados y grupos de interés.</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DDFDFF"/>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D9E1F2"/>
                    </a:solidFill>
                  </a:tcPr>
                </a:tc>
                <a:extLst>
                  <a:ext uri="{0D108BD9-81ED-4DB2-BD59-A6C34878D82A}">
                    <a16:rowId xmlns:a16="http://schemas.microsoft.com/office/drawing/2014/main" val="1382699274"/>
                  </a:ext>
                </a:extLst>
              </a:tr>
              <a:tr h="305060">
                <a:tc>
                  <a:txBody>
                    <a:bodyPr/>
                    <a:lstStyle/>
                    <a:p>
                      <a:pPr algn="l" fontAlgn="ctr"/>
                      <a:r>
                        <a:rPr lang="es-ES" sz="900" b="1" i="0" u="none" strike="noStrike">
                          <a:solidFill>
                            <a:srgbClr val="000000"/>
                          </a:solidFill>
                          <a:effectLst/>
                          <a:latin typeface="Calibri" panose="020F0502020204030204" pitchFamily="34" charset="0"/>
                        </a:rPr>
                        <a:t>5.1.1</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5.1. Utilización de las lenguas cooficiales en la tramitación electrónica de los procedimientos (y en el funcionamiento ordinario de la Administración).</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Revisión de la información y documentación contenida en la sede electrónica del </a:t>
                      </a:r>
                      <a:r>
                        <a:rPr lang="es-ES" sz="900" b="0" i="0" u="none" strike="noStrike" dirty="0" err="1">
                          <a:solidFill>
                            <a:srgbClr val="000000"/>
                          </a:solidFill>
                          <a:effectLst/>
                          <a:latin typeface="Calibri" panose="020F0502020204030204" pitchFamily="34" charset="0"/>
                        </a:rPr>
                        <a:t>MPTMD</a:t>
                      </a:r>
                      <a:r>
                        <a:rPr lang="es-ES" sz="900" b="0" i="0" u="none" strike="noStrike" dirty="0">
                          <a:solidFill>
                            <a:srgbClr val="000000"/>
                          </a:solidFill>
                          <a:effectLst/>
                          <a:latin typeface="Calibri" panose="020F0502020204030204" pitchFamily="34" charset="0"/>
                        </a:rPr>
                        <a:t>, identificando los contenidos concretos afectados sobre utilización de lenguas cooficiales.</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6FEF2"/>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956982345"/>
                  </a:ext>
                </a:extLst>
              </a:tr>
              <a:tr h="305060">
                <a:tc>
                  <a:txBody>
                    <a:bodyPr/>
                    <a:lstStyle/>
                    <a:p>
                      <a:pPr algn="l" fontAlgn="ctr"/>
                      <a:r>
                        <a:rPr lang="es-ES" sz="900" b="1" i="0" u="none" strike="noStrike">
                          <a:solidFill>
                            <a:srgbClr val="000000"/>
                          </a:solidFill>
                          <a:effectLst/>
                          <a:latin typeface="Calibri" panose="020F0502020204030204" pitchFamily="34" charset="0"/>
                        </a:rPr>
                        <a:t>5.1.2</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5.1. Utilización de las lenguas cooficiales en la tramitación electrónica de los procedimientos (y en el funcionamiento ordinario de la Administración).</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Revisión de contenidos de la página web para garantizar el uso de las lenguas cooficiales.</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6FEF2"/>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3315394078"/>
                  </a:ext>
                </a:extLst>
              </a:tr>
              <a:tr h="305060">
                <a:tc>
                  <a:txBody>
                    <a:bodyPr/>
                    <a:lstStyle/>
                    <a:p>
                      <a:pPr algn="l" fontAlgn="ctr"/>
                      <a:r>
                        <a:rPr lang="es-ES" sz="900" b="1" i="0" u="none" strike="noStrike">
                          <a:solidFill>
                            <a:srgbClr val="000000"/>
                          </a:solidFill>
                          <a:effectLst/>
                          <a:latin typeface="Calibri" panose="020F0502020204030204" pitchFamily="34" charset="0"/>
                        </a:rPr>
                        <a:t>5.1.3</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5.1. Utilización de las lenguas cooficiales en la tramitación electrónica de los procedimientos (y en el funcionamiento ordinario de la Administración).</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Incorporación del uso de la lengua cooficial en la INTRANET de la DGG/SGAC.</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6FEF2"/>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2185333588"/>
                  </a:ext>
                </a:extLst>
              </a:tr>
              <a:tr h="305060">
                <a:tc>
                  <a:txBody>
                    <a:bodyPr/>
                    <a:lstStyle/>
                    <a:p>
                      <a:pPr algn="l" fontAlgn="ctr"/>
                      <a:r>
                        <a:rPr lang="es-ES" sz="900" b="1" i="0" u="none" strike="noStrike">
                          <a:solidFill>
                            <a:srgbClr val="000000"/>
                          </a:solidFill>
                          <a:effectLst/>
                          <a:latin typeface="Calibri" panose="020F0502020204030204" pitchFamily="34" charset="0"/>
                        </a:rPr>
                        <a:t>5.2.4</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5.2. Capacitación del personal empleado público de la AGET para la atención a la ciudadanía en las lenguas cooficiales.</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Fomento de la participación de los funcionarios de la DGG/SGAC en las actividades formativas de la DGAGET y del INAP tendentes a la obtención de títulos acreditativos de conocimiento del gallego.</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D6FEF2"/>
                    </a:solidFill>
                  </a:tcPr>
                </a:tc>
                <a:tc>
                  <a:txBody>
                    <a:bodyPr/>
                    <a:lstStyle/>
                    <a:p>
                      <a:pPr algn="ctr" fontAlgn="ctr"/>
                      <a:r>
                        <a:rPr lang="es-ES" sz="900" b="0" i="0" u="none" strike="noStrike" dirty="0">
                          <a:solidFill>
                            <a:srgbClr val="000000"/>
                          </a:solidFill>
                          <a:effectLst/>
                          <a:latin typeface="Calibri" panose="020F0502020204030204" pitchFamily="34" charset="0"/>
                        </a:rPr>
                        <a:t>100%</a:t>
                      </a:r>
                    </a:p>
                  </a:txBody>
                  <a:tcPr marL="3767" marR="3767" marT="37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D9E1F2"/>
                    </a:solidFill>
                  </a:tcPr>
                </a:tc>
                <a:extLst>
                  <a:ext uri="{0D108BD9-81ED-4DB2-BD59-A6C34878D82A}">
                    <a16:rowId xmlns:a16="http://schemas.microsoft.com/office/drawing/2014/main" val="2566487817"/>
                  </a:ext>
                </a:extLst>
              </a:tr>
            </a:tbl>
          </a:graphicData>
        </a:graphic>
      </p:graphicFrame>
    </p:spTree>
    <p:extLst>
      <p:ext uri="{BB962C8B-B14F-4D97-AF65-F5344CB8AC3E}">
        <p14:creationId xmlns:p14="http://schemas.microsoft.com/office/powerpoint/2010/main" val="929293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1631654996"/>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2220000" y="630982"/>
            <a:ext cx="9972000"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5. </a:t>
            </a:r>
            <a:r>
              <a:rPr lang="es-ES" sz="2000" b="1" dirty="0">
                <a:solidFill>
                  <a:srgbClr val="C00000"/>
                </a:solidFill>
              </a:rPr>
              <a:t>RECURSOS HUMANOS ORIENTADOS A LA GESTIÓN EFICIENTE DE LOS SERVICIOS PÚBLICOS.</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244294" y="6332075"/>
            <a:ext cx="2743200" cy="365125"/>
          </a:xfrm>
        </p:spPr>
        <p:txBody>
          <a:bodyPr/>
          <a:lstStyle/>
          <a:p>
            <a:fld id="{43B9F2F5-9901-4B50-B674-E5A258050F84}" type="slidenum">
              <a:rPr lang="es-ES" smtClean="0"/>
              <a:t>28</a:t>
            </a:fld>
            <a:endParaRPr lang="es-ES" dirty="0"/>
          </a:p>
        </p:txBody>
      </p:sp>
      <p:sp>
        <p:nvSpPr>
          <p:cNvPr id="14" name="CuadroTexto 13">
            <a:extLst>
              <a:ext uri="{FF2B5EF4-FFF2-40B4-BE49-F238E27FC236}">
                <a16:creationId xmlns:a16="http://schemas.microsoft.com/office/drawing/2014/main" id="{C178F39C-D77A-41E9-AC68-E33414E09BB3}"/>
              </a:ext>
            </a:extLst>
          </p:cNvPr>
          <p:cNvSpPr txBox="1"/>
          <p:nvPr/>
        </p:nvSpPr>
        <p:spPr>
          <a:xfrm>
            <a:off x="2510686" y="1084372"/>
            <a:ext cx="8751608" cy="2985433"/>
          </a:xfrm>
          <a:prstGeom prst="rect">
            <a:avLst/>
          </a:prstGeom>
          <a:noFill/>
        </p:spPr>
        <p:txBody>
          <a:bodyPr wrap="square" rtlCol="0">
            <a:spAutoFit/>
          </a:bodyPr>
          <a:lstStyle/>
          <a:p>
            <a:pPr algn="just"/>
            <a:r>
              <a:rPr lang="es-ES" dirty="0">
                <a:solidFill>
                  <a:schemeClr val="accent1">
                    <a:lumMod val="50000"/>
                  </a:schemeClr>
                </a:solidFill>
              </a:rPr>
              <a:t>El </a:t>
            </a:r>
            <a:r>
              <a:rPr lang="es-ES" sz="2400" b="1" dirty="0">
                <a:solidFill>
                  <a:srgbClr val="C00000"/>
                </a:solidFill>
              </a:rPr>
              <a:t>EJE 2</a:t>
            </a:r>
            <a:r>
              <a:rPr lang="es-ES" sz="2400" dirty="0"/>
              <a:t> </a:t>
            </a:r>
            <a:r>
              <a:rPr lang="es-ES" dirty="0">
                <a:solidFill>
                  <a:schemeClr val="accent1">
                    <a:lumMod val="50000"/>
                  </a:schemeClr>
                </a:solidFill>
              </a:rPr>
              <a:t>del Plan de Acción 2025 (Plan Territorial 2024-2027) tiene por título </a:t>
            </a:r>
            <a:r>
              <a:rPr lang="es-ES" sz="2000" b="1" dirty="0">
                <a:solidFill>
                  <a:srgbClr val="C00000"/>
                </a:solidFill>
              </a:rPr>
              <a:t>“RECURSOS HUMANOS ORIENTADOS A LA GESTIÓN EFICIENTE DE LOS SERVICIOS PÚBLICOS”.</a:t>
            </a:r>
            <a:r>
              <a:rPr lang="es-ES" sz="2000" b="1" dirty="0">
                <a:solidFill>
                  <a:srgbClr val="CC0066"/>
                </a:solidFill>
              </a:rPr>
              <a:t> </a:t>
            </a:r>
          </a:p>
          <a:p>
            <a:pPr algn="just"/>
            <a:r>
              <a:rPr lang="es-ES" dirty="0">
                <a:solidFill>
                  <a:schemeClr val="accent1">
                    <a:lumMod val="50000"/>
                  </a:schemeClr>
                </a:solidFill>
              </a:rPr>
              <a:t>Junto a la ciudadanía, el personal empleado público que forma parte de la DGG/SGAC es la otra gran prioridad en la acción de este Plan, pues los RRHH son el principal capital con el que cuenta la organización para ofrecer el servicio deseado a la ciudadanía. Este eje persigue la planificación y gestión de los recursos humanos de la manera más eficaz y eficiente en coordinación con los ministerios funcionales, aplicando nuevos modelos organizativos, mejorando su capacitación y condiciones de trabajo para favorecer la retención del talento, e incorporando herramientas de planificación y toma de decisiones que permitan avanzar hacia la dirección por objetivos. </a:t>
            </a:r>
          </a:p>
        </p:txBody>
      </p:sp>
      <p:sp>
        <p:nvSpPr>
          <p:cNvPr id="15" name="CuadroTexto 14">
            <a:extLst>
              <a:ext uri="{FF2B5EF4-FFF2-40B4-BE49-F238E27FC236}">
                <a16:creationId xmlns:a16="http://schemas.microsoft.com/office/drawing/2014/main" id="{AC49E8FC-6A01-41C2-91DE-120D24BB3780}"/>
              </a:ext>
            </a:extLst>
          </p:cNvPr>
          <p:cNvSpPr txBox="1"/>
          <p:nvPr/>
        </p:nvSpPr>
        <p:spPr>
          <a:xfrm>
            <a:off x="2510686" y="4178906"/>
            <a:ext cx="4539043" cy="1015663"/>
          </a:xfrm>
          <a:prstGeom prst="rect">
            <a:avLst/>
          </a:prstGeom>
          <a:noFill/>
        </p:spPr>
        <p:txBody>
          <a:bodyPr wrap="square" rtlCol="0">
            <a:spAutoFit/>
          </a:bodyPr>
          <a:lstStyle/>
          <a:p>
            <a:pPr algn="just"/>
            <a:r>
              <a:rPr lang="es-ES" dirty="0">
                <a:solidFill>
                  <a:schemeClr val="accent1">
                    <a:lumMod val="50000"/>
                  </a:schemeClr>
                </a:solidFill>
              </a:rPr>
              <a:t>El Eje 2 se concreta en </a:t>
            </a:r>
            <a:r>
              <a:rPr lang="es-ES" b="1" dirty="0">
                <a:solidFill>
                  <a:srgbClr val="C00000"/>
                </a:solidFill>
              </a:rPr>
              <a:t>4 objetivos estratégicos </a:t>
            </a:r>
            <a:r>
              <a:rPr lang="es-ES" dirty="0">
                <a:solidFill>
                  <a:schemeClr val="accent1">
                    <a:lumMod val="50000"/>
                  </a:schemeClr>
                </a:solidFill>
              </a:rPr>
              <a:t>de los que dependen </a:t>
            </a:r>
            <a:r>
              <a:rPr lang="es-ES" b="1" dirty="0">
                <a:solidFill>
                  <a:srgbClr val="C00000"/>
                </a:solidFill>
              </a:rPr>
              <a:t>10 programas dentro de los cuales se desarrollaron </a:t>
            </a:r>
            <a:r>
              <a:rPr lang="es-ES" sz="2400" b="1" dirty="0">
                <a:solidFill>
                  <a:srgbClr val="FF0000"/>
                </a:solidFill>
              </a:rPr>
              <a:t>28 medidas. </a:t>
            </a:r>
          </a:p>
        </p:txBody>
      </p:sp>
      <p:graphicFrame>
        <p:nvGraphicFramePr>
          <p:cNvPr id="17" name="Diagrama 16">
            <a:extLst>
              <a:ext uri="{FF2B5EF4-FFF2-40B4-BE49-F238E27FC236}">
                <a16:creationId xmlns:a16="http://schemas.microsoft.com/office/drawing/2014/main" id="{1EC30A4E-2AC7-4DA5-8455-A69A76A96168}"/>
              </a:ext>
            </a:extLst>
          </p:cNvPr>
          <p:cNvGraphicFramePr/>
          <p:nvPr>
            <p:extLst>
              <p:ext uri="{D42A27DB-BD31-4B8C-83A1-F6EECF244321}">
                <p14:modId xmlns:p14="http://schemas.microsoft.com/office/powerpoint/2010/main" val="1355620033"/>
              </p:ext>
            </p:extLst>
          </p:nvPr>
        </p:nvGraphicFramePr>
        <p:xfrm>
          <a:off x="7206000" y="3857435"/>
          <a:ext cx="4035999" cy="283976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3" name="Imagen 12">
            <a:extLst>
              <a:ext uri="{FF2B5EF4-FFF2-40B4-BE49-F238E27FC236}">
                <a16:creationId xmlns:a16="http://schemas.microsoft.com/office/drawing/2014/main" id="{9BF727EA-7EE8-425F-A974-33D3CD1F930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893897" y="3740962"/>
            <a:ext cx="1198215" cy="875888"/>
          </a:xfrm>
          <a:prstGeom prst="rect">
            <a:avLst/>
          </a:prstGeom>
        </p:spPr>
      </p:pic>
    </p:spTree>
    <p:extLst>
      <p:ext uri="{BB962C8B-B14F-4D97-AF65-F5344CB8AC3E}">
        <p14:creationId xmlns:p14="http://schemas.microsoft.com/office/powerpoint/2010/main" val="3895900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2074661138"/>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2220000" y="630982"/>
            <a:ext cx="9972000"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5. </a:t>
            </a:r>
            <a:r>
              <a:rPr lang="es-ES" sz="2000" b="1" dirty="0">
                <a:solidFill>
                  <a:srgbClr val="C00000"/>
                </a:solidFill>
              </a:rPr>
              <a:t>RECURSOS HUMANOS ORIENTADOS A LA GESTIÓN EFICIENTE DE LOS SERVICIOS PÚBLICOS.</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244294" y="6332075"/>
            <a:ext cx="2743200" cy="365125"/>
          </a:xfrm>
        </p:spPr>
        <p:txBody>
          <a:bodyPr/>
          <a:lstStyle/>
          <a:p>
            <a:fld id="{43B9F2F5-9901-4B50-B674-E5A258050F84}" type="slidenum">
              <a:rPr lang="es-ES" smtClean="0"/>
              <a:t>29</a:t>
            </a:fld>
            <a:endParaRPr lang="es-ES" dirty="0"/>
          </a:p>
        </p:txBody>
      </p:sp>
      <p:pic>
        <p:nvPicPr>
          <p:cNvPr id="13" name="Imagen 12">
            <a:extLst>
              <a:ext uri="{FF2B5EF4-FFF2-40B4-BE49-F238E27FC236}">
                <a16:creationId xmlns:a16="http://schemas.microsoft.com/office/drawing/2014/main" id="{9BF727EA-7EE8-425F-A974-33D3CD1F930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496096" y="1042169"/>
            <a:ext cx="695904" cy="508702"/>
          </a:xfrm>
          <a:prstGeom prst="rect">
            <a:avLst/>
          </a:prstGeom>
        </p:spPr>
      </p:pic>
      <p:graphicFrame>
        <p:nvGraphicFramePr>
          <p:cNvPr id="12" name="Marcador de contenido 7">
            <a:extLst>
              <a:ext uri="{FF2B5EF4-FFF2-40B4-BE49-F238E27FC236}">
                <a16:creationId xmlns:a16="http://schemas.microsoft.com/office/drawing/2014/main" id="{BD4D4615-23CE-4580-BD90-5815F7A837F2}"/>
              </a:ext>
            </a:extLst>
          </p:cNvPr>
          <p:cNvGraphicFramePr>
            <a:graphicFrameLocks/>
          </p:cNvGraphicFramePr>
          <p:nvPr>
            <p:extLst>
              <p:ext uri="{D42A27DB-BD31-4B8C-83A1-F6EECF244321}">
                <p14:modId xmlns:p14="http://schemas.microsoft.com/office/powerpoint/2010/main" val="2411370247"/>
              </p:ext>
            </p:extLst>
          </p:nvPr>
        </p:nvGraphicFramePr>
        <p:xfrm>
          <a:off x="2340295" y="1462506"/>
          <a:ext cx="9155802" cy="5153392"/>
        </p:xfrm>
        <a:graphic>
          <a:graphicData uri="http://schemas.openxmlformats.org/drawingml/2006/table">
            <a:tbl>
              <a:tblPr firstRow="1" bandRow="1"/>
              <a:tblGrid>
                <a:gridCol w="2220115">
                  <a:extLst>
                    <a:ext uri="{9D8B030D-6E8A-4147-A177-3AD203B41FA5}">
                      <a16:colId xmlns:a16="http://schemas.microsoft.com/office/drawing/2014/main" val="2120316286"/>
                    </a:ext>
                  </a:extLst>
                </a:gridCol>
                <a:gridCol w="4212190">
                  <a:extLst>
                    <a:ext uri="{9D8B030D-6E8A-4147-A177-3AD203B41FA5}">
                      <a16:colId xmlns:a16="http://schemas.microsoft.com/office/drawing/2014/main" val="2638363933"/>
                    </a:ext>
                  </a:extLst>
                </a:gridCol>
                <a:gridCol w="603468">
                  <a:extLst>
                    <a:ext uri="{9D8B030D-6E8A-4147-A177-3AD203B41FA5}">
                      <a16:colId xmlns:a16="http://schemas.microsoft.com/office/drawing/2014/main" val="2480324120"/>
                    </a:ext>
                  </a:extLst>
                </a:gridCol>
                <a:gridCol w="793195">
                  <a:extLst>
                    <a:ext uri="{9D8B030D-6E8A-4147-A177-3AD203B41FA5}">
                      <a16:colId xmlns:a16="http://schemas.microsoft.com/office/drawing/2014/main" val="1952772150"/>
                    </a:ext>
                  </a:extLst>
                </a:gridCol>
                <a:gridCol w="1326834">
                  <a:extLst>
                    <a:ext uri="{9D8B030D-6E8A-4147-A177-3AD203B41FA5}">
                      <a16:colId xmlns:a16="http://schemas.microsoft.com/office/drawing/2014/main" val="3000376450"/>
                    </a:ext>
                  </a:extLst>
                </a:gridCol>
              </a:tblGrid>
              <a:tr h="708757">
                <a:tc>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rtl="0">
                        <a:lnSpc>
                          <a:spcPct val="100000"/>
                        </a:lnSpc>
                        <a:spcBef>
                          <a:spcPts val="0"/>
                        </a:spcBef>
                      </a:pPr>
                      <a:r>
                        <a:rPr lang="es-ES" sz="1400" b="1" noProof="0" dirty="0">
                          <a:solidFill>
                            <a:schemeClr val="bg1"/>
                          </a:solidFill>
                          <a:latin typeface="+mn-lt"/>
                          <a:cs typeface="Arial"/>
                        </a:rPr>
                        <a:t>OBJETIVO ESTRATÉGICO </a:t>
                      </a:r>
                    </a:p>
                    <a:p>
                      <a:pPr marL="0" indent="0" algn="ctr" rtl="0">
                        <a:lnSpc>
                          <a:spcPct val="100000"/>
                        </a:lnSpc>
                        <a:spcBef>
                          <a:spcPts val="0"/>
                        </a:spcBef>
                      </a:pPr>
                      <a:r>
                        <a:rPr lang="es-ES" sz="1400" b="1" noProof="0" dirty="0">
                          <a:solidFill>
                            <a:schemeClr val="bg1"/>
                          </a:solidFill>
                          <a:latin typeface="+mn-lt"/>
                          <a:cs typeface="Arial"/>
                        </a:rPr>
                        <a:t>EJE 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indent="0" algn="ctr" rtl="0">
                        <a:lnSpc>
                          <a:spcPct val="100000"/>
                        </a:lnSpc>
                        <a:spcBef>
                          <a:spcPts val="785"/>
                        </a:spcBef>
                      </a:pPr>
                      <a:r>
                        <a:rPr lang="es-ES" sz="1400" b="1" kern="1200" noProof="0" dirty="0">
                          <a:solidFill>
                            <a:schemeClr val="bg1"/>
                          </a:solidFill>
                          <a:latin typeface="+mn-lt"/>
                          <a:ea typeface="+mn-ea"/>
                          <a:cs typeface="Arial"/>
                        </a:rPr>
                        <a:t>PROGRAMA</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200" b="1" kern="1200" noProof="0" dirty="0">
                        <a:solidFill>
                          <a:schemeClr val="bg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b="1" kern="1200" noProof="0" dirty="0" err="1">
                          <a:solidFill>
                            <a:schemeClr val="bg1"/>
                          </a:solidFill>
                          <a:latin typeface="+mn-lt"/>
                          <a:ea typeface="+mn-ea"/>
                          <a:cs typeface="Arial"/>
                        </a:rPr>
                        <a:t>Nº</a:t>
                      </a:r>
                      <a:r>
                        <a:rPr lang="es-ES" sz="1200" b="1" kern="1200" noProof="0">
                          <a:solidFill>
                            <a:schemeClr val="bg1"/>
                          </a:solidFill>
                          <a:latin typeface="+mn-lt"/>
                          <a:ea typeface="+mn-ea"/>
                          <a:cs typeface="Arial"/>
                        </a:rPr>
                        <a:t> DE </a:t>
                      </a:r>
                      <a:r>
                        <a:rPr lang="es-ES" sz="1200" b="1" kern="1200" noProof="0" dirty="0">
                          <a:solidFill>
                            <a:schemeClr val="bg1"/>
                          </a:solidFill>
                          <a:latin typeface="+mn-lt"/>
                          <a:ea typeface="+mn-ea"/>
                          <a:cs typeface="Arial"/>
                        </a:rPr>
                        <a:t>MEDIDAS</a:t>
                      </a:r>
                    </a:p>
                    <a:p>
                      <a:pPr marL="363220" rtl="0">
                        <a:lnSpc>
                          <a:spcPct val="100000"/>
                        </a:lnSpc>
                        <a:spcBef>
                          <a:spcPts val="0"/>
                        </a:spcBef>
                      </a:pPr>
                      <a:endParaRPr lang="es-ES" sz="1200" b="1" noProof="0" dirty="0">
                        <a:solidFill>
                          <a:schemeClr val="bg1"/>
                        </a:solidFill>
                        <a:latin typeface="+mn-lt"/>
                        <a:cs typeface="Arial"/>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b="1" kern="1200" noProof="0" dirty="0">
                          <a:solidFill>
                            <a:schemeClr val="bg1"/>
                          </a:solidFill>
                          <a:latin typeface="+mn-lt"/>
                          <a:ea typeface="+mn-ea"/>
                          <a:cs typeface="Arial"/>
                        </a:rPr>
                        <a:t>MEDIDAS EJECUTADAS AL 100%</a:t>
                      </a:r>
                      <a:endParaRPr lang="es-ES" sz="1200" b="1" noProof="0" dirty="0">
                        <a:solidFill>
                          <a:schemeClr val="bg1"/>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00000"/>
                        </a:lnSpc>
                        <a:spcBef>
                          <a:spcPts val="785"/>
                        </a:spcBef>
                        <a:spcAft>
                          <a:spcPts val="0"/>
                        </a:spcAft>
                        <a:buClrTx/>
                        <a:buSzTx/>
                        <a:buFontTx/>
                        <a:buNone/>
                        <a:tabLst/>
                        <a:defRPr/>
                      </a:pPr>
                      <a:r>
                        <a:rPr lang="es-ES" sz="1200" b="1" kern="1200" noProof="0" dirty="0">
                          <a:solidFill>
                            <a:schemeClr val="bg1"/>
                          </a:solidFill>
                          <a:latin typeface="+mn-lt"/>
                          <a:ea typeface="+mn-ea"/>
                          <a:cs typeface="Arial"/>
                        </a:rPr>
                        <a:t>TOTAL MEDIDAS EJECUTADAS AL 100%/</a:t>
                      </a:r>
                      <a:r>
                        <a:rPr lang="es-ES" sz="1200" b="1" kern="1200" noProof="0">
                          <a:solidFill>
                            <a:schemeClr val="bg1"/>
                          </a:solidFill>
                          <a:latin typeface="+mn-lt"/>
                          <a:ea typeface="+mn-ea"/>
                          <a:cs typeface="Arial"/>
                        </a:rPr>
                        <a:t>TOTAL MEDIDAS</a:t>
                      </a:r>
                      <a:endParaRPr lang="es-ES" sz="1200" noProof="0" dirty="0">
                        <a:solidFill>
                          <a:schemeClr val="bg2">
                            <a:lumMod val="20000"/>
                            <a:lumOff val="8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013428733"/>
                  </a:ext>
                </a:extLst>
              </a:tr>
              <a:tr h="895175">
                <a:tc>
                  <a:txBody>
                    <a:bodyPr/>
                    <a:lstStyle/>
                    <a:p>
                      <a:pPr marL="88900" indent="0" algn="l" defTabSz="914400" rtl="0" eaLnBrk="1" fontAlgn="b" latinLnBrk="0" hangingPunct="1">
                        <a:lnSpc>
                          <a:spcPct val="100000"/>
                        </a:lnSpc>
                        <a:spcBef>
                          <a:spcPts val="415"/>
                        </a:spcBef>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6. Definición de una estrategia común para la ordenación de los RRHH, en colaboración con los ministerios funcionales.</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8900" indent="0" algn="l" defTabSz="914400" rtl="0" eaLnBrk="1" fontAlgn="b" latinLnBrk="0" hangingPunct="1">
                        <a:lnSpc>
                          <a:spcPct val="100000"/>
                        </a:lnSpc>
                        <a:spcBef>
                          <a:spcPts val="415"/>
                        </a:spcBef>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6.1 Planificación, ordenación de la actividad profesional y provisión de los RRHH de la AGET.</a:t>
                      </a:r>
                    </a:p>
                    <a:p>
                      <a:pPr marL="88900" indent="0" algn="l" defTabSz="914400" rtl="0" eaLnBrk="1" fontAlgn="b" latinLnBrk="0" hangingPunct="1">
                        <a:lnSpc>
                          <a:spcPct val="100000"/>
                        </a:lnSpc>
                        <a:spcBef>
                          <a:spcPts val="415"/>
                        </a:spcBef>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043928045"/>
                  </a:ext>
                </a:extLst>
              </a:tr>
              <a:tr h="278723">
                <a:tc rowSpan="2">
                  <a:txBody>
                    <a:bodyPr/>
                    <a:lstStyle/>
                    <a:p>
                      <a:pPr marL="88900" indent="0" algn="l" defTabSz="914400" rtl="0" eaLnBrk="1" fontAlgn="b" latinLnBrk="0" hangingPunct="1">
                        <a:lnSpc>
                          <a:spcPct val="100000"/>
                        </a:lnSpc>
                        <a:spcBef>
                          <a:spcPts val="415"/>
                        </a:spcBef>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07. Diseño de nuevas estructuras.</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l" fontAlgn="ctr">
                        <a:tabLst>
                          <a:tab pos="87313" algn="l"/>
                        </a:tabLst>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   7.1. Modelos deslocalizados de gestión.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759913184"/>
                  </a:ext>
                </a:extLst>
              </a:tr>
              <a:tr h="247409">
                <a:tc vMerge="1">
                  <a:txBody>
                    <a:bodyPr/>
                    <a:lstStyle/>
                    <a:p>
                      <a:pPr marL="88900" indent="0" algn="l" defTabSz="914400" rtl="0" eaLnBrk="1" fontAlgn="b" latinLnBrk="0" hangingPunct="1">
                        <a:lnSpc>
                          <a:spcPct val="100000"/>
                        </a:lnSpc>
                        <a:spcBef>
                          <a:spcPts val="415"/>
                        </a:spcBef>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7313" indent="0" algn="l" fontAlgn="ct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7.2. Desterritorialización de la gestión de los recursos humanos y    económicos.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239600152"/>
                  </a:ext>
                </a:extLst>
              </a:tr>
              <a:tr h="336133">
                <a:tc rowSpan="3">
                  <a:txBody>
                    <a:bodyPr/>
                    <a:lstStyle/>
                    <a:p>
                      <a:pPr marL="88900" indent="0" algn="l" defTabSz="914400" rtl="0" eaLnBrk="1" fontAlgn="b" latinLnBrk="0" hangingPunct="1">
                        <a:lnSpc>
                          <a:spcPct val="100000"/>
                        </a:lnSpc>
                        <a:spcBef>
                          <a:spcPts val="415"/>
                        </a:spcBef>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8. Implantación de medidas para la gestión eficaz de los recursos humanos por competencias, adecuada a las nuevas estructuras.</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8900" indent="0" algn="l" defTabSz="914400" rtl="0" eaLnBrk="1" fontAlgn="b" latinLnBrk="0" hangingPunct="1">
                        <a:lnSpc>
                          <a:spcPct val="100000"/>
                        </a:lnSpc>
                        <a:spcBef>
                          <a:spcPts val="415"/>
                        </a:spcBef>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8.1 Atracción y retención del talento.</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747985502"/>
                  </a:ext>
                </a:extLst>
              </a:tr>
              <a:tr h="336133">
                <a:tc vMerge="1">
                  <a:txBody>
                    <a:bodyPr/>
                    <a:lstStyle/>
                    <a:p>
                      <a:endParaRPr lang="es-ES"/>
                    </a:p>
                  </a:txBody>
                  <a:tcPr/>
                </a:tc>
                <a:tc>
                  <a:txBody>
                    <a:bodyPr/>
                    <a:lstStyle/>
                    <a:p>
                      <a:pPr marL="88900" indent="0" algn="l" defTabSz="914400" rtl="0" eaLnBrk="1" fontAlgn="b" latinLnBrk="0" hangingPunct="1">
                        <a:lnSpc>
                          <a:spcPct val="100000"/>
                        </a:lnSpc>
                        <a:spcBef>
                          <a:spcPts val="415"/>
                        </a:spcBef>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8.E1 Mejorar la prevención de riesgos laborales.</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75328903"/>
                  </a:ext>
                </a:extLst>
              </a:tr>
              <a:tr h="363607">
                <a:tc vMerge="1">
                  <a:txBody>
                    <a:bodyPr/>
                    <a:lstStyle/>
                    <a:p>
                      <a:endParaRPr lang="es-ES"/>
                    </a:p>
                  </a:txBody>
                  <a:tcPr>
                    <a:lnT w="12700" cap="flat" cmpd="sng" algn="ctr">
                      <a:solidFill>
                        <a:schemeClr val="tx1"/>
                      </a:solidFill>
                      <a:prstDash val="solid"/>
                      <a:round/>
                      <a:headEnd type="none" w="med" len="med"/>
                      <a:tailEnd type="none" w="med" len="med"/>
                    </a:lnT>
                  </a:tcPr>
                </a:tc>
                <a:tc>
                  <a:txBody>
                    <a:bodyPr/>
                    <a:lstStyle/>
                    <a:p>
                      <a:pPr marL="88900" indent="0" algn="l" defTabSz="914400" rtl="0" eaLnBrk="1" fontAlgn="b" latinLnBrk="0" hangingPunct="1">
                        <a:lnSpc>
                          <a:spcPct val="100000"/>
                        </a:lnSpc>
                        <a:spcBef>
                          <a:spcPts val="415"/>
                        </a:spcBef>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8.E2 Implementar acciones que aseguren la transferencia del conocimiento.</a:t>
                      </a:r>
                    </a:p>
                  </a:txBody>
                  <a:tcPr marL="0" marR="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785"/>
                        </a:spcBef>
                      </a:pPr>
                      <a:r>
                        <a:rPr lang="es-ES" sz="1200" b="1" kern="1200" dirty="0">
                          <a:solidFill>
                            <a:schemeClr val="tx1"/>
                          </a:solidFill>
                          <a:latin typeface="+mn-lt"/>
                          <a:ea typeface="+mn-ea"/>
                          <a:cs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785"/>
                        </a:spcBef>
                      </a:pPr>
                      <a:r>
                        <a:rPr lang="es-ES" sz="1200" b="1" kern="1200" dirty="0">
                          <a:solidFill>
                            <a:schemeClr val="tx1"/>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dirty="0">
                          <a:solidFill>
                            <a:schemeClr val="accent1">
                              <a:lumMod val="50000"/>
                            </a:schemeClr>
                          </a:solidFill>
                          <a:latin typeface="+mn-lt"/>
                          <a:ea typeface="+mn-ea"/>
                          <a:cs typeface="Arial"/>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142741673"/>
                  </a:ext>
                </a:extLst>
              </a:tr>
              <a:tr h="363607">
                <a:tc rowSpan="4">
                  <a:txBody>
                    <a:bodyPr/>
                    <a:lstStyle/>
                    <a:p>
                      <a:pPr marL="88900" indent="0" algn="l" defTabSz="914400" rtl="0" eaLnBrk="1" fontAlgn="b" latinLnBrk="0" hangingPunct="1">
                        <a:lnSpc>
                          <a:spcPct val="100000"/>
                        </a:lnSpc>
                        <a:spcBef>
                          <a:spcPts val="415"/>
                        </a:spcBef>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9. Consolidación de la gestión basada en la planificación y retribución vinculada a objetivos.</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8900" marR="0" lvl="0" indent="0" algn="l" defTabSz="914400" rtl="0" eaLnBrk="1" fontAlgn="b" latinLnBrk="0" hangingPunct="1">
                        <a:lnSpc>
                          <a:spcPct val="100000"/>
                        </a:lnSpc>
                        <a:spcBef>
                          <a:spcPts val="415"/>
                        </a:spcBef>
                        <a:spcAft>
                          <a:spcPts val="0"/>
                        </a:spcAft>
                        <a:buClrTx/>
                        <a:buSzTx/>
                        <a:buFontTx/>
                        <a:buNone/>
                        <a:tabLst/>
                        <a:defRPr/>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9.1 Avanzar hacia la planificación estratégica en la gestión de la organización.</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785"/>
                        </a:spcBef>
                      </a:pPr>
                      <a:r>
                        <a:rPr lang="es-ES" sz="1200" b="1" kern="1200" noProof="0" dirty="0">
                          <a:solidFill>
                            <a:schemeClr val="tx1"/>
                          </a:solidFill>
                          <a:latin typeface="+mn-lt"/>
                          <a:ea typeface="+mn-ea"/>
                          <a:cs typeface="Arial"/>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785"/>
                        </a:spcBef>
                      </a:pPr>
                      <a:r>
                        <a:rPr lang="es-ES" sz="1200" b="1" kern="1200" noProof="0" dirty="0">
                          <a:solidFill>
                            <a:schemeClr val="tx1"/>
                          </a:solidFill>
                          <a:latin typeface="+mn-lt"/>
                          <a:ea typeface="+mn-ea"/>
                          <a:cs typeface="Aria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849740845"/>
                  </a:ext>
                </a:extLst>
              </a:tr>
              <a:tr h="336133">
                <a:tc vMerge="1">
                  <a:txBody>
                    <a:bodyPr/>
                    <a:lstStyle/>
                    <a:p>
                      <a:endParaRPr lang="es-ES"/>
                    </a:p>
                  </a:txBody>
                  <a:tcPr>
                    <a:lnT w="12700" cap="flat" cmpd="sng" algn="ctr">
                      <a:solidFill>
                        <a:schemeClr val="tx1"/>
                      </a:solidFill>
                      <a:prstDash val="solid"/>
                      <a:round/>
                      <a:headEnd type="none" w="med" len="med"/>
                      <a:tailEnd type="none" w="med" len="med"/>
                    </a:lnT>
                  </a:tcPr>
                </a:tc>
                <a:tc>
                  <a:txBody>
                    <a:bodyPr/>
                    <a:lstStyle/>
                    <a:p>
                      <a:pPr marL="88900" marR="0" lvl="0" indent="0" algn="l" defTabSz="914400" rtl="0" eaLnBrk="1" fontAlgn="b" latinLnBrk="0" hangingPunct="1">
                        <a:lnSpc>
                          <a:spcPct val="100000"/>
                        </a:lnSpc>
                        <a:spcBef>
                          <a:spcPts val="415"/>
                        </a:spcBef>
                        <a:spcAft>
                          <a:spcPts val="0"/>
                        </a:spcAft>
                        <a:buClrTx/>
                        <a:buSzTx/>
                        <a:buFontTx/>
                        <a:buNone/>
                        <a:tabLst/>
                        <a:defRPr/>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9.2 Consolidación de la Dirección por Objetivos.</a:t>
                      </a:r>
                    </a:p>
                  </a:txBody>
                  <a:tcPr marL="0" marR="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785"/>
                        </a:spcBef>
                      </a:pPr>
                      <a:r>
                        <a:rPr lang="es-ES" sz="1200" b="1" kern="1200" noProof="0" dirty="0">
                          <a:solidFill>
                            <a:schemeClr val="tx1"/>
                          </a:solidFill>
                          <a:latin typeface="+mn-lt"/>
                          <a:ea typeface="+mn-ea"/>
                          <a:cs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785"/>
                        </a:spcBef>
                      </a:pPr>
                      <a:r>
                        <a:rPr lang="es-ES" sz="1200" b="1" kern="1200" noProof="0" dirty="0">
                          <a:solidFill>
                            <a:schemeClr val="tx1"/>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19907913"/>
                  </a:ext>
                </a:extLst>
              </a:tr>
              <a:tr h="336133">
                <a:tc vMerge="1">
                  <a:txBody>
                    <a:bodyPr/>
                    <a:lstStyle/>
                    <a:p>
                      <a:endParaRPr lang="es-ES"/>
                    </a:p>
                  </a:txBody>
                  <a:tcPr/>
                </a:tc>
                <a:tc>
                  <a:txBody>
                    <a:bodyPr/>
                    <a:lstStyle/>
                    <a:p>
                      <a:pPr marL="88900" marR="0" lvl="0" indent="0" algn="l" defTabSz="914400" rtl="0" eaLnBrk="1" fontAlgn="b" latinLnBrk="0" hangingPunct="1">
                        <a:lnSpc>
                          <a:spcPct val="100000"/>
                        </a:lnSpc>
                        <a:spcBef>
                          <a:spcPts val="415"/>
                        </a:spcBef>
                        <a:spcAft>
                          <a:spcPts val="0"/>
                        </a:spcAft>
                        <a:buClrTx/>
                        <a:buSzTx/>
                        <a:buFontTx/>
                        <a:buNone/>
                        <a:tabLst/>
                        <a:defRPr/>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9.3. Implantación de un modelo de productividad por objetivos.</a:t>
                      </a:r>
                    </a:p>
                  </a:txBody>
                  <a:tcPr marL="0" marR="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785"/>
                        </a:spcBef>
                      </a:pPr>
                      <a:r>
                        <a:rPr lang="es-ES" sz="1200" b="1" kern="1200" noProof="0" dirty="0">
                          <a:solidFill>
                            <a:schemeClr val="tx1"/>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785"/>
                        </a:spcBef>
                      </a:pPr>
                      <a:r>
                        <a:rPr lang="es-ES" sz="1200" b="1" kern="1200" noProof="0" dirty="0">
                          <a:solidFill>
                            <a:schemeClr val="tx1"/>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17694597"/>
                  </a:ext>
                </a:extLst>
              </a:tr>
              <a:tr h="373205">
                <a:tc vMerge="1">
                  <a:txBody>
                    <a:bodyPr/>
                    <a:lstStyle/>
                    <a:p>
                      <a:endParaRPr lang="es-ES"/>
                    </a:p>
                  </a:txBody>
                  <a:tcPr>
                    <a:lnT w="12700" cap="flat" cmpd="sng" algn="ctr">
                      <a:solidFill>
                        <a:schemeClr val="tx1"/>
                      </a:solidFill>
                      <a:prstDash val="solid"/>
                      <a:round/>
                      <a:headEnd type="none" w="med" len="med"/>
                      <a:tailEnd type="none" w="med" len="med"/>
                    </a:lnT>
                  </a:tcPr>
                </a:tc>
                <a:tc>
                  <a:txBody>
                    <a:bodyPr/>
                    <a:lstStyle/>
                    <a:p>
                      <a:pPr marL="88900" indent="0" algn="l" defTabSz="914400" rtl="0" eaLnBrk="1" fontAlgn="b" latinLnBrk="0" hangingPunct="1">
                        <a:lnSpc>
                          <a:spcPct val="100000"/>
                        </a:lnSpc>
                        <a:spcBef>
                          <a:spcPts val="415"/>
                        </a:spcBef>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9.4 Cuadro de Mando Integral: diseño, implantación e inclusión de indicadores.</a:t>
                      </a:r>
                    </a:p>
                  </a:txBody>
                  <a:tcPr marL="0" marR="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785"/>
                        </a:spcBef>
                      </a:pPr>
                      <a:r>
                        <a:rPr lang="es-ES" sz="1200" b="1" kern="1200" noProof="0" dirty="0">
                          <a:solidFill>
                            <a:schemeClr val="tx1"/>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785"/>
                        </a:spcBef>
                      </a:pPr>
                      <a:r>
                        <a:rPr lang="es-ES" sz="1200" b="1" kern="1200" noProof="0" dirty="0">
                          <a:solidFill>
                            <a:schemeClr val="tx1"/>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856508837"/>
                  </a:ext>
                </a:extLst>
              </a:tr>
              <a:tr h="373552">
                <a:tc>
                  <a:txBody>
                    <a:bodyPr/>
                    <a:lstStyle/>
                    <a:p>
                      <a:pPr marL="227965" algn="l" defTabSz="914400" rtl="0" eaLnBrk="1" fontAlgn="b" latinLnBrk="0" hangingPunct="1">
                        <a:lnSpc>
                          <a:spcPct val="100000"/>
                        </a:lnSpc>
                        <a:spcBef>
                          <a:spcPts val="415"/>
                        </a:spcBef>
                      </a:pPr>
                      <a:r>
                        <a:rPr lang="es-ES" sz="1600" b="1" kern="1200" dirty="0">
                          <a:solidFill>
                            <a:schemeClr val="accent1">
                              <a:lumMod val="50000"/>
                            </a:schemeClr>
                          </a:solidFill>
                          <a:latin typeface="+mn-lt"/>
                          <a:ea typeface="+mn-ea"/>
                          <a:cs typeface="Arial"/>
                        </a:rPr>
                        <a:t>TOTAL</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p>
                      <a:pPr marL="227965" algn="l" defTabSz="914400" rtl="0" eaLnBrk="1" fontAlgn="b" latinLnBrk="0" hangingPunct="1">
                        <a:lnSpc>
                          <a:spcPct val="100000"/>
                        </a:lnSpc>
                        <a:spcBef>
                          <a:spcPts val="415"/>
                        </a:spcBef>
                      </a:pPr>
                      <a:endParaRPr lang="es-ES" sz="1600" b="1" kern="1200" dirty="0">
                        <a:solidFill>
                          <a:schemeClr val="accent1">
                            <a:lumMod val="50000"/>
                          </a:schemeClr>
                        </a:solidFill>
                        <a:latin typeface="+mn-lt"/>
                        <a:ea typeface="+mn-ea"/>
                        <a:cs typeface="Arial"/>
                      </a:endParaRP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pPr>
                      <a:r>
                        <a:rPr lang="es-ES" sz="1600" b="1" kern="1200" noProof="0" dirty="0">
                          <a:solidFill>
                            <a:schemeClr val="accent1">
                              <a:lumMod val="50000"/>
                            </a:schemeClr>
                          </a:solidFill>
                          <a:latin typeface="+mn-lt"/>
                          <a:ea typeface="+mn-ea"/>
                          <a:cs typeface="Aria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p>
                      <a:pPr marL="0" indent="0" algn="ctr" defTabSz="914400" rtl="0" eaLnBrk="1" fontAlgn="b" latinLnBrk="0" hangingPunct="1">
                        <a:lnSpc>
                          <a:spcPct val="100000"/>
                        </a:lnSpc>
                        <a:spcBef>
                          <a:spcPts val="415"/>
                        </a:spcBef>
                      </a:pPr>
                      <a:r>
                        <a:rPr lang="es-ES" sz="1600" b="1" kern="1200" noProof="0" dirty="0">
                          <a:solidFill>
                            <a:schemeClr val="accent1">
                              <a:lumMod val="50000"/>
                            </a:schemeClr>
                          </a:solidFill>
                          <a:latin typeface="+mn-lt"/>
                          <a:ea typeface="+mn-ea"/>
                          <a:cs typeface="Arial"/>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tabLst>
                          <a:tab pos="0" algn="l"/>
                        </a:tabLst>
                      </a:pPr>
                      <a:r>
                        <a:rPr lang="es-ES" sz="1600" b="1" kern="1200" noProof="0" dirty="0">
                          <a:solidFill>
                            <a:schemeClr val="bg1"/>
                          </a:solidFill>
                          <a:latin typeface="Calibri" panose="020F0502020204030204" pitchFamily="34" charset="0"/>
                          <a:ea typeface="Calibri" panose="020F0502020204030204" pitchFamily="34" charset="0"/>
                          <a:cs typeface="Calibri" panose="020F0502020204030204" pitchFamily="34" charset="0"/>
                        </a:rPr>
                        <a:t>22/28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extLst>
                  <a:ext uri="{0D108BD9-81ED-4DB2-BD59-A6C34878D82A}">
                    <a16:rowId xmlns:a16="http://schemas.microsoft.com/office/drawing/2014/main" val="3922316323"/>
                  </a:ext>
                </a:extLst>
              </a:tr>
            </a:tbl>
          </a:graphicData>
        </a:graphic>
      </p:graphicFrame>
      <p:sp>
        <p:nvSpPr>
          <p:cNvPr id="9" name="Rectángulo 8">
            <a:extLst>
              <a:ext uri="{FF2B5EF4-FFF2-40B4-BE49-F238E27FC236}">
                <a16:creationId xmlns:a16="http://schemas.microsoft.com/office/drawing/2014/main" id="{668E8E0F-C38B-4F07-8B0F-BAA772C3D903}"/>
              </a:ext>
            </a:extLst>
          </p:cNvPr>
          <p:cNvSpPr/>
          <p:nvPr/>
        </p:nvSpPr>
        <p:spPr>
          <a:xfrm>
            <a:off x="4513660" y="1113352"/>
            <a:ext cx="4730634"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2: medidas ejecutadas al 100%</a:t>
            </a:r>
            <a:endParaRPr lang="es-ES" dirty="0">
              <a:solidFill>
                <a:srgbClr val="002060"/>
              </a:solidFill>
            </a:endParaRPr>
          </a:p>
        </p:txBody>
      </p:sp>
    </p:spTree>
    <p:extLst>
      <p:ext uri="{BB962C8B-B14F-4D97-AF65-F5344CB8AC3E}">
        <p14:creationId xmlns:p14="http://schemas.microsoft.com/office/powerpoint/2010/main" val="3928353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9947547" y="0"/>
            <a:ext cx="2244448" cy="600164"/>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1422877392"/>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rgbClr val="FF0000"/>
                          </a:solidFill>
                          <a:hlinkClick r:id="rId3"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kern="1200" dirty="0">
                          <a:ln>
                            <a:noFill/>
                          </a:ln>
                          <a:solidFill>
                            <a:schemeClr val="tx2"/>
                          </a:solidFill>
                          <a:latin typeface="+mn-lt"/>
                          <a:ea typeface="+mn-ea"/>
                          <a:cs typeface="+mn-cs"/>
                          <a:hlinkClick r:id="rId10" action="ppaction://hlinksldjump">
                            <a:extLst>
                              <a:ext uri="{A12FA001-AC4F-418D-AE19-62706E023703}">
                                <ahyp:hlinkClr xmlns:ahyp="http://schemas.microsoft.com/office/drawing/2018/hyperlinkcolor" val="tx"/>
                              </a:ext>
                            </a:extLst>
                          </a:hlinkClick>
                        </a:rPr>
                        <a:t>LA EVALUACIÓN DEL PLAN: AUTOEVALUACIÓN CAF</a:t>
                      </a:r>
                      <a:endParaRPr lang="es-ES" sz="1200" b="1" kern="1200" dirty="0">
                        <a:ln>
                          <a:noFill/>
                        </a:ln>
                        <a:solidFill>
                          <a:schemeClr val="tx2"/>
                        </a:solidFill>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3062644" y="730214"/>
            <a:ext cx="7160348"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1. </a:t>
            </a:r>
            <a:r>
              <a:rPr lang="es-ES" sz="2000" b="1" dirty="0">
                <a:solidFill>
                  <a:srgbClr val="C00000"/>
                </a:solidFill>
              </a:rPr>
              <a:t>EL PLAN TERRITORIAL 2024-2027: INNOVACIÓN Y EXCELENCIA.</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p:txBody>
          <a:bodyPr/>
          <a:lstStyle/>
          <a:p>
            <a:fld id="{43B9F2F5-9901-4B50-B674-E5A258050F84}" type="slidenum">
              <a:rPr lang="es-ES" smtClean="0"/>
              <a:t>3</a:t>
            </a:fld>
            <a:endParaRPr lang="es-ES"/>
          </a:p>
        </p:txBody>
      </p:sp>
      <p:pic>
        <p:nvPicPr>
          <p:cNvPr id="14" name="Imagen 13">
            <a:extLst>
              <a:ext uri="{FF2B5EF4-FFF2-40B4-BE49-F238E27FC236}">
                <a16:creationId xmlns:a16="http://schemas.microsoft.com/office/drawing/2014/main" id="{6B04B73F-0259-4453-BD3A-1E6F65ECE6E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58803" y="722334"/>
            <a:ext cx="789993" cy="815980"/>
          </a:xfrm>
          <a:prstGeom prst="rect">
            <a:avLst/>
          </a:prstGeom>
        </p:spPr>
      </p:pic>
      <p:sp>
        <p:nvSpPr>
          <p:cNvPr id="15" name="CuadroTexto 14">
            <a:extLst>
              <a:ext uri="{FF2B5EF4-FFF2-40B4-BE49-F238E27FC236}">
                <a16:creationId xmlns:a16="http://schemas.microsoft.com/office/drawing/2014/main" id="{8678C419-2103-434B-BE00-C704977282BC}"/>
              </a:ext>
            </a:extLst>
          </p:cNvPr>
          <p:cNvSpPr txBox="1"/>
          <p:nvPr/>
        </p:nvSpPr>
        <p:spPr>
          <a:xfrm>
            <a:off x="2685939" y="1260374"/>
            <a:ext cx="7806924" cy="1477328"/>
          </a:xfrm>
          <a:prstGeom prst="rect">
            <a:avLst/>
          </a:prstGeom>
          <a:noFill/>
        </p:spPr>
        <p:txBody>
          <a:bodyPr wrap="square" rtlCol="0">
            <a:spAutoFit/>
          </a:bodyPr>
          <a:lstStyle/>
          <a:p>
            <a:pPr algn="just"/>
            <a:r>
              <a:rPr lang="es-ES" dirty="0">
                <a:solidFill>
                  <a:schemeClr val="accent1">
                    <a:lumMod val="50000"/>
                  </a:schemeClr>
                </a:solidFill>
              </a:rPr>
              <a:t>El Plan Territorial de la Delegación del Gobierno en Galicia/Subdelegación del Gobierno en A Coruña 2004-2027 constituye el desarrollo dentro de su ámbito territorial, del </a:t>
            </a:r>
            <a:r>
              <a:rPr lang="es-ES" b="1" dirty="0">
                <a:solidFill>
                  <a:schemeClr val="accent1">
                    <a:lumMod val="50000"/>
                  </a:schemeClr>
                </a:solidFill>
                <a:hlinkClick r:id="rId12"/>
              </a:rPr>
              <a:t>Plan Estratégico de la Administración General del Estado en el Territorio 2024-2027 (PEAGET)</a:t>
            </a:r>
            <a:r>
              <a:rPr lang="es-ES" dirty="0">
                <a:solidFill>
                  <a:schemeClr val="accent1">
                    <a:lumMod val="50000"/>
                  </a:schemeClr>
                </a:solidFill>
                <a:hlinkClick r:id="rId12"/>
              </a:rPr>
              <a:t>.</a:t>
            </a:r>
            <a:endParaRPr lang="es-ES" dirty="0">
              <a:solidFill>
                <a:schemeClr val="accent1">
                  <a:lumMod val="50000"/>
                </a:schemeClr>
              </a:solidFill>
            </a:endParaRPr>
          </a:p>
          <a:p>
            <a:pPr algn="just"/>
            <a:endParaRPr lang="es-ES" dirty="0">
              <a:solidFill>
                <a:schemeClr val="accent1">
                  <a:lumMod val="50000"/>
                </a:schemeClr>
              </a:solidFill>
            </a:endParaRPr>
          </a:p>
        </p:txBody>
      </p:sp>
      <p:graphicFrame>
        <p:nvGraphicFramePr>
          <p:cNvPr id="10" name="Diagrama 9">
            <a:extLst>
              <a:ext uri="{FF2B5EF4-FFF2-40B4-BE49-F238E27FC236}">
                <a16:creationId xmlns:a16="http://schemas.microsoft.com/office/drawing/2014/main" id="{22B58FC5-DD7D-4D3E-80CA-1F4652D20F2C}"/>
              </a:ext>
            </a:extLst>
          </p:cNvPr>
          <p:cNvGraphicFramePr/>
          <p:nvPr>
            <p:extLst>
              <p:ext uri="{D42A27DB-BD31-4B8C-83A1-F6EECF244321}">
                <p14:modId xmlns:p14="http://schemas.microsoft.com/office/powerpoint/2010/main" val="2091503290"/>
              </p:ext>
            </p:extLst>
          </p:nvPr>
        </p:nvGraphicFramePr>
        <p:xfrm>
          <a:off x="2219999" y="2678006"/>
          <a:ext cx="8193225" cy="386090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Flecha: hacia abajo 11">
            <a:extLst>
              <a:ext uri="{FF2B5EF4-FFF2-40B4-BE49-F238E27FC236}">
                <a16:creationId xmlns:a16="http://schemas.microsoft.com/office/drawing/2014/main" id="{F6659479-B5F7-4234-9B6B-CE9FB2028D72}"/>
              </a:ext>
            </a:extLst>
          </p:cNvPr>
          <p:cNvSpPr/>
          <p:nvPr/>
        </p:nvSpPr>
        <p:spPr>
          <a:xfrm>
            <a:off x="6049341" y="4608459"/>
            <a:ext cx="360040" cy="430541"/>
          </a:xfrm>
          <a:prstGeom prst="downArrow">
            <a:avLst/>
          </a:prstGeom>
          <a:solidFill>
            <a:srgbClr val="96D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echa: hacia abajo 12">
            <a:extLst>
              <a:ext uri="{FF2B5EF4-FFF2-40B4-BE49-F238E27FC236}">
                <a16:creationId xmlns:a16="http://schemas.microsoft.com/office/drawing/2014/main" id="{6D4FB321-B00D-4F1D-9EA1-24895AF4C939}"/>
              </a:ext>
            </a:extLst>
          </p:cNvPr>
          <p:cNvSpPr/>
          <p:nvPr/>
        </p:nvSpPr>
        <p:spPr>
          <a:xfrm>
            <a:off x="7153472" y="4608459"/>
            <a:ext cx="360040" cy="430541"/>
          </a:xfrm>
          <a:prstGeom prst="downArrow">
            <a:avLst/>
          </a:prstGeom>
          <a:solidFill>
            <a:srgbClr val="96D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echa: hacia abajo 15">
            <a:extLst>
              <a:ext uri="{FF2B5EF4-FFF2-40B4-BE49-F238E27FC236}">
                <a16:creationId xmlns:a16="http://schemas.microsoft.com/office/drawing/2014/main" id="{E86CA644-B550-4633-9DD6-CE7D036FDA86}"/>
              </a:ext>
            </a:extLst>
          </p:cNvPr>
          <p:cNvSpPr/>
          <p:nvPr/>
        </p:nvSpPr>
        <p:spPr>
          <a:xfrm>
            <a:off x="8307482" y="4643980"/>
            <a:ext cx="360040" cy="430541"/>
          </a:xfrm>
          <a:prstGeom prst="downArrow">
            <a:avLst/>
          </a:prstGeom>
          <a:solidFill>
            <a:srgbClr val="96D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29235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056214493"/>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2220000" y="630982"/>
            <a:ext cx="9972000"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5. </a:t>
            </a:r>
            <a:r>
              <a:rPr lang="es-ES" sz="2000" b="1" dirty="0">
                <a:solidFill>
                  <a:srgbClr val="C00000"/>
                </a:solidFill>
              </a:rPr>
              <a:t>RECURSOS HUMANOS ORIENTADOS A LA GESTIÓN EFICIENTE DE LOS SERVICIOS PÚBLICOS.</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244294" y="6332075"/>
            <a:ext cx="2743200" cy="365125"/>
          </a:xfrm>
        </p:spPr>
        <p:txBody>
          <a:bodyPr/>
          <a:lstStyle/>
          <a:p>
            <a:fld id="{43B9F2F5-9901-4B50-B674-E5A258050F84}" type="slidenum">
              <a:rPr lang="es-ES" smtClean="0"/>
              <a:t>30</a:t>
            </a:fld>
            <a:endParaRPr lang="es-ES" dirty="0"/>
          </a:p>
        </p:txBody>
      </p:sp>
      <p:sp>
        <p:nvSpPr>
          <p:cNvPr id="10" name="Rectángulo 9">
            <a:extLst>
              <a:ext uri="{FF2B5EF4-FFF2-40B4-BE49-F238E27FC236}">
                <a16:creationId xmlns:a16="http://schemas.microsoft.com/office/drawing/2014/main" id="{9539AD86-8702-4469-90BB-C2985CD9E79C}"/>
              </a:ext>
            </a:extLst>
          </p:cNvPr>
          <p:cNvSpPr/>
          <p:nvPr/>
        </p:nvSpPr>
        <p:spPr>
          <a:xfrm>
            <a:off x="2127116" y="1259792"/>
            <a:ext cx="9370143"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2: % de ejecución por objetivo estratégico sobre el total del Plan de Acción 2025</a:t>
            </a:r>
            <a:endParaRPr lang="es-ES" dirty="0">
              <a:solidFill>
                <a:srgbClr val="002060"/>
              </a:solidFill>
            </a:endParaRPr>
          </a:p>
        </p:txBody>
      </p:sp>
      <p:graphicFrame>
        <p:nvGraphicFramePr>
          <p:cNvPr id="13" name="Marcador de contenido 7">
            <a:extLst>
              <a:ext uri="{FF2B5EF4-FFF2-40B4-BE49-F238E27FC236}">
                <a16:creationId xmlns:a16="http://schemas.microsoft.com/office/drawing/2014/main" id="{A22CDD62-85F3-44B2-B5AE-2137657CDD8E}"/>
              </a:ext>
            </a:extLst>
          </p:cNvPr>
          <p:cNvGraphicFramePr>
            <a:graphicFrameLocks/>
          </p:cNvGraphicFramePr>
          <p:nvPr>
            <p:extLst>
              <p:ext uri="{D42A27DB-BD31-4B8C-83A1-F6EECF244321}">
                <p14:modId xmlns:p14="http://schemas.microsoft.com/office/powerpoint/2010/main" val="417044624"/>
              </p:ext>
            </p:extLst>
          </p:nvPr>
        </p:nvGraphicFramePr>
        <p:xfrm>
          <a:off x="2471031" y="1618134"/>
          <a:ext cx="9469938" cy="4782666"/>
        </p:xfrm>
        <a:graphic>
          <a:graphicData uri="http://schemas.openxmlformats.org/drawingml/2006/table">
            <a:tbl>
              <a:tblPr firstRow="1" bandRow="1"/>
              <a:tblGrid>
                <a:gridCol w="1657598">
                  <a:extLst>
                    <a:ext uri="{9D8B030D-6E8A-4147-A177-3AD203B41FA5}">
                      <a16:colId xmlns:a16="http://schemas.microsoft.com/office/drawing/2014/main" val="2120316286"/>
                    </a:ext>
                  </a:extLst>
                </a:gridCol>
                <a:gridCol w="4971489">
                  <a:extLst>
                    <a:ext uri="{9D8B030D-6E8A-4147-A177-3AD203B41FA5}">
                      <a16:colId xmlns:a16="http://schemas.microsoft.com/office/drawing/2014/main" val="2638363933"/>
                    </a:ext>
                  </a:extLst>
                </a:gridCol>
                <a:gridCol w="1538794">
                  <a:extLst>
                    <a:ext uri="{9D8B030D-6E8A-4147-A177-3AD203B41FA5}">
                      <a16:colId xmlns:a16="http://schemas.microsoft.com/office/drawing/2014/main" val="2480324120"/>
                    </a:ext>
                  </a:extLst>
                </a:gridCol>
                <a:gridCol w="1302057">
                  <a:extLst>
                    <a:ext uri="{9D8B030D-6E8A-4147-A177-3AD203B41FA5}">
                      <a16:colId xmlns:a16="http://schemas.microsoft.com/office/drawing/2014/main" val="3000376450"/>
                    </a:ext>
                  </a:extLst>
                </a:gridCol>
              </a:tblGrid>
              <a:tr h="518055">
                <a:tc>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rtl="0">
                        <a:lnSpc>
                          <a:spcPct val="100000"/>
                        </a:lnSpc>
                        <a:spcBef>
                          <a:spcPts val="0"/>
                        </a:spcBef>
                      </a:pPr>
                      <a:r>
                        <a:rPr lang="es-ES" sz="1200" b="1" noProof="0" dirty="0">
                          <a:solidFill>
                            <a:schemeClr val="bg1"/>
                          </a:solidFill>
                          <a:latin typeface="+mn-lt"/>
                          <a:cs typeface="Arial"/>
                        </a:rPr>
                        <a:t>OBJETIVO ESTRATÉGICO </a:t>
                      </a:r>
                    </a:p>
                    <a:p>
                      <a:pPr marL="0" indent="0" algn="ctr" rtl="0">
                        <a:lnSpc>
                          <a:spcPct val="100000"/>
                        </a:lnSpc>
                        <a:spcBef>
                          <a:spcPts val="0"/>
                        </a:spcBef>
                      </a:pPr>
                      <a:r>
                        <a:rPr lang="es-ES" sz="1200" b="1" noProof="0" dirty="0">
                          <a:solidFill>
                            <a:schemeClr val="bg1"/>
                          </a:solidFill>
                          <a:latin typeface="+mn-lt"/>
                          <a:cs typeface="Arial"/>
                        </a:rPr>
                        <a:t>EJE 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indent="0" algn="ctr" rtl="0">
                        <a:lnSpc>
                          <a:spcPct val="100000"/>
                        </a:lnSpc>
                        <a:spcBef>
                          <a:spcPts val="785"/>
                        </a:spcBef>
                      </a:pPr>
                      <a:r>
                        <a:rPr lang="es-ES" sz="1400" b="1" kern="1200" noProof="0" dirty="0">
                          <a:solidFill>
                            <a:schemeClr val="bg1"/>
                          </a:solidFill>
                          <a:latin typeface="+mn-lt"/>
                          <a:ea typeface="+mn-ea"/>
                          <a:cs typeface="Arial"/>
                        </a:rPr>
                        <a:t>PROGRAMA</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00000"/>
                    </a:solidFill>
                  </a:tcPr>
                </a:tc>
                <a:tc>
                  <a:txBody>
                    <a:bodyPr/>
                    <a:lstStyle/>
                    <a:p>
                      <a:pPr algn="ctr" fontAlgn="ctr"/>
                      <a:r>
                        <a:rPr lang="es-ES" sz="1100" b="1" u="none" strike="noStrike" dirty="0">
                          <a:solidFill>
                            <a:schemeClr val="bg1"/>
                          </a:solidFill>
                          <a:effectLst/>
                        </a:rPr>
                        <a:t>% TEÓRICO ADJUDICADO SOBRE EL TOTAL DEL PLAN DE ACCIÓN</a:t>
                      </a:r>
                      <a:endParaRPr lang="es-ES" sz="1100" b="1" i="0" u="none" strike="noStrike" dirty="0">
                        <a:solidFill>
                          <a:schemeClr val="bg1"/>
                        </a:solidFill>
                        <a:effectLst/>
                        <a:latin typeface="Calibri" panose="020F0502020204030204" pitchFamily="34" charset="0"/>
                      </a:endParaRPr>
                    </a:p>
                  </a:txBody>
                  <a:tcPr marL="8489" marR="8489" marT="848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00000"/>
                        </a:lnSpc>
                        <a:spcBef>
                          <a:spcPts val="785"/>
                        </a:spcBef>
                        <a:spcAft>
                          <a:spcPts val="0"/>
                        </a:spcAft>
                        <a:buClrTx/>
                        <a:buSzTx/>
                        <a:buFontTx/>
                        <a:buNone/>
                        <a:tabLst/>
                        <a:defRPr/>
                      </a:pPr>
                      <a:r>
                        <a:rPr lang="es-ES" sz="1200" b="1" u="none" strike="noStrike" dirty="0">
                          <a:solidFill>
                            <a:schemeClr val="bg1"/>
                          </a:solidFill>
                          <a:effectLst/>
                        </a:rPr>
                        <a:t>% EJECUCIÓN REAL </a:t>
                      </a:r>
                      <a:endParaRPr lang="es-ES" sz="1200" noProof="0" dirty="0">
                        <a:solidFill>
                          <a:schemeClr val="bg2">
                            <a:lumMod val="20000"/>
                            <a:lumOff val="8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013428733"/>
                  </a:ext>
                </a:extLst>
              </a:tr>
              <a:tr h="311473">
                <a:tc>
                  <a:txBody>
                    <a:bodyPr/>
                    <a:lstStyle/>
                    <a:p>
                      <a:pPr marL="88900" indent="0" algn="l" defTabSz="914400" rtl="0" eaLnBrk="1" fontAlgn="b" latinLnBrk="0" hangingPunct="1">
                        <a:lnSpc>
                          <a:spcPct val="100000"/>
                        </a:lnSpc>
                        <a:spcBef>
                          <a:spcPts val="415"/>
                        </a:spcBef>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6. Definición de una estrategia común para la ordenación de los RRHH, en colaboración con los ministerios funcionales.</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8900" indent="0" algn="l" defTabSz="914400" rtl="0" eaLnBrk="1" fontAlgn="b" latinLnBrk="0" hangingPunct="1">
                        <a:lnSpc>
                          <a:spcPct val="100000"/>
                        </a:lnSpc>
                        <a:spcBef>
                          <a:spcPts val="415"/>
                        </a:spcBef>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6.1 Planificación, ordenación de la actividad profesional y provisión de los RRHH de la AGET.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6,00%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6,00%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043928045"/>
                  </a:ext>
                </a:extLst>
              </a:tr>
              <a:tr h="358811">
                <a:tc rowSpan="2">
                  <a:txBody>
                    <a:bodyPr/>
                    <a:lstStyle/>
                    <a:p>
                      <a:pPr marL="88900" indent="0" algn="l" defTabSz="914400" rtl="0" eaLnBrk="1" fontAlgn="b" latinLnBrk="0" hangingPunct="1">
                        <a:lnSpc>
                          <a:spcPct val="100000"/>
                        </a:lnSpc>
                        <a:spcBef>
                          <a:spcPts val="415"/>
                        </a:spcBef>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07. Diseño de nuevas estructuras.</a:t>
                      </a:r>
                    </a:p>
                  </a:txBody>
                  <a:tcPr marL="0" marR="0" marT="9525" marB="0" anchor="ct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marL="0" indent="0" algn="l" fontAlgn="ctr">
                        <a:tabLst>
                          <a:tab pos="87313" algn="l"/>
                        </a:tabLst>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   7.1. Modelos deslocalizados de gestión.</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2">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0" indent="0" algn="ctr" defTabSz="914400" rtl="0" eaLnBrk="1" latinLnBrk="0" hangingPunct="1">
                        <a:lnSpc>
                          <a:spcPct val="100000"/>
                        </a:lnSpc>
                        <a:spcBef>
                          <a:spcPts val="415"/>
                        </a:spcBef>
                      </a:pPr>
                      <a:endParaRPr lang="es-ES" sz="1200" b="1" kern="1200" noProof="0" dirty="0">
                        <a:solidFill>
                          <a:schemeClr val="tx1"/>
                        </a:solidFill>
                        <a:latin typeface="+mn-lt"/>
                        <a:ea typeface="+mn-ea"/>
                        <a:cs typeface="Arial"/>
                      </a:endParaRPr>
                    </a:p>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5,00%</a:t>
                      </a:r>
                    </a:p>
                    <a:p>
                      <a:pPr marL="0" indent="0" algn="ctr" defTabSz="914400" rtl="0" eaLnBrk="1" latinLnBrk="0" hangingPunct="1">
                        <a:lnSpc>
                          <a:spcPct val="100000"/>
                        </a:lnSpc>
                        <a:spcBef>
                          <a:spcPts val="415"/>
                        </a:spcBef>
                      </a:pPr>
                      <a:endParaRPr lang="es-ES" sz="1200" b="1" kern="1200" noProof="0" dirty="0">
                        <a:solidFill>
                          <a:schemeClr val="tx1"/>
                        </a:solidFill>
                        <a:latin typeface="+mn-lt"/>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75328903"/>
                  </a:ext>
                </a:extLst>
              </a:tr>
              <a:tr h="379011">
                <a:tc vMerge="1">
                  <a:txBody>
                    <a:bodyPr/>
                    <a:lstStyle/>
                    <a:p>
                      <a:pPr marL="88900" indent="0" algn="l" defTabSz="914400" rtl="0" eaLnBrk="1" fontAlgn="b" latinLnBrk="0" hangingPunct="1">
                        <a:lnSpc>
                          <a:spcPct val="100000"/>
                        </a:lnSpc>
                        <a:spcBef>
                          <a:spcPts val="415"/>
                        </a:spcBef>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9525" marB="0" anchor="ctr"/>
                </a:tc>
                <a:tc>
                  <a:txBody>
                    <a:bodyPr/>
                    <a:lstStyle/>
                    <a:p>
                      <a:pPr marL="87313" indent="0" algn="l" fontAlgn="ct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7.2. Desterritorialización de la gestión de los recursos humanos y    económicos.</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pPr marL="0" indent="0" algn="ctr" defTabSz="914400" rtl="0" eaLnBrk="1" latinLnBrk="0" hangingPunct="1">
                        <a:lnSpc>
                          <a:spcPct val="100000"/>
                        </a:lnSpc>
                        <a:spcBef>
                          <a:spcPts val="415"/>
                        </a:spcBef>
                      </a:pPr>
                      <a:endParaRPr lang="es-ES" sz="1000" b="1" kern="1200" noProof="0" dirty="0">
                        <a:solidFill>
                          <a:schemeClr val="tx1"/>
                        </a:solidFill>
                        <a:latin typeface="+mn-lt"/>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indent="0" algn="ctr" defTabSz="914400" rtl="0" eaLnBrk="1" latinLnBrk="0" hangingPunct="1">
                        <a:lnSpc>
                          <a:spcPct val="100000"/>
                        </a:lnSpc>
                        <a:spcBef>
                          <a:spcPts val="415"/>
                        </a:spcBef>
                      </a:pPr>
                      <a:endParaRPr lang="es-ES" sz="1000" b="1" kern="1200" noProof="0" dirty="0">
                        <a:solidFill>
                          <a:schemeClr val="tx1"/>
                        </a:solidFill>
                        <a:latin typeface="+mn-lt"/>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142741673"/>
                  </a:ext>
                </a:extLst>
              </a:tr>
              <a:tr h="358811">
                <a:tc rowSpan="3">
                  <a:txBody>
                    <a:bodyPr/>
                    <a:lstStyle/>
                    <a:p>
                      <a:pPr marL="88900" indent="0" algn="l" defTabSz="914400" rtl="0" eaLnBrk="1" fontAlgn="b" latinLnBrk="0" hangingPunct="1">
                        <a:lnSpc>
                          <a:spcPct val="100000"/>
                        </a:lnSpc>
                        <a:spcBef>
                          <a:spcPts val="415"/>
                        </a:spcBef>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8. Implantación de medidas para la gestión eficaz de los recursos humanos por competencias, adecuada a las nuevas estructuras.</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8900" indent="0" algn="l" defTabSz="914400" rtl="0" eaLnBrk="1" fontAlgn="b" latinLnBrk="0" hangingPunct="1">
                        <a:lnSpc>
                          <a:spcPct val="100000"/>
                        </a:lnSpc>
                        <a:spcBef>
                          <a:spcPts val="415"/>
                        </a:spcBef>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8.1 Atracción y retención del talento.</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3">
                  <a:txBody>
                    <a:bodyPr/>
                    <a:lstStyle/>
                    <a:p>
                      <a:pPr marL="0" indent="0" algn="ctr" defTabSz="914400" rtl="0" eaLnBrk="1" latinLnBrk="0" hangingPunct="1">
                        <a:lnSpc>
                          <a:spcPct val="100000"/>
                        </a:lnSpc>
                        <a:spcBef>
                          <a:spcPts val="785"/>
                        </a:spcBef>
                      </a:pPr>
                      <a:r>
                        <a:rPr lang="es-ES" sz="1200" b="1" kern="1200" noProof="0" dirty="0">
                          <a:solidFill>
                            <a:schemeClr val="tx1"/>
                          </a:solidFill>
                          <a:latin typeface="+mn-lt"/>
                          <a:ea typeface="+mn-ea"/>
                          <a:cs typeface="Arial"/>
                        </a:rPr>
                        <a:t>8,00%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3">
                  <a:txBody>
                    <a:bodyPr/>
                    <a:lstStyle/>
                    <a:p>
                      <a:pPr marL="0" indent="0" algn="ctr" defTabSz="914400" rtl="0" eaLnBrk="1" latinLnBrk="0" hangingPunct="1">
                        <a:lnSpc>
                          <a:spcPct val="100000"/>
                        </a:lnSpc>
                        <a:spcBef>
                          <a:spcPts val="785"/>
                        </a:spcBef>
                      </a:pPr>
                      <a:r>
                        <a:rPr lang="es-ES" sz="1200" b="1" kern="1200" noProof="0" dirty="0">
                          <a:solidFill>
                            <a:schemeClr val="tx1"/>
                          </a:solidFill>
                          <a:latin typeface="+mn-lt"/>
                          <a:ea typeface="+mn-ea"/>
                          <a:cs typeface="Arial"/>
                        </a:rPr>
                        <a:t>7,20%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849740845"/>
                  </a:ext>
                </a:extLst>
              </a:tr>
              <a:tr h="358811">
                <a:tc vMerge="1">
                  <a:txBody>
                    <a:bodyPr/>
                    <a:lstStyle/>
                    <a:p>
                      <a:endParaRPr lang="es-ES"/>
                    </a:p>
                  </a:txBody>
                  <a:tcPr>
                    <a:lnT w="12700" cap="flat" cmpd="sng" algn="ctr">
                      <a:solidFill>
                        <a:schemeClr val="tx1"/>
                      </a:solidFill>
                      <a:prstDash val="solid"/>
                      <a:round/>
                      <a:headEnd type="none" w="med" len="med"/>
                      <a:tailEnd type="none" w="med" len="med"/>
                    </a:lnT>
                  </a:tcPr>
                </a:tc>
                <a:tc>
                  <a:txBody>
                    <a:bodyPr/>
                    <a:lstStyle/>
                    <a:p>
                      <a:pPr marL="88900" indent="0" algn="l" defTabSz="914400" rtl="0" eaLnBrk="1" fontAlgn="b" latinLnBrk="0" hangingPunct="1">
                        <a:lnSpc>
                          <a:spcPct val="100000"/>
                        </a:lnSpc>
                        <a:spcBef>
                          <a:spcPts val="415"/>
                        </a:spcBef>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8.E1 Mejorar la prevención de riesgos laborales.</a:t>
                      </a:r>
                    </a:p>
                  </a:txBody>
                  <a:tcPr marL="0" marR="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pPr marL="0" indent="0" algn="ctr" defTabSz="914400" rtl="0" eaLnBrk="1" latinLnBrk="0" hangingPunct="1">
                        <a:lnSpc>
                          <a:spcPct val="100000"/>
                        </a:lnSpc>
                        <a:spcBef>
                          <a:spcPts val="415"/>
                        </a:spcBef>
                      </a:pPr>
                      <a:endParaRPr lang="es-ES" sz="1000" b="1" kern="1200" noProof="0" dirty="0">
                        <a:solidFill>
                          <a:schemeClr val="tx1"/>
                        </a:solidFill>
                        <a:latin typeface="+mn-lt"/>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indent="0" algn="ctr" defTabSz="914400" rtl="0" eaLnBrk="1" latinLnBrk="0" hangingPunct="1">
                        <a:lnSpc>
                          <a:spcPct val="100000"/>
                        </a:lnSpc>
                        <a:spcBef>
                          <a:spcPts val="415"/>
                        </a:spcBef>
                      </a:pPr>
                      <a:endParaRPr lang="es-ES" sz="1000" b="1" kern="1200" noProof="0" dirty="0">
                        <a:solidFill>
                          <a:schemeClr val="tx1"/>
                        </a:solidFill>
                        <a:latin typeface="+mn-lt"/>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19907913"/>
                  </a:ext>
                </a:extLst>
              </a:tr>
              <a:tr h="358811">
                <a:tc vMerge="1">
                  <a:txBody>
                    <a:bodyPr/>
                    <a:lstStyle/>
                    <a:p>
                      <a:endParaRPr lang="es-E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8900" indent="0" algn="l" defTabSz="914400" rtl="0" eaLnBrk="1" fontAlgn="b" latinLnBrk="0" hangingPunct="1">
                        <a:lnSpc>
                          <a:spcPct val="100000"/>
                        </a:lnSpc>
                        <a:spcBef>
                          <a:spcPts val="415"/>
                        </a:spcBef>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8.E2 Implementar acciones que aseguren la transferencia del conocimiento.</a:t>
                      </a:r>
                    </a:p>
                  </a:txBody>
                  <a:tcPr marL="0" marR="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pPr marL="0" indent="0" algn="ctr" defTabSz="914400" rtl="0" eaLnBrk="1" latinLnBrk="0" hangingPunct="1">
                        <a:lnSpc>
                          <a:spcPct val="100000"/>
                        </a:lnSpc>
                        <a:spcBef>
                          <a:spcPts val="785"/>
                        </a:spcBef>
                      </a:pPr>
                      <a:endParaRPr lang="es-ES" sz="1000" b="1" kern="1200" noProof="0" dirty="0">
                        <a:solidFill>
                          <a:schemeClr val="tx1"/>
                        </a:solidFill>
                        <a:latin typeface="+mn-lt"/>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indent="0" algn="ctr" defTabSz="914400" rtl="0" eaLnBrk="1" latinLnBrk="0" hangingPunct="1">
                        <a:lnSpc>
                          <a:spcPct val="100000"/>
                        </a:lnSpc>
                        <a:spcBef>
                          <a:spcPts val="785"/>
                        </a:spcBef>
                      </a:pPr>
                      <a:endParaRPr lang="es-ES" sz="1000" b="1" kern="1200" noProof="0" dirty="0">
                        <a:solidFill>
                          <a:schemeClr val="tx1"/>
                        </a:solidFill>
                        <a:latin typeface="+mn-lt"/>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123525112"/>
                  </a:ext>
                </a:extLst>
              </a:tr>
              <a:tr h="318410">
                <a:tc rowSpan="4">
                  <a:txBody>
                    <a:bodyPr/>
                    <a:lstStyle/>
                    <a:p>
                      <a:pPr marL="88900" indent="0" algn="l" defTabSz="914400" rtl="0" eaLnBrk="1" fontAlgn="b" latinLnBrk="0" hangingPunct="1">
                        <a:lnSpc>
                          <a:spcPct val="100000"/>
                        </a:lnSpc>
                        <a:spcBef>
                          <a:spcPts val="415"/>
                        </a:spcBef>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9. Consolidación de la gestión basada en la planificación y retribución vinculada a objetivos.</a:t>
                      </a:r>
                    </a:p>
                  </a:txBody>
                  <a:tcPr marL="0" marR="0" marT="9525" marB="0" anchor="ctr">
                    <a:lnT w="12700" cap="flat" cmpd="sng" algn="ctr">
                      <a:solidFill>
                        <a:schemeClr val="tx1"/>
                      </a:solidFill>
                      <a:prstDash val="solid"/>
                      <a:round/>
                      <a:headEnd type="none" w="med" len="med"/>
                      <a:tailEnd type="none" w="med" len="med"/>
                    </a:lnT>
                    <a:solidFill>
                      <a:srgbClr val="FFF6D9"/>
                    </a:solidFill>
                  </a:tcPr>
                </a:tc>
                <a:tc>
                  <a:txBody>
                    <a:bodyPr/>
                    <a:lstStyle/>
                    <a:p>
                      <a:pPr marL="88900" marR="0" lvl="0" indent="0" algn="l" defTabSz="914400" rtl="0" eaLnBrk="1" fontAlgn="b" latinLnBrk="0" hangingPunct="1">
                        <a:lnSpc>
                          <a:spcPct val="100000"/>
                        </a:lnSpc>
                        <a:spcBef>
                          <a:spcPts val="415"/>
                        </a:spcBef>
                        <a:spcAft>
                          <a:spcPts val="0"/>
                        </a:spcAft>
                        <a:buClrTx/>
                        <a:buSzTx/>
                        <a:buFontTx/>
                        <a:buNone/>
                        <a:tabLst/>
                        <a:defRPr/>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9.1 Avanzar hacia la planificación estratégica en la gestión de la organización.</a:t>
                      </a:r>
                    </a:p>
                  </a:txBody>
                  <a:tcPr marL="0" marR="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4">
                  <a:txBody>
                    <a:bodyPr/>
                    <a:lstStyle/>
                    <a:p>
                      <a:pPr marL="0" indent="0" algn="ctr" defTabSz="914400" rtl="0" eaLnBrk="1" latinLnBrk="0" hangingPunct="1">
                        <a:lnSpc>
                          <a:spcPct val="100000"/>
                        </a:lnSpc>
                        <a:spcBef>
                          <a:spcPts val="785"/>
                        </a:spcBef>
                      </a:pPr>
                      <a:r>
                        <a:rPr lang="es-ES" sz="1200" b="1" kern="1200" noProof="0" dirty="0">
                          <a:solidFill>
                            <a:schemeClr val="tx1"/>
                          </a:solidFill>
                          <a:latin typeface="+mn-lt"/>
                          <a:ea typeface="+mn-ea"/>
                          <a:cs typeface="Arial"/>
                        </a:rPr>
                        <a:t>10,00%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p>
                      <a:pPr marL="0" indent="0" algn="ctr" defTabSz="914400" rtl="0" eaLnBrk="1" latinLnBrk="0" hangingPunct="1">
                        <a:lnSpc>
                          <a:spcPct val="100000"/>
                        </a:lnSpc>
                        <a:spcBef>
                          <a:spcPts val="785"/>
                        </a:spcBef>
                      </a:pPr>
                      <a:r>
                        <a:rPr lang="es-ES" sz="1200" b="1" kern="1200" noProof="0" dirty="0">
                          <a:solidFill>
                            <a:schemeClr val="tx1"/>
                          </a:solidFill>
                          <a:latin typeface="+mn-lt"/>
                          <a:ea typeface="+mn-ea"/>
                          <a:cs typeface="Arial"/>
                        </a:rPr>
                        <a:t>7,07%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856508837"/>
                  </a:ext>
                </a:extLst>
              </a:tr>
              <a:tr h="268921">
                <a:tc vMerge="1">
                  <a:txBody>
                    <a:bodyPr/>
                    <a:lstStyle/>
                    <a:p>
                      <a:endParaRPr lang="es-ES"/>
                    </a:p>
                  </a:txBody>
                  <a:tcPr/>
                </a:tc>
                <a:tc>
                  <a:txBody>
                    <a:bodyPr/>
                    <a:lstStyle/>
                    <a:p>
                      <a:pPr marL="88900" marR="0" lvl="0" indent="0" algn="l" defTabSz="914400" rtl="0" eaLnBrk="1" fontAlgn="b" latinLnBrk="0" hangingPunct="1">
                        <a:lnSpc>
                          <a:spcPct val="100000"/>
                        </a:lnSpc>
                        <a:spcBef>
                          <a:spcPts val="415"/>
                        </a:spcBef>
                        <a:spcAft>
                          <a:spcPts val="0"/>
                        </a:spcAft>
                        <a:buClrTx/>
                        <a:buSzTx/>
                        <a:buFontTx/>
                        <a:buNone/>
                        <a:tabLst/>
                        <a:defRPr/>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9.2 Consolidación de la Dirección por Objetivos.</a:t>
                      </a:r>
                    </a:p>
                  </a:txBody>
                  <a:tcPr marL="0" marR="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pPr marL="0" indent="0" algn="ctr" defTabSz="914400" rtl="0" eaLnBrk="1" latinLnBrk="0" hangingPunct="1">
                        <a:lnSpc>
                          <a:spcPct val="100000"/>
                        </a:lnSpc>
                        <a:spcBef>
                          <a:spcPts val="785"/>
                        </a:spcBef>
                      </a:pPr>
                      <a:endParaRPr lang="es-ES" sz="1000" b="1" kern="1200" noProof="0" dirty="0">
                        <a:solidFill>
                          <a:schemeClr val="tx1"/>
                        </a:solidFill>
                        <a:latin typeface="+mn-lt"/>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indent="0" algn="ctr" defTabSz="914400" rtl="0" eaLnBrk="1" latinLnBrk="0" hangingPunct="1">
                        <a:lnSpc>
                          <a:spcPct val="100000"/>
                        </a:lnSpc>
                        <a:spcBef>
                          <a:spcPts val="785"/>
                        </a:spcBef>
                      </a:pPr>
                      <a:endParaRPr lang="es-ES" sz="1000" b="1" kern="1200" noProof="0" dirty="0">
                        <a:solidFill>
                          <a:schemeClr val="tx1"/>
                        </a:solidFill>
                        <a:latin typeface="+mn-lt"/>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665808110"/>
                  </a:ext>
                </a:extLst>
              </a:tr>
              <a:tr h="241648">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8900" marR="0" lvl="0" indent="0" algn="l" defTabSz="914400" rtl="0" eaLnBrk="1" fontAlgn="b" latinLnBrk="0" hangingPunct="1">
                        <a:lnSpc>
                          <a:spcPct val="100000"/>
                        </a:lnSpc>
                        <a:spcBef>
                          <a:spcPts val="415"/>
                        </a:spcBef>
                        <a:spcAft>
                          <a:spcPts val="0"/>
                        </a:spcAft>
                        <a:buClrTx/>
                        <a:buSzTx/>
                        <a:buFontTx/>
                        <a:buNone/>
                        <a:tabLst/>
                        <a:defRPr/>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9.3. Implantación de un modelo de productividad por objetivos.</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pPr marL="0" indent="0" algn="ctr" defTabSz="914400" rtl="0" eaLnBrk="1" latinLnBrk="0" hangingPunct="1">
                        <a:lnSpc>
                          <a:spcPct val="100000"/>
                        </a:lnSpc>
                        <a:spcBef>
                          <a:spcPts val="785"/>
                        </a:spcBef>
                      </a:pPr>
                      <a:endParaRPr lang="es-ES" sz="1000" b="1" kern="1200" noProof="0" dirty="0">
                        <a:solidFill>
                          <a:schemeClr val="tx1"/>
                        </a:solidFill>
                        <a:latin typeface="+mn-lt"/>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indent="0" algn="ctr" defTabSz="914400" rtl="0" eaLnBrk="1" latinLnBrk="0" hangingPunct="1">
                        <a:lnSpc>
                          <a:spcPct val="100000"/>
                        </a:lnSpc>
                        <a:spcBef>
                          <a:spcPts val="785"/>
                        </a:spcBef>
                      </a:pPr>
                      <a:endParaRPr lang="es-ES" sz="1000" b="1" kern="1200" noProof="0" dirty="0">
                        <a:solidFill>
                          <a:schemeClr val="tx1"/>
                        </a:solidFill>
                        <a:latin typeface="+mn-lt"/>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803609066"/>
                  </a:ext>
                </a:extLst>
              </a:tr>
              <a:tr h="383974">
                <a:tc vMerge="1">
                  <a:txBody>
                    <a:bodyPr/>
                    <a:lstStyle/>
                    <a:p>
                      <a:endParaRPr lang="es-ES"/>
                    </a:p>
                  </a:txBody>
                  <a:tcPr>
                    <a:lnR w="12700" cap="flat" cmpd="sng" algn="ctr">
                      <a:solidFill>
                        <a:schemeClr val="tx1"/>
                      </a:solidFill>
                      <a:prstDash val="solid"/>
                      <a:round/>
                      <a:headEnd type="none" w="med" len="med"/>
                      <a:tailEnd type="none" w="med" len="med"/>
                    </a:lnR>
                    <a:solidFill>
                      <a:srgbClr val="FFF6D9"/>
                    </a:solidFill>
                  </a:tcPr>
                </a:tc>
                <a:tc>
                  <a:txBody>
                    <a:bodyPr/>
                    <a:lstStyle/>
                    <a:p>
                      <a:pPr marL="88900" indent="0" algn="l" defTabSz="914400" rtl="0" eaLnBrk="1" fontAlgn="b" latinLnBrk="0" hangingPunct="1">
                        <a:lnSpc>
                          <a:spcPct val="100000"/>
                        </a:lnSpc>
                        <a:spcBef>
                          <a:spcPts val="415"/>
                        </a:spcBef>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9.4 Cuadro de Mando Integral: diseño, implantación e inclusión de indicadores.</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pPr marL="0" indent="0" algn="ctr" defTabSz="914400" rtl="0" eaLnBrk="1" latinLnBrk="0" hangingPunct="1">
                        <a:lnSpc>
                          <a:spcPct val="100000"/>
                        </a:lnSpc>
                        <a:spcBef>
                          <a:spcPts val="785"/>
                        </a:spcBef>
                      </a:pPr>
                      <a:endParaRPr lang="es-ES" sz="1000" b="1" kern="1200" noProof="0" dirty="0">
                        <a:solidFill>
                          <a:schemeClr val="tx1"/>
                        </a:solidFill>
                        <a:latin typeface="+mn-lt"/>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indent="0" algn="ctr" defTabSz="914400" rtl="0" eaLnBrk="1" latinLnBrk="0" hangingPunct="1">
                        <a:lnSpc>
                          <a:spcPct val="100000"/>
                        </a:lnSpc>
                        <a:spcBef>
                          <a:spcPts val="785"/>
                        </a:spcBef>
                      </a:pPr>
                      <a:endParaRPr lang="es-ES" sz="1000" b="1" kern="1200" noProof="0" dirty="0">
                        <a:solidFill>
                          <a:schemeClr val="tx1"/>
                        </a:solidFill>
                        <a:latin typeface="+mn-lt"/>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595071847"/>
                  </a:ext>
                </a:extLst>
              </a:tr>
              <a:tr h="283106">
                <a:tc>
                  <a:txBody>
                    <a:bodyPr/>
                    <a:lstStyle/>
                    <a:p>
                      <a:pPr marL="227965" algn="l" defTabSz="914400" rtl="0" eaLnBrk="1" fontAlgn="b" latinLnBrk="0" hangingPunct="1">
                        <a:lnSpc>
                          <a:spcPct val="100000"/>
                        </a:lnSpc>
                        <a:spcBef>
                          <a:spcPts val="415"/>
                        </a:spcBef>
                      </a:pPr>
                      <a:r>
                        <a:rPr lang="es-ES" sz="1200" b="1" kern="1200" dirty="0">
                          <a:solidFill>
                            <a:schemeClr val="accent1">
                              <a:lumMod val="50000"/>
                            </a:schemeClr>
                          </a:solidFill>
                          <a:latin typeface="+mn-lt"/>
                          <a:ea typeface="+mn-ea"/>
                          <a:cs typeface="Arial"/>
                        </a:rPr>
                        <a:t>TOTAL</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p>
                      <a:pPr marL="227965" algn="l" defTabSz="914400" rtl="0" eaLnBrk="1" fontAlgn="b" latinLnBrk="0" hangingPunct="1">
                        <a:lnSpc>
                          <a:spcPct val="100000"/>
                        </a:lnSpc>
                        <a:spcBef>
                          <a:spcPts val="415"/>
                        </a:spcBef>
                      </a:pPr>
                      <a:endParaRPr lang="es-ES" sz="1100" b="1" kern="1200" dirty="0">
                        <a:solidFill>
                          <a:schemeClr val="accent1">
                            <a:lumMod val="50000"/>
                          </a:schemeClr>
                        </a:solidFill>
                        <a:latin typeface="+mn-lt"/>
                        <a:ea typeface="+mn-ea"/>
                        <a:cs typeface="Arial"/>
                      </a:endParaRP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tabLst>
                          <a:tab pos="0" algn="l"/>
                        </a:tabLst>
                      </a:pPr>
                      <a:r>
                        <a:rPr lang="es-ES" sz="1200" b="1" kern="1200" noProof="0" dirty="0">
                          <a:solidFill>
                            <a:schemeClr val="bg1"/>
                          </a:solidFill>
                          <a:latin typeface="Calibri" panose="020F0502020204030204" pitchFamily="34" charset="0"/>
                          <a:ea typeface="Calibri" panose="020F0502020204030204" pitchFamily="34" charset="0"/>
                          <a:cs typeface="Calibri" panose="020F0502020204030204" pitchFamily="34" charset="0"/>
                        </a:rPr>
                        <a:t>25,27%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extLst>
                  <a:ext uri="{0D108BD9-81ED-4DB2-BD59-A6C34878D82A}">
                    <a16:rowId xmlns:a16="http://schemas.microsoft.com/office/drawing/2014/main" val="3922316323"/>
                  </a:ext>
                </a:extLst>
              </a:tr>
            </a:tbl>
          </a:graphicData>
        </a:graphic>
      </p:graphicFrame>
      <p:pic>
        <p:nvPicPr>
          <p:cNvPr id="15" name="Imagen 14">
            <a:extLst>
              <a:ext uri="{FF2B5EF4-FFF2-40B4-BE49-F238E27FC236}">
                <a16:creationId xmlns:a16="http://schemas.microsoft.com/office/drawing/2014/main" id="{E53CFD59-0AD5-40E4-86AD-050F16F16E9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497259" y="1122396"/>
            <a:ext cx="642086" cy="469361"/>
          </a:xfrm>
          <a:prstGeom prst="rect">
            <a:avLst/>
          </a:prstGeom>
        </p:spPr>
      </p:pic>
    </p:spTree>
    <p:extLst>
      <p:ext uri="{BB962C8B-B14F-4D97-AF65-F5344CB8AC3E}">
        <p14:creationId xmlns:p14="http://schemas.microsoft.com/office/powerpoint/2010/main" val="1724297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239724224"/>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2220000" y="630982"/>
            <a:ext cx="9972000" cy="400110"/>
          </a:xfrm>
          <a:prstGeom prst="rect">
            <a:avLst/>
          </a:prstGeom>
          <a:solidFill>
            <a:schemeClr val="accent1">
              <a:lumMod val="20000"/>
              <a:lumOff val="80000"/>
            </a:schemeClr>
          </a:solidFill>
        </p:spPr>
        <p:txBody>
          <a:bodyPr wrap="square">
            <a:spAutoFit/>
          </a:bodyPr>
          <a:lstStyle/>
          <a:p>
            <a:r>
              <a:rPr lang="es-ES" b="1" dirty="0">
                <a:solidFill>
                  <a:srgbClr val="C00000"/>
                </a:solidFill>
              </a:rPr>
              <a:t>5</a:t>
            </a:r>
            <a:r>
              <a:rPr lang="es-ES" sz="1800" b="1" dirty="0">
                <a:solidFill>
                  <a:srgbClr val="C00000"/>
                </a:solidFill>
              </a:rPr>
              <a:t>. </a:t>
            </a:r>
            <a:r>
              <a:rPr lang="es-ES" sz="2000" b="1" dirty="0">
                <a:solidFill>
                  <a:srgbClr val="C00000"/>
                </a:solidFill>
              </a:rPr>
              <a:t>RECURSOS HUMANOS ORIENTADOS A LA GESTIÓN EFICIENTE DE LOS SERVICIOS PÚBLICOS.</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244294" y="6332075"/>
            <a:ext cx="2743200" cy="365125"/>
          </a:xfrm>
        </p:spPr>
        <p:txBody>
          <a:bodyPr/>
          <a:lstStyle/>
          <a:p>
            <a:fld id="{43B9F2F5-9901-4B50-B674-E5A258050F84}" type="slidenum">
              <a:rPr lang="es-ES" smtClean="0"/>
              <a:t>31</a:t>
            </a:fld>
            <a:endParaRPr lang="es-ES" dirty="0"/>
          </a:p>
        </p:txBody>
      </p:sp>
      <p:pic>
        <p:nvPicPr>
          <p:cNvPr id="13" name="Imagen 12">
            <a:extLst>
              <a:ext uri="{FF2B5EF4-FFF2-40B4-BE49-F238E27FC236}">
                <a16:creationId xmlns:a16="http://schemas.microsoft.com/office/drawing/2014/main" id="{9BF727EA-7EE8-425F-A974-33D3CD1F930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48061" y="1400800"/>
            <a:ext cx="966521" cy="706521"/>
          </a:xfrm>
          <a:prstGeom prst="rect">
            <a:avLst/>
          </a:prstGeom>
        </p:spPr>
      </p:pic>
      <p:sp>
        <p:nvSpPr>
          <p:cNvPr id="12" name="Rectángulo 11">
            <a:extLst>
              <a:ext uri="{FF2B5EF4-FFF2-40B4-BE49-F238E27FC236}">
                <a16:creationId xmlns:a16="http://schemas.microsoft.com/office/drawing/2014/main" id="{34EE8FAF-DF22-4586-88E8-D25B9B0E18F3}"/>
              </a:ext>
            </a:extLst>
          </p:cNvPr>
          <p:cNvSpPr/>
          <p:nvPr/>
        </p:nvSpPr>
        <p:spPr>
          <a:xfrm>
            <a:off x="4685978" y="1200063"/>
            <a:ext cx="4730634" cy="553998"/>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2: % de ejecución sobre el total del Plan de Acción 2025</a:t>
            </a:r>
          </a:p>
        </p:txBody>
      </p:sp>
      <p:graphicFrame>
        <p:nvGraphicFramePr>
          <p:cNvPr id="15" name="Gráfico 14">
            <a:extLst>
              <a:ext uri="{FF2B5EF4-FFF2-40B4-BE49-F238E27FC236}">
                <a16:creationId xmlns:a16="http://schemas.microsoft.com/office/drawing/2014/main" id="{537E8362-D6EF-4F2F-A245-484627071059}"/>
              </a:ext>
            </a:extLst>
          </p:cNvPr>
          <p:cNvGraphicFramePr>
            <a:graphicFrameLocks/>
          </p:cNvGraphicFramePr>
          <p:nvPr>
            <p:extLst>
              <p:ext uri="{D42A27DB-BD31-4B8C-83A1-F6EECF244321}">
                <p14:modId xmlns:p14="http://schemas.microsoft.com/office/powerpoint/2010/main" val="1877776285"/>
              </p:ext>
            </p:extLst>
          </p:nvPr>
        </p:nvGraphicFramePr>
        <p:xfrm>
          <a:off x="3282557" y="1909217"/>
          <a:ext cx="6911150" cy="4422858"/>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1269560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172425932"/>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2220000" y="630982"/>
            <a:ext cx="9972000" cy="400110"/>
          </a:xfrm>
          <a:prstGeom prst="rect">
            <a:avLst/>
          </a:prstGeom>
          <a:solidFill>
            <a:schemeClr val="accent1">
              <a:lumMod val="20000"/>
              <a:lumOff val="80000"/>
            </a:schemeClr>
          </a:solidFill>
        </p:spPr>
        <p:txBody>
          <a:bodyPr wrap="square">
            <a:spAutoFit/>
          </a:bodyPr>
          <a:lstStyle/>
          <a:p>
            <a:r>
              <a:rPr lang="es-ES" b="1" dirty="0">
                <a:solidFill>
                  <a:srgbClr val="C00000"/>
                </a:solidFill>
              </a:rPr>
              <a:t>5</a:t>
            </a:r>
            <a:r>
              <a:rPr lang="es-ES" sz="1800" b="1" dirty="0">
                <a:solidFill>
                  <a:srgbClr val="C00000"/>
                </a:solidFill>
              </a:rPr>
              <a:t>. </a:t>
            </a:r>
            <a:r>
              <a:rPr lang="es-ES" sz="2000" b="1" dirty="0">
                <a:solidFill>
                  <a:srgbClr val="C00000"/>
                </a:solidFill>
              </a:rPr>
              <a:t>RECURSOS HUMANOS ORIENTADOS A LA GESTIÓN EFICIENTE DE LOS SERVICIOS PÚBLICOS.</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244294" y="6332075"/>
            <a:ext cx="2743200" cy="365125"/>
          </a:xfrm>
        </p:spPr>
        <p:txBody>
          <a:bodyPr/>
          <a:lstStyle/>
          <a:p>
            <a:fld id="{43B9F2F5-9901-4B50-B674-E5A258050F84}" type="slidenum">
              <a:rPr lang="es-ES" smtClean="0"/>
              <a:t>32</a:t>
            </a:fld>
            <a:endParaRPr lang="es-ES" dirty="0"/>
          </a:p>
        </p:txBody>
      </p:sp>
      <p:pic>
        <p:nvPicPr>
          <p:cNvPr id="13" name="Imagen 12">
            <a:extLst>
              <a:ext uri="{FF2B5EF4-FFF2-40B4-BE49-F238E27FC236}">
                <a16:creationId xmlns:a16="http://schemas.microsoft.com/office/drawing/2014/main" id="{9BF727EA-7EE8-425F-A974-33D3CD1F930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48115" y="1470117"/>
            <a:ext cx="966521" cy="706521"/>
          </a:xfrm>
          <a:prstGeom prst="rect">
            <a:avLst/>
          </a:prstGeom>
        </p:spPr>
      </p:pic>
      <p:sp>
        <p:nvSpPr>
          <p:cNvPr id="10" name="Rectángulo 9">
            <a:extLst>
              <a:ext uri="{FF2B5EF4-FFF2-40B4-BE49-F238E27FC236}">
                <a16:creationId xmlns:a16="http://schemas.microsoft.com/office/drawing/2014/main" id="{E0B50690-3EE6-4678-8D95-B6A2C1FA495A}"/>
              </a:ext>
            </a:extLst>
          </p:cNvPr>
          <p:cNvSpPr/>
          <p:nvPr/>
        </p:nvSpPr>
        <p:spPr>
          <a:xfrm>
            <a:off x="4685978" y="1200063"/>
            <a:ext cx="4730634"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 de ejecución del eje 2</a:t>
            </a:r>
          </a:p>
        </p:txBody>
      </p:sp>
      <p:graphicFrame>
        <p:nvGraphicFramePr>
          <p:cNvPr id="12" name="Gráfico 11">
            <a:extLst>
              <a:ext uri="{FF2B5EF4-FFF2-40B4-BE49-F238E27FC236}">
                <a16:creationId xmlns:a16="http://schemas.microsoft.com/office/drawing/2014/main" id="{CD969972-B092-4C29-8EC1-06390DE67E72}"/>
              </a:ext>
            </a:extLst>
          </p:cNvPr>
          <p:cNvGraphicFramePr>
            <a:graphicFrameLocks/>
          </p:cNvGraphicFramePr>
          <p:nvPr>
            <p:extLst>
              <p:ext uri="{D42A27DB-BD31-4B8C-83A1-F6EECF244321}">
                <p14:modId xmlns:p14="http://schemas.microsoft.com/office/powerpoint/2010/main" val="3363831024"/>
              </p:ext>
            </p:extLst>
          </p:nvPr>
        </p:nvGraphicFramePr>
        <p:xfrm>
          <a:off x="3342064" y="1928775"/>
          <a:ext cx="6911150" cy="4422858"/>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2528387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30818"/>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972235352"/>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2220000" y="630982"/>
            <a:ext cx="9972000" cy="400110"/>
          </a:xfrm>
          <a:prstGeom prst="rect">
            <a:avLst/>
          </a:prstGeom>
          <a:solidFill>
            <a:schemeClr val="accent1">
              <a:lumMod val="20000"/>
              <a:lumOff val="80000"/>
            </a:schemeClr>
          </a:solidFill>
        </p:spPr>
        <p:txBody>
          <a:bodyPr wrap="square">
            <a:spAutoFit/>
          </a:bodyPr>
          <a:lstStyle/>
          <a:p>
            <a:r>
              <a:rPr lang="es-ES" b="1" dirty="0">
                <a:solidFill>
                  <a:srgbClr val="C00000"/>
                </a:solidFill>
              </a:rPr>
              <a:t>5</a:t>
            </a:r>
            <a:r>
              <a:rPr lang="es-ES" sz="1800" b="1" dirty="0">
                <a:solidFill>
                  <a:srgbClr val="C00000"/>
                </a:solidFill>
              </a:rPr>
              <a:t>. </a:t>
            </a:r>
            <a:r>
              <a:rPr lang="es-ES" sz="2000" b="1" dirty="0">
                <a:solidFill>
                  <a:srgbClr val="C00000"/>
                </a:solidFill>
              </a:rPr>
              <a:t>RECURSOS HUMANOS ORIENTADOS A LA GESTIÓN EFICIENTE DE LOS SERVICIOS PÚBLICOS.</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410318" y="6492875"/>
            <a:ext cx="2743200" cy="365125"/>
          </a:xfrm>
        </p:spPr>
        <p:txBody>
          <a:bodyPr/>
          <a:lstStyle/>
          <a:p>
            <a:fld id="{43B9F2F5-9901-4B50-B674-E5A258050F84}" type="slidenum">
              <a:rPr lang="es-ES" smtClean="0"/>
              <a:t>33</a:t>
            </a:fld>
            <a:endParaRPr lang="es-ES" dirty="0"/>
          </a:p>
        </p:txBody>
      </p:sp>
      <p:sp>
        <p:nvSpPr>
          <p:cNvPr id="9" name="Rectángulo 8">
            <a:extLst>
              <a:ext uri="{FF2B5EF4-FFF2-40B4-BE49-F238E27FC236}">
                <a16:creationId xmlns:a16="http://schemas.microsoft.com/office/drawing/2014/main" id="{4A02E030-E55F-49D7-B52B-B11C3F35E279}"/>
              </a:ext>
            </a:extLst>
          </p:cNvPr>
          <p:cNvSpPr/>
          <p:nvPr/>
        </p:nvSpPr>
        <p:spPr>
          <a:xfrm>
            <a:off x="3923203" y="1033671"/>
            <a:ext cx="5646236"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Principales medidas ejecutadas eje 2 (1 de 2)</a:t>
            </a:r>
          </a:p>
        </p:txBody>
      </p:sp>
      <p:pic>
        <p:nvPicPr>
          <p:cNvPr id="10" name="Imagen 9">
            <a:extLst>
              <a:ext uri="{FF2B5EF4-FFF2-40B4-BE49-F238E27FC236}">
                <a16:creationId xmlns:a16="http://schemas.microsoft.com/office/drawing/2014/main" id="{B82FB0A7-5081-4614-A1A5-3064E2F04CA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645741" y="1050492"/>
            <a:ext cx="499491" cy="365125"/>
          </a:xfrm>
          <a:prstGeom prst="rect">
            <a:avLst/>
          </a:prstGeom>
        </p:spPr>
      </p:pic>
      <p:graphicFrame>
        <p:nvGraphicFramePr>
          <p:cNvPr id="4" name="Tabla 3">
            <a:extLst>
              <a:ext uri="{FF2B5EF4-FFF2-40B4-BE49-F238E27FC236}">
                <a16:creationId xmlns:a16="http://schemas.microsoft.com/office/drawing/2014/main" id="{D78BEB29-0CD5-467D-A3E8-9726166E83B8}"/>
              </a:ext>
            </a:extLst>
          </p:cNvPr>
          <p:cNvGraphicFramePr>
            <a:graphicFrameLocks noGrp="1"/>
          </p:cNvGraphicFramePr>
          <p:nvPr>
            <p:extLst>
              <p:ext uri="{D42A27DB-BD31-4B8C-83A1-F6EECF244321}">
                <p14:modId xmlns:p14="http://schemas.microsoft.com/office/powerpoint/2010/main" val="2538564820"/>
              </p:ext>
            </p:extLst>
          </p:nvPr>
        </p:nvGraphicFramePr>
        <p:xfrm>
          <a:off x="2275513" y="1415617"/>
          <a:ext cx="9619973" cy="5173334"/>
        </p:xfrm>
        <a:graphic>
          <a:graphicData uri="http://schemas.openxmlformats.org/drawingml/2006/table">
            <a:tbl>
              <a:tblPr/>
              <a:tblGrid>
                <a:gridCol w="581215">
                  <a:extLst>
                    <a:ext uri="{9D8B030D-6E8A-4147-A177-3AD203B41FA5}">
                      <a16:colId xmlns:a16="http://schemas.microsoft.com/office/drawing/2014/main" val="3347081320"/>
                    </a:ext>
                  </a:extLst>
                </a:gridCol>
                <a:gridCol w="3173181">
                  <a:extLst>
                    <a:ext uri="{9D8B030D-6E8A-4147-A177-3AD203B41FA5}">
                      <a16:colId xmlns:a16="http://schemas.microsoft.com/office/drawing/2014/main" val="4133541140"/>
                    </a:ext>
                  </a:extLst>
                </a:gridCol>
                <a:gridCol w="5153906">
                  <a:extLst>
                    <a:ext uri="{9D8B030D-6E8A-4147-A177-3AD203B41FA5}">
                      <a16:colId xmlns:a16="http://schemas.microsoft.com/office/drawing/2014/main" val="2817296377"/>
                    </a:ext>
                  </a:extLst>
                </a:gridCol>
                <a:gridCol w="711671">
                  <a:extLst>
                    <a:ext uri="{9D8B030D-6E8A-4147-A177-3AD203B41FA5}">
                      <a16:colId xmlns:a16="http://schemas.microsoft.com/office/drawing/2014/main" val="3393975608"/>
                    </a:ext>
                  </a:extLst>
                </a:gridCol>
              </a:tblGrid>
              <a:tr h="384787">
                <a:tc>
                  <a:txBody>
                    <a:bodyPr/>
                    <a:lstStyle/>
                    <a:p>
                      <a:pPr algn="ctr" fontAlgn="ctr"/>
                      <a:r>
                        <a:rPr lang="es-ES" sz="900" b="1" i="0" u="none" strike="noStrike">
                          <a:solidFill>
                            <a:srgbClr val="000000"/>
                          </a:solidFill>
                          <a:effectLst/>
                          <a:latin typeface="Calibri" panose="020F0502020204030204" pitchFamily="34" charset="0"/>
                        </a:rPr>
                        <a:t>CÓDIGO</a:t>
                      </a:r>
                    </a:p>
                  </a:txBody>
                  <a:tcPr marL="6799" marR="6799" marT="679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00"/>
                    </a:solidFill>
                  </a:tcPr>
                </a:tc>
                <a:tc>
                  <a:txBody>
                    <a:bodyPr/>
                    <a:lstStyle/>
                    <a:p>
                      <a:pPr algn="ctr" fontAlgn="ctr"/>
                      <a:r>
                        <a:rPr lang="es-ES" sz="900" b="1" i="0" u="none" strike="noStrike">
                          <a:solidFill>
                            <a:srgbClr val="FFFFFF"/>
                          </a:solidFill>
                          <a:effectLst/>
                          <a:latin typeface="Calibri" panose="020F0502020204030204" pitchFamily="34" charset="0"/>
                        </a:rPr>
                        <a:t>PROGRAMA</a:t>
                      </a:r>
                    </a:p>
                  </a:txBody>
                  <a:tcPr marL="6799" marR="6799" marT="679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4472C4"/>
                    </a:solidFill>
                  </a:tcPr>
                </a:tc>
                <a:tc>
                  <a:txBody>
                    <a:bodyPr/>
                    <a:lstStyle/>
                    <a:p>
                      <a:pPr algn="ctr" fontAlgn="ctr"/>
                      <a:r>
                        <a:rPr lang="es-ES" sz="900" b="1" i="0" u="none" strike="noStrike" dirty="0">
                          <a:solidFill>
                            <a:srgbClr val="000000"/>
                          </a:solidFill>
                          <a:effectLst/>
                          <a:latin typeface="Calibri" panose="020F0502020204030204" pitchFamily="34" charset="0"/>
                        </a:rPr>
                        <a:t>MEDIDA</a:t>
                      </a:r>
                    </a:p>
                  </a:txBody>
                  <a:tcPr marL="6799" marR="6799" marT="679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DFFE7"/>
                    </a:solidFill>
                  </a:tcPr>
                </a:tc>
                <a:tc>
                  <a:txBody>
                    <a:bodyPr/>
                    <a:lstStyle/>
                    <a:p>
                      <a:pPr algn="ctr" fontAlgn="ctr"/>
                      <a:r>
                        <a:rPr lang="es-ES" sz="900" b="1" i="0" u="none" strike="noStrike" dirty="0">
                          <a:solidFill>
                            <a:srgbClr val="FFFFFF"/>
                          </a:solidFill>
                          <a:effectLst/>
                          <a:latin typeface="Calibri" panose="020F0502020204030204" pitchFamily="34" charset="0"/>
                        </a:rPr>
                        <a:t>EJECUCIÓN (31/12/2025)</a:t>
                      </a:r>
                    </a:p>
                  </a:txBody>
                  <a:tcPr marL="6799" marR="6799" marT="679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833C0C"/>
                    </a:solidFill>
                  </a:tcPr>
                </a:tc>
                <a:extLst>
                  <a:ext uri="{0D108BD9-81ED-4DB2-BD59-A6C34878D82A}">
                    <a16:rowId xmlns:a16="http://schemas.microsoft.com/office/drawing/2014/main" val="1631944642"/>
                  </a:ext>
                </a:extLst>
              </a:tr>
              <a:tr h="253960">
                <a:tc>
                  <a:txBody>
                    <a:bodyPr/>
                    <a:lstStyle/>
                    <a:p>
                      <a:pPr algn="l" fontAlgn="ctr"/>
                      <a:r>
                        <a:rPr lang="es-ES" sz="900" b="1" i="0" u="none" strike="noStrike">
                          <a:solidFill>
                            <a:srgbClr val="000000"/>
                          </a:solidFill>
                          <a:effectLst/>
                          <a:latin typeface="Calibri" panose="020F0502020204030204" pitchFamily="34" charset="0"/>
                        </a:rPr>
                        <a:t>6.1.2</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6.1. Planificación, ordenación de la actividad profesional y provisión de los RRHH de la AGET.</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Análisis de los procedimientos de gestión y las condiciones de trabajo y planificación de medidas para la mejora.</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FFE5"/>
                    </a:solidFill>
                  </a:tcPr>
                </a:tc>
                <a:tc>
                  <a:txBody>
                    <a:bodyPr/>
                    <a:lstStyle/>
                    <a:p>
                      <a:pPr algn="ctr" fontAlgn="ctr"/>
                      <a:r>
                        <a:rPr lang="es-ES" sz="900" b="0" i="0" u="none" strike="noStrike" dirty="0">
                          <a:solidFill>
                            <a:srgbClr val="000000"/>
                          </a:solidFill>
                          <a:effectLst/>
                          <a:latin typeface="Calibri" panose="020F0502020204030204" pitchFamily="34" charset="0"/>
                        </a:rPr>
                        <a:t>100%</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61154671"/>
                  </a:ext>
                </a:extLst>
              </a:tr>
              <a:tr h="253960">
                <a:tc>
                  <a:txBody>
                    <a:bodyPr/>
                    <a:lstStyle/>
                    <a:p>
                      <a:pPr algn="l" fontAlgn="ctr"/>
                      <a:r>
                        <a:rPr lang="es-ES" sz="900" b="1" i="0" u="none" strike="noStrike">
                          <a:solidFill>
                            <a:srgbClr val="000000"/>
                          </a:solidFill>
                          <a:effectLst/>
                          <a:latin typeface="Calibri" panose="020F0502020204030204" pitchFamily="34" charset="0"/>
                        </a:rPr>
                        <a:t>6.1.3</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6.1. Planificación, ordenación de la actividad profesional y provisión de los RRHH de la AGET.</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Análisis de las necesidades de formación.</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D9FFE5"/>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025347981"/>
                  </a:ext>
                </a:extLst>
              </a:tr>
              <a:tr h="253960">
                <a:tc>
                  <a:txBody>
                    <a:bodyPr/>
                    <a:lstStyle/>
                    <a:p>
                      <a:pPr algn="l" fontAlgn="ctr"/>
                      <a:r>
                        <a:rPr lang="es-ES" sz="900" b="1" i="0" u="none" strike="noStrike">
                          <a:solidFill>
                            <a:srgbClr val="000000"/>
                          </a:solidFill>
                          <a:effectLst/>
                          <a:latin typeface="Calibri" panose="020F0502020204030204" pitchFamily="34" charset="0"/>
                        </a:rPr>
                        <a:t>7.1.1</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7.1. Modelos deslocalizados de gestión.</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Análisis de las áreas de gestión susceptibles de tramitación deslocalizada y selección de aquellas que se consideren prioritarias.</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94FF8F"/>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3733970177"/>
                  </a:ext>
                </a:extLst>
              </a:tr>
              <a:tr h="253960">
                <a:tc>
                  <a:txBody>
                    <a:bodyPr/>
                    <a:lstStyle/>
                    <a:p>
                      <a:pPr algn="l" fontAlgn="ctr"/>
                      <a:r>
                        <a:rPr lang="es-ES" sz="900" b="1" i="0" u="none" strike="noStrike">
                          <a:solidFill>
                            <a:srgbClr val="000000"/>
                          </a:solidFill>
                          <a:effectLst/>
                          <a:latin typeface="Calibri" panose="020F0502020204030204" pitchFamily="34" charset="0"/>
                        </a:rPr>
                        <a:t>7.2.1</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7.2. Desterritorialización de la gestión de los recursos humanos y económicos.</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Análisis de las tareas de gestión de recursos humanos y económicos susceptibles de desterritorialización para la implantación progresiva por territorios y planificación para su implantación.</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94FF8F"/>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465165288"/>
                  </a:ext>
                </a:extLst>
              </a:tr>
              <a:tr h="377091">
                <a:tc>
                  <a:txBody>
                    <a:bodyPr/>
                    <a:lstStyle/>
                    <a:p>
                      <a:pPr algn="l" fontAlgn="ctr"/>
                      <a:r>
                        <a:rPr lang="es-ES" sz="900" b="1" i="0" u="none" strike="noStrike">
                          <a:solidFill>
                            <a:srgbClr val="000000"/>
                          </a:solidFill>
                          <a:effectLst/>
                          <a:latin typeface="Calibri" panose="020F0502020204030204" pitchFamily="34" charset="0"/>
                        </a:rPr>
                        <a:t>8.1.1</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8.1. Atracción y retención del talento.</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Realización de acciones de percepción de la calidad respecto al cliente interno o relacionadas con el clima laboral – elaboración de una encuesta de satisfacción del personal.</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CDFE8C"/>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911847831"/>
                  </a:ext>
                </a:extLst>
              </a:tr>
              <a:tr h="246264">
                <a:tc>
                  <a:txBody>
                    <a:bodyPr/>
                    <a:lstStyle/>
                    <a:p>
                      <a:pPr algn="l" fontAlgn="ctr"/>
                      <a:r>
                        <a:rPr lang="es-ES" sz="900" b="1" i="0" u="none" strike="noStrike">
                          <a:solidFill>
                            <a:srgbClr val="000000"/>
                          </a:solidFill>
                          <a:effectLst/>
                          <a:latin typeface="Calibri" panose="020F0502020204030204" pitchFamily="34" charset="0"/>
                        </a:rPr>
                        <a:t>8.1.5</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8.1. Atracción y retención del talento.</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Análisis sobre las principales necesidades y ámbitos de actuación que se deben abordar en la DGG/</a:t>
                      </a:r>
                      <a:r>
                        <a:rPr lang="es-ES" sz="900" b="0" i="0" u="none" strike="noStrike" dirty="0" err="1">
                          <a:solidFill>
                            <a:srgbClr val="000000"/>
                          </a:solidFill>
                          <a:effectLst/>
                          <a:latin typeface="Calibri" panose="020F0502020204030204" pitchFamily="34" charset="0"/>
                        </a:rPr>
                        <a:t>SGAC</a:t>
                      </a:r>
                      <a:r>
                        <a:rPr lang="es-ES" sz="900" b="0" i="0" u="none" strike="noStrike" dirty="0">
                          <a:solidFill>
                            <a:srgbClr val="000000"/>
                          </a:solidFill>
                          <a:effectLst/>
                          <a:latin typeface="Calibri" panose="020F0502020204030204" pitchFamily="34" charset="0"/>
                        </a:rPr>
                        <a:t> para la atracción y retención del talento.</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CDFE8C"/>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377133627"/>
                  </a:ext>
                </a:extLst>
              </a:tr>
              <a:tr h="623355">
                <a:tc>
                  <a:txBody>
                    <a:bodyPr/>
                    <a:lstStyle/>
                    <a:p>
                      <a:pPr algn="l" fontAlgn="ctr"/>
                      <a:r>
                        <a:rPr lang="es-ES" sz="900" b="1" i="0" u="none" strike="noStrike">
                          <a:solidFill>
                            <a:srgbClr val="000000"/>
                          </a:solidFill>
                          <a:effectLst/>
                          <a:latin typeface="Calibri" panose="020F0502020204030204" pitchFamily="34" charset="0"/>
                        </a:rPr>
                        <a:t>8.1.6</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8.1. Atracción y retención del talento.</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Incremento o renovación de los convenios AGE-Universidades para prácticas de estudiantes en la DGG/</a:t>
                      </a:r>
                      <a:r>
                        <a:rPr lang="es-ES" sz="900" b="0" i="0" u="none" strike="noStrike" dirty="0" err="1">
                          <a:solidFill>
                            <a:srgbClr val="000000"/>
                          </a:solidFill>
                          <a:effectLst/>
                          <a:latin typeface="Calibri" panose="020F0502020204030204" pitchFamily="34" charset="0"/>
                        </a:rPr>
                        <a:t>SGAC</a:t>
                      </a:r>
                      <a:r>
                        <a:rPr lang="es-ES" sz="900" b="0" i="0" u="none" strike="noStrike" dirty="0">
                          <a:solidFill>
                            <a:srgbClr val="000000"/>
                          </a:solidFill>
                          <a:effectLst/>
                          <a:latin typeface="Calibri" panose="020F0502020204030204" pitchFamily="34" charset="0"/>
                        </a:rPr>
                        <a:t>.</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CDFE8C"/>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2421811246"/>
                  </a:ext>
                </a:extLst>
              </a:tr>
              <a:tr h="246264">
                <a:tc>
                  <a:txBody>
                    <a:bodyPr/>
                    <a:lstStyle/>
                    <a:p>
                      <a:pPr algn="l" fontAlgn="ctr"/>
                      <a:r>
                        <a:rPr lang="es-ES" sz="900" b="1" i="0" u="none" strike="noStrike">
                          <a:solidFill>
                            <a:srgbClr val="000000"/>
                          </a:solidFill>
                          <a:effectLst/>
                          <a:latin typeface="Calibri" panose="020F0502020204030204" pitchFamily="34" charset="0"/>
                        </a:rPr>
                        <a:t>8.1.7</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8.1. Atracción y retención del talento.</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Establecimiento y/o mejora de los protocolos de acogida y despedida – desarrollar modelos eficientes para la gestión de los flujos de recursos humanos, con el objetivo de asegurar una prestación de servicios óptima.</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CDFE8C"/>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2458548247"/>
                  </a:ext>
                </a:extLst>
              </a:tr>
              <a:tr h="546398">
                <a:tc>
                  <a:txBody>
                    <a:bodyPr/>
                    <a:lstStyle/>
                    <a:p>
                      <a:pPr algn="l" fontAlgn="ctr"/>
                      <a:r>
                        <a:rPr lang="es-ES" sz="900" b="1" i="0" u="none" strike="noStrike">
                          <a:solidFill>
                            <a:srgbClr val="000000"/>
                          </a:solidFill>
                          <a:effectLst/>
                          <a:latin typeface="Calibri" panose="020F0502020204030204" pitchFamily="34" charset="0"/>
                        </a:rPr>
                        <a:t>8.1.8</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8.1. Atracción y retención del talento.</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Revisión y actualización de programas y manuales relacionados con la atención a las personas de la organización.</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CDFE8C"/>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361305592"/>
                  </a:ext>
                </a:extLst>
              </a:tr>
              <a:tr h="246264">
                <a:tc>
                  <a:txBody>
                    <a:bodyPr/>
                    <a:lstStyle/>
                    <a:p>
                      <a:pPr algn="l" fontAlgn="ctr"/>
                      <a:r>
                        <a:rPr lang="es-ES" sz="900" b="1" i="0" u="none" strike="noStrike">
                          <a:solidFill>
                            <a:srgbClr val="000000"/>
                          </a:solidFill>
                          <a:effectLst/>
                          <a:latin typeface="Calibri" panose="020F0502020204030204" pitchFamily="34" charset="0"/>
                        </a:rPr>
                        <a:t>8.E1.3</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8.E1. Mejorar la prevención de riesgos laborales.</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Revisión y actualización del Programa de Prevención de Riesgos Laborales.</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CDFE8C"/>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3768672192"/>
                  </a:ext>
                </a:extLst>
              </a:tr>
              <a:tr h="246264">
                <a:tc>
                  <a:txBody>
                    <a:bodyPr/>
                    <a:lstStyle/>
                    <a:p>
                      <a:pPr algn="l" fontAlgn="ctr"/>
                      <a:r>
                        <a:rPr lang="es-ES" sz="900" b="1" i="0" u="none" strike="noStrike">
                          <a:solidFill>
                            <a:srgbClr val="000000"/>
                          </a:solidFill>
                          <a:effectLst/>
                          <a:latin typeface="Calibri" panose="020F0502020204030204" pitchFamily="34" charset="0"/>
                        </a:rPr>
                        <a:t>8.E2.2</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8.E2. Implementar acciones que aseguren la transferencia del conocimiento.</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Realización de acciones de formación organizadas por la DGG/</a:t>
                      </a:r>
                      <a:r>
                        <a:rPr lang="es-ES" sz="900" b="0" i="0" u="none" strike="noStrike" dirty="0" err="1">
                          <a:solidFill>
                            <a:srgbClr val="000000"/>
                          </a:solidFill>
                          <a:effectLst/>
                          <a:latin typeface="Calibri" panose="020F0502020204030204" pitchFamily="34" charset="0"/>
                        </a:rPr>
                        <a:t>SGAC</a:t>
                      </a:r>
                      <a:r>
                        <a:rPr lang="es-ES" sz="900" b="0" i="0" u="none" strike="noStrike" dirty="0">
                          <a:solidFill>
                            <a:srgbClr val="000000"/>
                          </a:solidFill>
                          <a:effectLst/>
                          <a:latin typeface="Calibri" panose="020F0502020204030204" pitchFamily="34" charset="0"/>
                        </a:rPr>
                        <a:t>.</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CDFE8C"/>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447211506"/>
                  </a:ext>
                </a:extLst>
              </a:tr>
              <a:tr h="246264">
                <a:tc>
                  <a:txBody>
                    <a:bodyPr/>
                    <a:lstStyle/>
                    <a:p>
                      <a:pPr algn="l" fontAlgn="ctr"/>
                      <a:r>
                        <a:rPr lang="es-ES" sz="900" b="1" i="0" u="none" strike="noStrike">
                          <a:solidFill>
                            <a:srgbClr val="000000"/>
                          </a:solidFill>
                          <a:effectLst/>
                          <a:latin typeface="Calibri" panose="020F0502020204030204" pitchFamily="34" charset="0"/>
                        </a:rPr>
                        <a:t>8.E2.7</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8.E2. Implementar acciones que aseguren la transferencia del conocimiento.</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Elaboración de un Plan Integral para la Gestión del Conocimiento.</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CDFE8C"/>
                    </a:solidFill>
                  </a:tcPr>
                </a:tc>
                <a:tc>
                  <a:txBody>
                    <a:bodyPr/>
                    <a:lstStyle/>
                    <a:p>
                      <a:pPr algn="ctr" fontAlgn="ctr"/>
                      <a:r>
                        <a:rPr lang="es-ES" sz="900" b="0" i="0" u="none" strike="noStrike">
                          <a:solidFill>
                            <a:srgbClr val="000000"/>
                          </a:solidFill>
                          <a:effectLst/>
                          <a:latin typeface="Calibri" panose="020F0502020204030204" pitchFamily="34" charset="0"/>
                        </a:rPr>
                        <a:t>0%</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3635026393"/>
                  </a:ext>
                </a:extLst>
              </a:tr>
              <a:tr h="369396">
                <a:tc>
                  <a:txBody>
                    <a:bodyPr/>
                    <a:lstStyle/>
                    <a:p>
                      <a:pPr algn="l" fontAlgn="ctr"/>
                      <a:r>
                        <a:rPr lang="es-ES" sz="900" b="1" i="0" u="none" strike="noStrike">
                          <a:solidFill>
                            <a:srgbClr val="000000"/>
                          </a:solidFill>
                          <a:effectLst/>
                          <a:latin typeface="Calibri" panose="020F0502020204030204" pitchFamily="34" charset="0"/>
                        </a:rPr>
                        <a:t>8.E2.8</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8.E2. Implementar acciones que aseguren la transferencia del conocimiento.</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Elaboración de vídeos explicativos sobre aplicaciones y procedimientos internos.</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CDFE8C"/>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2436905322"/>
                  </a:ext>
                </a:extLst>
              </a:tr>
              <a:tr h="377091">
                <a:tc>
                  <a:txBody>
                    <a:bodyPr/>
                    <a:lstStyle/>
                    <a:p>
                      <a:pPr algn="l" fontAlgn="ctr"/>
                      <a:r>
                        <a:rPr lang="es-ES" sz="900" b="1" i="0" u="none" strike="noStrike">
                          <a:solidFill>
                            <a:srgbClr val="000000"/>
                          </a:solidFill>
                          <a:effectLst/>
                          <a:latin typeface="Calibri" panose="020F0502020204030204" pitchFamily="34" charset="0"/>
                        </a:rPr>
                        <a:t>8.E2.9</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8.E2. Implementar acciones que aseguren la transferencia del conocimiento.</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Organización de “píldoras formativas” orientadas al personal de la DGG/</a:t>
                      </a:r>
                      <a:r>
                        <a:rPr lang="es-ES" sz="900" b="0" i="0" u="none" strike="noStrike" dirty="0" err="1">
                          <a:solidFill>
                            <a:srgbClr val="000000"/>
                          </a:solidFill>
                          <a:effectLst/>
                          <a:latin typeface="Calibri" panose="020F0502020204030204" pitchFamily="34" charset="0"/>
                        </a:rPr>
                        <a:t>SGAC</a:t>
                      </a:r>
                      <a:r>
                        <a:rPr lang="es-ES" sz="900" b="0" i="0" u="none" strike="noStrike" dirty="0">
                          <a:solidFill>
                            <a:srgbClr val="000000"/>
                          </a:solidFill>
                          <a:effectLst/>
                          <a:latin typeface="Calibri" panose="020F0502020204030204" pitchFamily="34" charset="0"/>
                        </a:rPr>
                        <a:t>.</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CDFE8C"/>
                    </a:solidFill>
                  </a:tcPr>
                </a:tc>
                <a:tc>
                  <a:txBody>
                    <a:bodyPr/>
                    <a:lstStyle/>
                    <a:p>
                      <a:pPr algn="ctr" fontAlgn="ctr"/>
                      <a:r>
                        <a:rPr lang="es-ES" sz="900" b="0" i="0" u="none" strike="noStrike" dirty="0">
                          <a:solidFill>
                            <a:srgbClr val="000000"/>
                          </a:solidFill>
                          <a:effectLst/>
                          <a:latin typeface="Calibri" panose="020F0502020204030204" pitchFamily="34" charset="0"/>
                        </a:rPr>
                        <a:t>100%</a:t>
                      </a:r>
                    </a:p>
                  </a:txBody>
                  <a:tcPr marL="6799" marR="6799" marT="6799"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230451761"/>
                  </a:ext>
                </a:extLst>
              </a:tr>
            </a:tbl>
          </a:graphicData>
        </a:graphic>
      </p:graphicFrame>
    </p:spTree>
    <p:extLst>
      <p:ext uri="{BB962C8B-B14F-4D97-AF65-F5344CB8AC3E}">
        <p14:creationId xmlns:p14="http://schemas.microsoft.com/office/powerpoint/2010/main" val="2638813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61746904"/>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2220000" y="630982"/>
            <a:ext cx="9972000" cy="400110"/>
          </a:xfrm>
          <a:prstGeom prst="rect">
            <a:avLst/>
          </a:prstGeom>
          <a:solidFill>
            <a:schemeClr val="accent1">
              <a:lumMod val="20000"/>
              <a:lumOff val="80000"/>
            </a:schemeClr>
          </a:solidFill>
        </p:spPr>
        <p:txBody>
          <a:bodyPr wrap="square">
            <a:spAutoFit/>
          </a:bodyPr>
          <a:lstStyle/>
          <a:p>
            <a:r>
              <a:rPr lang="es-ES" b="1" dirty="0">
                <a:solidFill>
                  <a:srgbClr val="C00000"/>
                </a:solidFill>
              </a:rPr>
              <a:t>5</a:t>
            </a:r>
            <a:r>
              <a:rPr lang="es-ES" sz="1800" b="1" dirty="0">
                <a:solidFill>
                  <a:srgbClr val="C00000"/>
                </a:solidFill>
              </a:rPr>
              <a:t>. </a:t>
            </a:r>
            <a:r>
              <a:rPr lang="es-ES" sz="2000" b="1" dirty="0">
                <a:solidFill>
                  <a:srgbClr val="C00000"/>
                </a:solidFill>
              </a:rPr>
              <a:t>RECURSOS HUMANOS ORIENTADOS A LA GESTIÓN EFICIENTE DE LOS SERVICIOS PÚBLICOS.</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448800" y="6492875"/>
            <a:ext cx="2743200" cy="365125"/>
          </a:xfrm>
        </p:spPr>
        <p:txBody>
          <a:bodyPr/>
          <a:lstStyle/>
          <a:p>
            <a:fld id="{43B9F2F5-9901-4B50-B674-E5A258050F84}" type="slidenum">
              <a:rPr lang="es-ES" smtClean="0"/>
              <a:t>34</a:t>
            </a:fld>
            <a:endParaRPr lang="es-ES" dirty="0"/>
          </a:p>
        </p:txBody>
      </p:sp>
      <p:pic>
        <p:nvPicPr>
          <p:cNvPr id="13" name="Imagen 12">
            <a:extLst>
              <a:ext uri="{FF2B5EF4-FFF2-40B4-BE49-F238E27FC236}">
                <a16:creationId xmlns:a16="http://schemas.microsoft.com/office/drawing/2014/main" id="{9BF727EA-7EE8-425F-A974-33D3CD1F930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236569" y="1061910"/>
            <a:ext cx="738076" cy="539529"/>
          </a:xfrm>
          <a:prstGeom prst="rect">
            <a:avLst/>
          </a:prstGeom>
        </p:spPr>
      </p:pic>
      <p:sp>
        <p:nvSpPr>
          <p:cNvPr id="9" name="Rectángulo 8">
            <a:extLst>
              <a:ext uri="{FF2B5EF4-FFF2-40B4-BE49-F238E27FC236}">
                <a16:creationId xmlns:a16="http://schemas.microsoft.com/office/drawing/2014/main" id="{17ED2500-BB62-4470-AEA1-50C0C837CCD0}"/>
              </a:ext>
            </a:extLst>
          </p:cNvPr>
          <p:cNvSpPr/>
          <p:nvPr/>
        </p:nvSpPr>
        <p:spPr>
          <a:xfrm>
            <a:off x="3960482" y="1195137"/>
            <a:ext cx="5646236"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Principales medidas ejecutadas eje 2 (2 de 2)</a:t>
            </a:r>
          </a:p>
        </p:txBody>
      </p:sp>
      <p:graphicFrame>
        <p:nvGraphicFramePr>
          <p:cNvPr id="4" name="Tabla 3">
            <a:extLst>
              <a:ext uri="{FF2B5EF4-FFF2-40B4-BE49-F238E27FC236}">
                <a16:creationId xmlns:a16="http://schemas.microsoft.com/office/drawing/2014/main" id="{7A831E6E-B744-4F0E-B1A6-8BE6BEC915E0}"/>
              </a:ext>
            </a:extLst>
          </p:cNvPr>
          <p:cNvGraphicFramePr>
            <a:graphicFrameLocks noGrp="1"/>
          </p:cNvGraphicFramePr>
          <p:nvPr>
            <p:extLst>
              <p:ext uri="{D42A27DB-BD31-4B8C-83A1-F6EECF244321}">
                <p14:modId xmlns:p14="http://schemas.microsoft.com/office/powerpoint/2010/main" val="3246952537"/>
              </p:ext>
            </p:extLst>
          </p:nvPr>
        </p:nvGraphicFramePr>
        <p:xfrm>
          <a:off x="2306516" y="1601439"/>
          <a:ext cx="9668129" cy="4926664"/>
        </p:xfrm>
        <a:graphic>
          <a:graphicData uri="http://schemas.openxmlformats.org/drawingml/2006/table">
            <a:tbl>
              <a:tblPr/>
              <a:tblGrid>
                <a:gridCol w="584125">
                  <a:extLst>
                    <a:ext uri="{9D8B030D-6E8A-4147-A177-3AD203B41FA5}">
                      <a16:colId xmlns:a16="http://schemas.microsoft.com/office/drawing/2014/main" val="1119729103"/>
                    </a:ext>
                  </a:extLst>
                </a:gridCol>
                <a:gridCol w="3189065">
                  <a:extLst>
                    <a:ext uri="{9D8B030D-6E8A-4147-A177-3AD203B41FA5}">
                      <a16:colId xmlns:a16="http://schemas.microsoft.com/office/drawing/2014/main" val="4282550751"/>
                    </a:ext>
                  </a:extLst>
                </a:gridCol>
                <a:gridCol w="5218409">
                  <a:extLst>
                    <a:ext uri="{9D8B030D-6E8A-4147-A177-3AD203B41FA5}">
                      <a16:colId xmlns:a16="http://schemas.microsoft.com/office/drawing/2014/main" val="846417476"/>
                    </a:ext>
                  </a:extLst>
                </a:gridCol>
                <a:gridCol w="676530">
                  <a:extLst>
                    <a:ext uri="{9D8B030D-6E8A-4147-A177-3AD203B41FA5}">
                      <a16:colId xmlns:a16="http://schemas.microsoft.com/office/drawing/2014/main" val="2840629701"/>
                    </a:ext>
                  </a:extLst>
                </a:gridCol>
              </a:tblGrid>
              <a:tr h="374171">
                <a:tc>
                  <a:txBody>
                    <a:bodyPr/>
                    <a:lstStyle/>
                    <a:p>
                      <a:pPr algn="ctr" fontAlgn="ctr"/>
                      <a:r>
                        <a:rPr lang="es-ES" sz="900" b="1" i="0" u="none" strike="noStrike">
                          <a:solidFill>
                            <a:srgbClr val="000000"/>
                          </a:solidFill>
                          <a:effectLst/>
                          <a:latin typeface="Calibri" panose="020F0502020204030204" pitchFamily="34" charset="0"/>
                        </a:rPr>
                        <a:t>CÓDIGO</a:t>
                      </a:r>
                    </a:p>
                  </a:txBody>
                  <a:tcPr marL="7010" marR="7010" marT="701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00"/>
                    </a:solidFill>
                  </a:tcPr>
                </a:tc>
                <a:tc>
                  <a:txBody>
                    <a:bodyPr/>
                    <a:lstStyle/>
                    <a:p>
                      <a:pPr algn="ctr" fontAlgn="ctr"/>
                      <a:r>
                        <a:rPr lang="es-ES" sz="900" b="1" i="0" u="none" strike="noStrike">
                          <a:solidFill>
                            <a:srgbClr val="FFFFFF"/>
                          </a:solidFill>
                          <a:effectLst/>
                          <a:latin typeface="Calibri" panose="020F0502020204030204" pitchFamily="34" charset="0"/>
                        </a:rPr>
                        <a:t>PROGRAMA</a:t>
                      </a:r>
                    </a:p>
                  </a:txBody>
                  <a:tcPr marL="7010" marR="7010" marT="701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4472C4"/>
                    </a:solidFill>
                  </a:tcPr>
                </a:tc>
                <a:tc>
                  <a:txBody>
                    <a:bodyPr/>
                    <a:lstStyle/>
                    <a:p>
                      <a:pPr algn="ctr" fontAlgn="ctr"/>
                      <a:r>
                        <a:rPr lang="es-ES" sz="900" b="1" i="0" u="none" strike="noStrike" dirty="0">
                          <a:solidFill>
                            <a:srgbClr val="000000"/>
                          </a:solidFill>
                          <a:effectLst/>
                          <a:latin typeface="Calibri" panose="020F0502020204030204" pitchFamily="34" charset="0"/>
                        </a:rPr>
                        <a:t>MEDIDA</a:t>
                      </a:r>
                    </a:p>
                  </a:txBody>
                  <a:tcPr marL="7010" marR="7010" marT="701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DFFE7"/>
                    </a:solidFill>
                  </a:tcPr>
                </a:tc>
                <a:tc>
                  <a:txBody>
                    <a:bodyPr/>
                    <a:lstStyle/>
                    <a:p>
                      <a:pPr algn="ctr" fontAlgn="ctr"/>
                      <a:r>
                        <a:rPr lang="es-ES" sz="900" b="1" i="0" u="none" strike="noStrike" dirty="0">
                          <a:solidFill>
                            <a:srgbClr val="FFFFFF"/>
                          </a:solidFill>
                          <a:effectLst/>
                          <a:latin typeface="Calibri" panose="020F0502020204030204" pitchFamily="34" charset="0"/>
                        </a:rPr>
                        <a:t>EJECUCIÓN (31/12/2025)</a:t>
                      </a:r>
                    </a:p>
                  </a:txBody>
                  <a:tcPr marL="7010" marR="7010" marT="701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833C0C"/>
                    </a:solidFill>
                  </a:tcPr>
                </a:tc>
                <a:extLst>
                  <a:ext uri="{0D108BD9-81ED-4DB2-BD59-A6C34878D82A}">
                    <a16:rowId xmlns:a16="http://schemas.microsoft.com/office/drawing/2014/main" val="1503101383"/>
                  </a:ext>
                </a:extLst>
              </a:tr>
              <a:tr h="246953">
                <a:tc>
                  <a:txBody>
                    <a:bodyPr/>
                    <a:lstStyle/>
                    <a:p>
                      <a:pPr algn="l" fontAlgn="ctr"/>
                      <a:r>
                        <a:rPr lang="es-ES" sz="900" b="1" i="0" u="none" strike="noStrike">
                          <a:solidFill>
                            <a:srgbClr val="000000"/>
                          </a:solidFill>
                          <a:effectLst/>
                          <a:latin typeface="Calibri" panose="020F0502020204030204" pitchFamily="34" charset="0"/>
                        </a:rPr>
                        <a:t>9.1.3</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9.1. Avanzar hacia la planificación estratégica en la gestión de la organización.</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Elaboración y aprobación del Plan de Acción 2025 de la DGG/</a:t>
                      </a:r>
                      <a:r>
                        <a:rPr lang="es-ES" sz="900" b="0" i="0" u="none" strike="noStrike" dirty="0" err="1">
                          <a:solidFill>
                            <a:srgbClr val="000000"/>
                          </a:solidFill>
                          <a:effectLst/>
                          <a:latin typeface="Calibri" panose="020F0502020204030204" pitchFamily="34" charset="0"/>
                        </a:rPr>
                        <a:t>SGAC</a:t>
                      </a:r>
                      <a:r>
                        <a:rPr lang="es-ES" sz="900" b="0" i="0" u="none" strike="noStrike" dirty="0">
                          <a:solidFill>
                            <a:srgbClr val="000000"/>
                          </a:solidFill>
                          <a:effectLst/>
                          <a:latin typeface="Calibri" panose="020F0502020204030204" pitchFamily="34" charset="0"/>
                        </a:rPr>
                        <a:t> – alineación con el PEAGET 2024-2027 y el Plan de Acción anual de la DGAGET.</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6FEC6"/>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866687842"/>
                  </a:ext>
                </a:extLst>
              </a:tr>
              <a:tr h="239470">
                <a:tc>
                  <a:txBody>
                    <a:bodyPr/>
                    <a:lstStyle/>
                    <a:p>
                      <a:pPr algn="l" fontAlgn="ctr"/>
                      <a:r>
                        <a:rPr lang="es-ES" sz="900" b="1" i="0" u="none" strike="noStrike">
                          <a:solidFill>
                            <a:srgbClr val="000000"/>
                          </a:solidFill>
                          <a:effectLst/>
                          <a:latin typeface="Calibri" panose="020F0502020204030204" pitchFamily="34" charset="0"/>
                        </a:rPr>
                        <a:t>9.1.4</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9.1. Avanzar hacia la planificación estratégica en la gestión de la organización.</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Evaluación del Plan de Acción 2024 – elaboración del informe anual de seguimiento sobre el grado de cumplimiento del </a:t>
                      </a:r>
                      <a:r>
                        <a:rPr lang="es-ES" sz="900" b="0" i="0" u="none" strike="noStrike" dirty="0" err="1">
                          <a:solidFill>
                            <a:srgbClr val="000000"/>
                          </a:solidFill>
                          <a:effectLst/>
                          <a:latin typeface="Calibri" panose="020F0502020204030204" pitchFamily="34" charset="0"/>
                        </a:rPr>
                        <a:t>PACC</a:t>
                      </a:r>
                      <a:r>
                        <a:rPr lang="es-ES" sz="900" b="0" i="0" u="none" strike="noStrike" dirty="0">
                          <a:solidFill>
                            <a:srgbClr val="000000"/>
                          </a:solidFill>
                          <a:effectLst/>
                          <a:latin typeface="Calibri" panose="020F0502020204030204" pitchFamily="34" charset="0"/>
                        </a:rPr>
                        <a:t> 2024 de la DGG/</a:t>
                      </a:r>
                      <a:r>
                        <a:rPr lang="es-ES" sz="900" b="0" i="0" u="none" strike="noStrike" dirty="0" err="1">
                          <a:solidFill>
                            <a:srgbClr val="000000"/>
                          </a:solidFill>
                          <a:effectLst/>
                          <a:latin typeface="Calibri" panose="020F0502020204030204" pitchFamily="34" charset="0"/>
                        </a:rPr>
                        <a:t>SGAC</a:t>
                      </a:r>
                      <a:r>
                        <a:rPr lang="es-ES" sz="900" b="0" i="0" u="none" strike="noStrike" dirty="0">
                          <a:solidFill>
                            <a:srgbClr val="000000"/>
                          </a:solidFill>
                          <a:effectLst/>
                          <a:latin typeface="Calibri" panose="020F0502020204030204" pitchFamily="34" charset="0"/>
                        </a:rPr>
                        <a:t>.</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6FEC6"/>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1737586550"/>
                  </a:ext>
                </a:extLst>
              </a:tr>
              <a:tr h="493905">
                <a:tc>
                  <a:txBody>
                    <a:bodyPr/>
                    <a:lstStyle/>
                    <a:p>
                      <a:pPr algn="l" fontAlgn="ctr"/>
                      <a:r>
                        <a:rPr lang="es-ES" sz="900" b="1" i="0" u="none" strike="noStrike">
                          <a:solidFill>
                            <a:srgbClr val="000000"/>
                          </a:solidFill>
                          <a:effectLst/>
                          <a:latin typeface="Calibri" panose="020F0502020204030204" pitchFamily="34" charset="0"/>
                        </a:rPr>
                        <a:t>9.1.5</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9.1. Avanzar hacia la planificación estratégica en la gestión de la organización.</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Consolidación de la estructura de gobernanza del Plan (reuniones del Comité de Calidad de la DGG/</a:t>
                      </a:r>
                      <a:r>
                        <a:rPr lang="es-ES" sz="900" b="0" i="0" u="none" strike="noStrike" dirty="0" err="1">
                          <a:solidFill>
                            <a:srgbClr val="000000"/>
                          </a:solidFill>
                          <a:effectLst/>
                          <a:latin typeface="Calibri" panose="020F0502020204030204" pitchFamily="34" charset="0"/>
                        </a:rPr>
                        <a:t>SGAC</a:t>
                      </a:r>
                      <a:r>
                        <a:rPr lang="es-ES" sz="900" b="0" i="0" u="none" strike="noStrike" dirty="0">
                          <a:solidFill>
                            <a:srgbClr val="000000"/>
                          </a:solidFill>
                          <a:effectLst/>
                          <a:latin typeface="Calibri" panose="020F0502020204030204" pitchFamily="34" charset="0"/>
                        </a:rPr>
                        <a:t>).</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6FEC6"/>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303259560"/>
                  </a:ext>
                </a:extLst>
              </a:tr>
              <a:tr h="359204">
                <a:tc>
                  <a:txBody>
                    <a:bodyPr/>
                    <a:lstStyle/>
                    <a:p>
                      <a:pPr algn="l" fontAlgn="ctr"/>
                      <a:r>
                        <a:rPr lang="es-ES" sz="900" b="1" i="0" u="none" strike="noStrike">
                          <a:solidFill>
                            <a:srgbClr val="000000"/>
                          </a:solidFill>
                          <a:effectLst/>
                          <a:latin typeface="Calibri" panose="020F0502020204030204" pitchFamily="34" charset="0"/>
                        </a:rPr>
                        <a:t>9.1.6</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9.1. Avanzar hacia la planificación estratégica en la gestión de la organización.</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Elaboración de nuevas fichas de procesos clave.</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6FEC6"/>
                    </a:solidFill>
                  </a:tcPr>
                </a:tc>
                <a:tc>
                  <a:txBody>
                    <a:bodyPr/>
                    <a:lstStyle/>
                    <a:p>
                      <a:pPr algn="ctr" fontAlgn="ctr"/>
                      <a:r>
                        <a:rPr lang="es-ES" sz="900" b="0" i="0" u="none" strike="noStrike">
                          <a:solidFill>
                            <a:srgbClr val="000000"/>
                          </a:solidFill>
                          <a:effectLst/>
                          <a:latin typeface="Calibri" panose="020F0502020204030204" pitchFamily="34" charset="0"/>
                        </a:rPr>
                        <a:t>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1206055761"/>
                  </a:ext>
                </a:extLst>
              </a:tr>
              <a:tr h="239470">
                <a:tc>
                  <a:txBody>
                    <a:bodyPr/>
                    <a:lstStyle/>
                    <a:p>
                      <a:pPr algn="l" fontAlgn="ctr"/>
                      <a:r>
                        <a:rPr lang="es-ES" sz="900" b="1" i="0" u="none" strike="noStrike">
                          <a:solidFill>
                            <a:srgbClr val="000000"/>
                          </a:solidFill>
                          <a:effectLst/>
                          <a:latin typeface="Calibri" panose="020F0502020204030204" pitchFamily="34" charset="0"/>
                        </a:rPr>
                        <a:t>9.1.7</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9.1. Avanzar hacia la planificación estratégica en la gestión de la organización.</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Participación en la formación en planificación estratégica organizada por la </a:t>
                      </a:r>
                      <a:r>
                        <a:rPr lang="es-ES" sz="900" b="0" i="0" u="none" strike="noStrike" dirty="0" err="1">
                          <a:solidFill>
                            <a:srgbClr val="000000"/>
                          </a:solidFill>
                          <a:effectLst/>
                          <a:latin typeface="Calibri" panose="020F0502020204030204" pitchFamily="34" charset="0"/>
                        </a:rPr>
                        <a:t>SGRHAGET</a:t>
                      </a:r>
                      <a:r>
                        <a:rPr lang="es-ES" sz="900" b="0" i="0" u="none" strike="noStrike" dirty="0">
                          <a:solidFill>
                            <a:srgbClr val="000000"/>
                          </a:solidFill>
                          <a:effectLst/>
                          <a:latin typeface="Calibri" panose="020F0502020204030204" pitchFamily="34" charset="0"/>
                        </a:rPr>
                        <a:t>.</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6FEC6"/>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4111649161"/>
                  </a:ext>
                </a:extLst>
              </a:tr>
              <a:tr h="239470">
                <a:tc>
                  <a:txBody>
                    <a:bodyPr/>
                    <a:lstStyle/>
                    <a:p>
                      <a:pPr algn="l" fontAlgn="ctr"/>
                      <a:r>
                        <a:rPr lang="es-ES" sz="900" b="1" i="0" u="none" strike="noStrike">
                          <a:solidFill>
                            <a:srgbClr val="000000"/>
                          </a:solidFill>
                          <a:effectLst/>
                          <a:latin typeface="Calibri" panose="020F0502020204030204" pitchFamily="34" charset="0"/>
                        </a:rPr>
                        <a:t>9.1.8</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9.1. Avanzar hacia la planificación estratégica en la gestión de la organización.</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Revisión y actualización del Inventario de Procesos.</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6FEC6"/>
                    </a:solidFill>
                  </a:tcPr>
                </a:tc>
                <a:tc>
                  <a:txBody>
                    <a:bodyPr/>
                    <a:lstStyle/>
                    <a:p>
                      <a:pPr algn="ctr" fontAlgn="ctr"/>
                      <a:r>
                        <a:rPr lang="es-ES" sz="900" b="0" i="0" u="none" strike="noStrike">
                          <a:solidFill>
                            <a:srgbClr val="000000"/>
                          </a:solidFill>
                          <a:effectLst/>
                          <a:latin typeface="Calibri" panose="020F0502020204030204" pitchFamily="34" charset="0"/>
                        </a:rPr>
                        <a:t>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3042392751"/>
                  </a:ext>
                </a:extLst>
              </a:tr>
              <a:tr h="239470">
                <a:tc>
                  <a:txBody>
                    <a:bodyPr/>
                    <a:lstStyle/>
                    <a:p>
                      <a:pPr algn="l" fontAlgn="ctr"/>
                      <a:r>
                        <a:rPr lang="es-ES" sz="900" b="1" i="0" u="none" strike="noStrike">
                          <a:solidFill>
                            <a:srgbClr val="000000"/>
                          </a:solidFill>
                          <a:effectLst/>
                          <a:latin typeface="Calibri" panose="020F0502020204030204" pitchFamily="34" charset="0"/>
                        </a:rPr>
                        <a:t>9.1.9</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9.1. Avanzar hacia la planificación estratégica en la gestión de la organización.</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Elaboración de un manual sobre el cambio en la titularidad de la Delegación del Gobierno.</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6FEC6"/>
                    </a:solidFill>
                  </a:tcPr>
                </a:tc>
                <a:tc>
                  <a:txBody>
                    <a:bodyPr/>
                    <a:lstStyle/>
                    <a:p>
                      <a:pPr algn="ctr" fontAlgn="ctr"/>
                      <a:r>
                        <a:rPr lang="es-ES" sz="900" b="0" i="0" u="none" strike="noStrike">
                          <a:solidFill>
                            <a:srgbClr val="000000"/>
                          </a:solidFill>
                          <a:effectLst/>
                          <a:latin typeface="Calibri" panose="020F0502020204030204" pitchFamily="34" charset="0"/>
                        </a:rPr>
                        <a:t>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2349150044"/>
                  </a:ext>
                </a:extLst>
              </a:tr>
              <a:tr h="239470">
                <a:tc>
                  <a:txBody>
                    <a:bodyPr/>
                    <a:lstStyle/>
                    <a:p>
                      <a:pPr algn="l" fontAlgn="ctr"/>
                      <a:r>
                        <a:rPr lang="es-ES" sz="900" b="1" i="0" u="none" strike="noStrike">
                          <a:solidFill>
                            <a:srgbClr val="000000"/>
                          </a:solidFill>
                          <a:effectLst/>
                          <a:latin typeface="Calibri" panose="020F0502020204030204" pitchFamily="34" charset="0"/>
                        </a:rPr>
                        <a:t>9.1.10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9.1. Avanzar hacia la planificación estratégica en la gestión de la organización.</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Desarrollo de un Cuadro de Mando Integral para el seguimiento de la ejecución de los Planes de Acción y mejoras estratégicas.</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6FEC6"/>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1714846897"/>
                  </a:ext>
                </a:extLst>
              </a:tr>
              <a:tr h="239470">
                <a:tc>
                  <a:txBody>
                    <a:bodyPr/>
                    <a:lstStyle/>
                    <a:p>
                      <a:pPr algn="l" fontAlgn="ctr"/>
                      <a:r>
                        <a:rPr lang="es-ES" sz="900" b="1" i="0" u="none" strike="noStrike">
                          <a:solidFill>
                            <a:srgbClr val="000000"/>
                          </a:solidFill>
                          <a:effectLst/>
                          <a:latin typeface="Calibri" panose="020F0502020204030204" pitchFamily="34" charset="0"/>
                        </a:rPr>
                        <a:t>9.2.1</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9.2. Consolidación de la Dirección por Objetivos.</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Participación en la elaboración de los planes de objetivos operativos anuales para las Delegaciones y Subdelegaciones del Gobierno.</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6FEC6"/>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3393367511"/>
                  </a:ext>
                </a:extLst>
              </a:tr>
              <a:tr h="359204">
                <a:tc>
                  <a:txBody>
                    <a:bodyPr/>
                    <a:lstStyle/>
                    <a:p>
                      <a:pPr algn="l" fontAlgn="ctr"/>
                      <a:r>
                        <a:rPr lang="es-ES" sz="900" b="1" i="0" u="none" strike="noStrike">
                          <a:solidFill>
                            <a:srgbClr val="000000"/>
                          </a:solidFill>
                          <a:effectLst/>
                          <a:latin typeface="Calibri" panose="020F0502020204030204" pitchFamily="34" charset="0"/>
                        </a:rPr>
                        <a:t>9.2.2</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9.2. Consolidación de la Dirección por Objetivos.</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Implementación de objetivos operativos en el marco de una DPO, coordinados con los definidos por la DGAGET para las </a:t>
                      </a:r>
                      <a:r>
                        <a:rPr lang="es-ES" sz="900" b="0" i="0" u="none" strike="noStrike" dirty="0" err="1">
                          <a:solidFill>
                            <a:srgbClr val="000000"/>
                          </a:solidFill>
                          <a:effectLst/>
                          <a:latin typeface="Calibri" panose="020F0502020204030204" pitchFamily="34" charset="0"/>
                        </a:rPr>
                        <a:t>DDGG</a:t>
                      </a:r>
                      <a:r>
                        <a:rPr lang="es-ES" sz="900" b="0" i="0" u="none" strike="noStrike" dirty="0">
                          <a:solidFill>
                            <a:srgbClr val="000000"/>
                          </a:solidFill>
                          <a:effectLst/>
                          <a:latin typeface="Calibri" panose="020F0502020204030204" pitchFamily="34" charset="0"/>
                        </a:rPr>
                        <a:t>/</a:t>
                      </a:r>
                      <a:r>
                        <a:rPr lang="es-ES" sz="900" b="0" i="0" u="none" strike="noStrike" dirty="0" err="1">
                          <a:solidFill>
                            <a:srgbClr val="000000"/>
                          </a:solidFill>
                          <a:effectLst/>
                          <a:latin typeface="Calibri" panose="020F0502020204030204" pitchFamily="34" charset="0"/>
                        </a:rPr>
                        <a:t>SSGG</a:t>
                      </a:r>
                      <a:r>
                        <a:rPr lang="es-ES" sz="900" b="0" i="0" u="none" strike="noStrike" dirty="0">
                          <a:solidFill>
                            <a:srgbClr val="000000"/>
                          </a:solidFill>
                          <a:effectLst/>
                          <a:latin typeface="Calibri" panose="020F0502020204030204" pitchFamily="34" charset="0"/>
                        </a:rPr>
                        <a:t>.</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6FEC6"/>
                    </a:solidFill>
                  </a:tcPr>
                </a:tc>
                <a:tc>
                  <a:txBody>
                    <a:bodyPr/>
                    <a:lstStyle/>
                    <a:p>
                      <a:pPr algn="ctr" fontAlgn="ctr"/>
                      <a:r>
                        <a:rPr lang="es-ES" sz="900" b="0" i="0" u="none" strike="noStrike">
                          <a:solidFill>
                            <a:srgbClr val="000000"/>
                          </a:solidFill>
                          <a:effectLst/>
                          <a:latin typeface="Calibri" panose="020F0502020204030204" pitchFamily="34" charset="0"/>
                        </a:rPr>
                        <a:t>90%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442751400"/>
                  </a:ext>
                </a:extLst>
              </a:tr>
              <a:tr h="239470">
                <a:tc>
                  <a:txBody>
                    <a:bodyPr/>
                    <a:lstStyle/>
                    <a:p>
                      <a:pPr algn="l" fontAlgn="ctr"/>
                      <a:r>
                        <a:rPr lang="es-ES" sz="900" b="1" i="0" u="none" strike="noStrike">
                          <a:solidFill>
                            <a:srgbClr val="000000"/>
                          </a:solidFill>
                          <a:effectLst/>
                          <a:latin typeface="Calibri" panose="020F0502020204030204" pitchFamily="34" charset="0"/>
                        </a:rPr>
                        <a:t>9.2.3</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9.2. Consolidación de la Dirección por Objetivos.</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Elaboración de un informe anual de cumplimiento de objetivos operativos: remisión de información a la </a:t>
                      </a:r>
                      <a:r>
                        <a:rPr lang="es-ES" sz="900" b="0" i="0" u="none" strike="noStrike" dirty="0" err="1">
                          <a:solidFill>
                            <a:srgbClr val="000000"/>
                          </a:solidFill>
                          <a:effectLst/>
                          <a:latin typeface="Calibri" panose="020F0502020204030204" pitchFamily="34" charset="0"/>
                        </a:rPr>
                        <a:t>SGRIAGET</a:t>
                      </a:r>
                      <a:r>
                        <a:rPr lang="es-ES" sz="900" b="0" i="0" u="none" strike="noStrike" dirty="0">
                          <a:solidFill>
                            <a:srgbClr val="000000"/>
                          </a:solidFill>
                          <a:effectLst/>
                          <a:latin typeface="Calibri" panose="020F0502020204030204" pitchFamily="34" charset="0"/>
                        </a:rPr>
                        <a:t>.</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6FEC6"/>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1272201924"/>
                  </a:ext>
                </a:extLst>
              </a:tr>
              <a:tr h="239470">
                <a:tc>
                  <a:txBody>
                    <a:bodyPr/>
                    <a:lstStyle/>
                    <a:p>
                      <a:pPr algn="l" fontAlgn="ctr"/>
                      <a:r>
                        <a:rPr lang="es-ES" sz="900" b="1" i="0" u="none" strike="noStrike">
                          <a:solidFill>
                            <a:srgbClr val="000000"/>
                          </a:solidFill>
                          <a:effectLst/>
                          <a:latin typeface="Calibri" panose="020F0502020204030204" pitchFamily="34" charset="0"/>
                        </a:rPr>
                        <a:t>9.2.4</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9.2. Consolidación de la Dirección por Objetivos.</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Participación en la formación en Dirección por Objetivos organizada por la </a:t>
                      </a:r>
                      <a:r>
                        <a:rPr lang="es-ES" sz="900" b="0" i="0" u="none" strike="noStrike" dirty="0" err="1">
                          <a:solidFill>
                            <a:srgbClr val="000000"/>
                          </a:solidFill>
                          <a:effectLst/>
                          <a:latin typeface="Calibri" panose="020F0502020204030204" pitchFamily="34" charset="0"/>
                        </a:rPr>
                        <a:t>SGRHAGET</a:t>
                      </a:r>
                      <a:r>
                        <a:rPr lang="es-ES" sz="900" b="0" i="0" u="none" strike="noStrike" dirty="0">
                          <a:solidFill>
                            <a:srgbClr val="000000"/>
                          </a:solidFill>
                          <a:effectLst/>
                          <a:latin typeface="Calibri" panose="020F0502020204030204" pitchFamily="34" charset="0"/>
                        </a:rPr>
                        <a:t>.</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6FEC6"/>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2977814"/>
                  </a:ext>
                </a:extLst>
              </a:tr>
              <a:tr h="568740">
                <a:tc>
                  <a:txBody>
                    <a:bodyPr/>
                    <a:lstStyle/>
                    <a:p>
                      <a:pPr algn="l" fontAlgn="ctr"/>
                      <a:r>
                        <a:rPr lang="es-ES" sz="900" b="1" i="0" u="none" strike="noStrike">
                          <a:solidFill>
                            <a:srgbClr val="000000"/>
                          </a:solidFill>
                          <a:effectLst/>
                          <a:latin typeface="Calibri" panose="020F0502020204030204" pitchFamily="34" charset="0"/>
                        </a:rPr>
                        <a:t>9.3.1</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9.3. Implantación de un modelo de productividad por objetivos.</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Aplicación del modelo de productividad por objetivos.</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6FEC6"/>
                    </a:solidFill>
                  </a:tcPr>
                </a:tc>
                <a:tc>
                  <a:txBody>
                    <a:bodyPr/>
                    <a:lstStyle/>
                    <a:p>
                      <a:pPr algn="ctr" fontAlgn="ctr"/>
                      <a:r>
                        <a:rPr lang="es-ES" sz="900" b="0" i="0" u="none" strike="noStrike">
                          <a:solidFill>
                            <a:srgbClr val="000000"/>
                          </a:solidFill>
                          <a:effectLst/>
                          <a:latin typeface="Calibri" panose="020F0502020204030204" pitchFamily="34" charset="0"/>
                        </a:rPr>
                        <a:t>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2058277996"/>
                  </a:ext>
                </a:extLst>
              </a:tr>
              <a:tr h="246953">
                <a:tc>
                  <a:txBody>
                    <a:bodyPr/>
                    <a:lstStyle/>
                    <a:p>
                      <a:pPr algn="l" fontAlgn="ctr"/>
                      <a:r>
                        <a:rPr lang="es-ES" sz="900" b="1" i="0" u="none" strike="noStrike">
                          <a:solidFill>
                            <a:srgbClr val="000000"/>
                          </a:solidFill>
                          <a:effectLst/>
                          <a:latin typeface="Calibri" panose="020F0502020204030204" pitchFamily="34" charset="0"/>
                        </a:rPr>
                        <a:t>9.4.1</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9.4. Cuadro de Mando Integral: diseño, implantación e inclusión de indicadores.</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Participación de la DGG/</a:t>
                      </a:r>
                      <a:r>
                        <a:rPr lang="es-ES" sz="900" b="0" i="0" u="none" strike="noStrike" dirty="0" err="1">
                          <a:solidFill>
                            <a:srgbClr val="000000"/>
                          </a:solidFill>
                          <a:effectLst/>
                          <a:latin typeface="Calibri" panose="020F0502020204030204" pitchFamily="34" charset="0"/>
                        </a:rPr>
                        <a:t>SGAC</a:t>
                      </a:r>
                      <a:r>
                        <a:rPr lang="es-ES" sz="900" b="0" i="0" u="none" strike="noStrike" dirty="0">
                          <a:solidFill>
                            <a:srgbClr val="000000"/>
                          </a:solidFill>
                          <a:effectLst/>
                          <a:latin typeface="Calibri" panose="020F0502020204030204" pitchFamily="34" charset="0"/>
                        </a:rPr>
                        <a:t> en el diseño de nuevos indicadores en CRETA como parte de la elaboración por la DGAGET de un cuadro de mando.</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6FEC6"/>
                    </a:solidFill>
                  </a:tcPr>
                </a:tc>
                <a:tc>
                  <a:txBody>
                    <a:bodyPr/>
                    <a:lstStyle/>
                    <a:p>
                      <a:pPr algn="ctr" fontAlgn="ctr"/>
                      <a:r>
                        <a:rPr lang="es-ES" sz="900" b="0" i="0" u="none" strike="noStrike" dirty="0">
                          <a:solidFill>
                            <a:srgbClr val="000000"/>
                          </a:solidFill>
                          <a:effectLst/>
                          <a:latin typeface="Calibri" panose="020F0502020204030204" pitchFamily="34" charset="0"/>
                        </a:rPr>
                        <a:t>100%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882474258"/>
                  </a:ext>
                </a:extLst>
              </a:tr>
            </a:tbl>
          </a:graphicData>
        </a:graphic>
      </p:graphicFrame>
    </p:spTree>
    <p:extLst>
      <p:ext uri="{BB962C8B-B14F-4D97-AF65-F5344CB8AC3E}">
        <p14:creationId xmlns:p14="http://schemas.microsoft.com/office/powerpoint/2010/main" val="3982756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1720979629"/>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2549541" y="684262"/>
            <a:ext cx="6877923" cy="400110"/>
          </a:xfrm>
          <a:prstGeom prst="rect">
            <a:avLst/>
          </a:prstGeom>
          <a:solidFill>
            <a:schemeClr val="accent1">
              <a:lumMod val="20000"/>
              <a:lumOff val="80000"/>
            </a:schemeClr>
          </a:solidFill>
        </p:spPr>
        <p:txBody>
          <a:bodyPr wrap="square">
            <a:spAutoFit/>
          </a:bodyPr>
          <a:lstStyle/>
          <a:p>
            <a:r>
              <a:rPr lang="es-ES" b="1" dirty="0">
                <a:solidFill>
                  <a:srgbClr val="C00000"/>
                </a:solidFill>
              </a:rPr>
              <a:t>6</a:t>
            </a:r>
            <a:r>
              <a:rPr lang="es-ES" sz="1800" b="1" dirty="0">
                <a:solidFill>
                  <a:srgbClr val="C00000"/>
                </a:solidFill>
              </a:rPr>
              <a:t>. </a:t>
            </a:r>
            <a:r>
              <a:rPr lang="es-ES" sz="2000" b="1" dirty="0">
                <a:solidFill>
                  <a:srgbClr val="C00000"/>
                </a:solidFill>
              </a:rPr>
              <a:t>VISIBILIDAD INSTITUCIONAL RECONOCIBLE Y HOMOGENEA.</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244294" y="6332075"/>
            <a:ext cx="2743200" cy="365125"/>
          </a:xfrm>
        </p:spPr>
        <p:txBody>
          <a:bodyPr/>
          <a:lstStyle/>
          <a:p>
            <a:fld id="{43B9F2F5-9901-4B50-B674-E5A258050F84}" type="slidenum">
              <a:rPr lang="es-ES" smtClean="0"/>
              <a:t>35</a:t>
            </a:fld>
            <a:endParaRPr lang="es-ES" dirty="0"/>
          </a:p>
        </p:txBody>
      </p:sp>
      <p:sp>
        <p:nvSpPr>
          <p:cNvPr id="14" name="CuadroTexto 13">
            <a:extLst>
              <a:ext uri="{FF2B5EF4-FFF2-40B4-BE49-F238E27FC236}">
                <a16:creationId xmlns:a16="http://schemas.microsoft.com/office/drawing/2014/main" id="{C178F39C-D77A-41E9-AC68-E33414E09BB3}"/>
              </a:ext>
            </a:extLst>
          </p:cNvPr>
          <p:cNvSpPr txBox="1"/>
          <p:nvPr/>
        </p:nvSpPr>
        <p:spPr>
          <a:xfrm>
            <a:off x="2510686" y="1084372"/>
            <a:ext cx="8751608" cy="2554545"/>
          </a:xfrm>
          <a:prstGeom prst="rect">
            <a:avLst/>
          </a:prstGeom>
          <a:noFill/>
        </p:spPr>
        <p:txBody>
          <a:bodyPr wrap="square" rtlCol="0">
            <a:spAutoFit/>
          </a:bodyPr>
          <a:lstStyle/>
          <a:p>
            <a:pPr algn="just"/>
            <a:r>
              <a:rPr lang="es-ES" dirty="0">
                <a:solidFill>
                  <a:schemeClr val="accent1">
                    <a:lumMod val="50000"/>
                  </a:schemeClr>
                </a:solidFill>
              </a:rPr>
              <a:t>El </a:t>
            </a:r>
            <a:r>
              <a:rPr lang="es-ES" sz="2400" b="1" dirty="0">
                <a:solidFill>
                  <a:srgbClr val="C00000"/>
                </a:solidFill>
              </a:rPr>
              <a:t>EJE 3</a:t>
            </a:r>
            <a:r>
              <a:rPr lang="es-ES" sz="2400" dirty="0"/>
              <a:t> </a:t>
            </a:r>
            <a:r>
              <a:rPr lang="es-ES" dirty="0">
                <a:solidFill>
                  <a:schemeClr val="accent1">
                    <a:lumMod val="50000"/>
                  </a:schemeClr>
                </a:solidFill>
              </a:rPr>
              <a:t>del Plan de Acción 2025 (Plan Territorial 2024-2027) tiene por título </a:t>
            </a:r>
            <a:r>
              <a:rPr lang="es-ES" sz="2000" b="1" dirty="0">
                <a:solidFill>
                  <a:srgbClr val="C00000"/>
                </a:solidFill>
              </a:rPr>
              <a:t>“VISIBILIDAD INSTITUCIONAL RECONOCIBLE Y HOMOGENEA”.</a:t>
            </a:r>
            <a:r>
              <a:rPr lang="es-ES" sz="2000" b="1" dirty="0">
                <a:solidFill>
                  <a:srgbClr val="CC0066"/>
                </a:solidFill>
              </a:rPr>
              <a:t> </a:t>
            </a:r>
          </a:p>
          <a:p>
            <a:pPr algn="just"/>
            <a:endParaRPr lang="es-ES" sz="800" b="1" dirty="0">
              <a:solidFill>
                <a:srgbClr val="CC0066"/>
              </a:solidFill>
            </a:endParaRPr>
          </a:p>
          <a:p>
            <a:pPr algn="just"/>
            <a:r>
              <a:rPr lang="es-ES" dirty="0">
                <a:solidFill>
                  <a:schemeClr val="accent1">
                    <a:lumMod val="50000"/>
                  </a:schemeClr>
                </a:solidFill>
              </a:rPr>
              <a:t>Hacer visible la presencia y representación del Estado y promover la coordinación entre Administraciones forma parte de la misión de la AGE en el Territorio, con la transparencia como aspiración en su visión y valores. Este eje persigue afianzar la visibilidad de la institución, reforzando la imagen de la DGG/SGAC mediante su liderazgo en la coordinación de la AGE en el territorio y también mediante la propia imagen física y web, incluyendo la apuesta por la transparencia y la rendición de cuentas hacia la ciudadanía.</a:t>
            </a:r>
          </a:p>
        </p:txBody>
      </p:sp>
      <p:sp>
        <p:nvSpPr>
          <p:cNvPr id="15" name="CuadroTexto 14">
            <a:extLst>
              <a:ext uri="{FF2B5EF4-FFF2-40B4-BE49-F238E27FC236}">
                <a16:creationId xmlns:a16="http://schemas.microsoft.com/office/drawing/2014/main" id="{AC49E8FC-6A01-41C2-91DE-120D24BB3780}"/>
              </a:ext>
            </a:extLst>
          </p:cNvPr>
          <p:cNvSpPr txBox="1"/>
          <p:nvPr/>
        </p:nvSpPr>
        <p:spPr>
          <a:xfrm>
            <a:off x="2510686" y="4178906"/>
            <a:ext cx="4539043" cy="1015663"/>
          </a:xfrm>
          <a:prstGeom prst="rect">
            <a:avLst/>
          </a:prstGeom>
          <a:noFill/>
        </p:spPr>
        <p:txBody>
          <a:bodyPr wrap="square" rtlCol="0">
            <a:spAutoFit/>
          </a:bodyPr>
          <a:lstStyle/>
          <a:p>
            <a:pPr algn="just"/>
            <a:r>
              <a:rPr lang="es-ES" dirty="0">
                <a:solidFill>
                  <a:schemeClr val="accent1">
                    <a:lumMod val="50000"/>
                  </a:schemeClr>
                </a:solidFill>
              </a:rPr>
              <a:t>El Eje 3 se concreta en </a:t>
            </a:r>
            <a:r>
              <a:rPr lang="es-ES" b="1" dirty="0">
                <a:solidFill>
                  <a:srgbClr val="C00000"/>
                </a:solidFill>
              </a:rPr>
              <a:t>3 objetivos estratégicos </a:t>
            </a:r>
            <a:r>
              <a:rPr lang="es-ES" dirty="0">
                <a:solidFill>
                  <a:schemeClr val="accent1">
                    <a:lumMod val="50000"/>
                  </a:schemeClr>
                </a:solidFill>
              </a:rPr>
              <a:t>de los que dependen </a:t>
            </a:r>
            <a:r>
              <a:rPr lang="es-ES" b="1" dirty="0">
                <a:solidFill>
                  <a:srgbClr val="C00000"/>
                </a:solidFill>
              </a:rPr>
              <a:t>6 programas dentro de los cuales se desarrollaron </a:t>
            </a:r>
            <a:r>
              <a:rPr lang="es-ES" sz="2400" b="1" dirty="0">
                <a:solidFill>
                  <a:srgbClr val="FF0000"/>
                </a:solidFill>
              </a:rPr>
              <a:t>28 medidas. </a:t>
            </a:r>
          </a:p>
        </p:txBody>
      </p:sp>
      <p:graphicFrame>
        <p:nvGraphicFramePr>
          <p:cNvPr id="17" name="Diagrama 16">
            <a:extLst>
              <a:ext uri="{FF2B5EF4-FFF2-40B4-BE49-F238E27FC236}">
                <a16:creationId xmlns:a16="http://schemas.microsoft.com/office/drawing/2014/main" id="{1EC30A4E-2AC7-4DA5-8455-A69A76A96168}"/>
              </a:ext>
            </a:extLst>
          </p:cNvPr>
          <p:cNvGraphicFramePr/>
          <p:nvPr>
            <p:extLst>
              <p:ext uri="{D42A27DB-BD31-4B8C-83A1-F6EECF244321}">
                <p14:modId xmlns:p14="http://schemas.microsoft.com/office/powerpoint/2010/main" val="2230767703"/>
              </p:ext>
            </p:extLst>
          </p:nvPr>
        </p:nvGraphicFramePr>
        <p:xfrm>
          <a:off x="7206000" y="3638917"/>
          <a:ext cx="4035999" cy="283976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2" name="Imagen 11">
            <a:extLst>
              <a:ext uri="{FF2B5EF4-FFF2-40B4-BE49-F238E27FC236}">
                <a16:creationId xmlns:a16="http://schemas.microsoft.com/office/drawing/2014/main" id="{335AC583-9181-46BC-8BFE-231C33DB77E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229023" y="666062"/>
            <a:ext cx="950686" cy="752035"/>
          </a:xfrm>
          <a:prstGeom prst="rect">
            <a:avLst/>
          </a:prstGeom>
        </p:spPr>
      </p:pic>
    </p:spTree>
    <p:extLst>
      <p:ext uri="{BB962C8B-B14F-4D97-AF65-F5344CB8AC3E}">
        <p14:creationId xmlns:p14="http://schemas.microsoft.com/office/powerpoint/2010/main" val="3991046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1647055701"/>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2549541" y="684262"/>
            <a:ext cx="6877923" cy="400110"/>
          </a:xfrm>
          <a:prstGeom prst="rect">
            <a:avLst/>
          </a:prstGeom>
          <a:solidFill>
            <a:schemeClr val="accent1">
              <a:lumMod val="20000"/>
              <a:lumOff val="80000"/>
            </a:schemeClr>
          </a:solidFill>
        </p:spPr>
        <p:txBody>
          <a:bodyPr wrap="square">
            <a:spAutoFit/>
          </a:bodyPr>
          <a:lstStyle/>
          <a:p>
            <a:r>
              <a:rPr lang="es-ES" b="1" dirty="0">
                <a:solidFill>
                  <a:srgbClr val="C00000"/>
                </a:solidFill>
              </a:rPr>
              <a:t>6</a:t>
            </a:r>
            <a:r>
              <a:rPr lang="es-ES" sz="1800" b="1" dirty="0">
                <a:solidFill>
                  <a:srgbClr val="C00000"/>
                </a:solidFill>
              </a:rPr>
              <a:t>. </a:t>
            </a:r>
            <a:r>
              <a:rPr lang="es-ES" sz="2000" b="1" dirty="0">
                <a:solidFill>
                  <a:srgbClr val="C00000"/>
                </a:solidFill>
              </a:rPr>
              <a:t>VISIBILIDAD INSTITUCIONAL RECONOCIBLE Y HOMOGENEA.</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244294" y="6332075"/>
            <a:ext cx="2743200" cy="365125"/>
          </a:xfrm>
        </p:spPr>
        <p:txBody>
          <a:bodyPr/>
          <a:lstStyle/>
          <a:p>
            <a:fld id="{43B9F2F5-9901-4B50-B674-E5A258050F84}" type="slidenum">
              <a:rPr lang="es-ES" smtClean="0"/>
              <a:t>36</a:t>
            </a:fld>
            <a:endParaRPr lang="es-ES" dirty="0"/>
          </a:p>
        </p:txBody>
      </p:sp>
      <p:pic>
        <p:nvPicPr>
          <p:cNvPr id="12" name="Imagen 11">
            <a:extLst>
              <a:ext uri="{FF2B5EF4-FFF2-40B4-BE49-F238E27FC236}">
                <a16:creationId xmlns:a16="http://schemas.microsoft.com/office/drawing/2014/main" id="{335AC583-9181-46BC-8BFE-231C33DB77E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229023" y="666062"/>
            <a:ext cx="950686" cy="752035"/>
          </a:xfrm>
          <a:prstGeom prst="rect">
            <a:avLst/>
          </a:prstGeom>
        </p:spPr>
      </p:pic>
      <p:sp>
        <p:nvSpPr>
          <p:cNvPr id="13" name="Rectángulo 12">
            <a:extLst>
              <a:ext uri="{FF2B5EF4-FFF2-40B4-BE49-F238E27FC236}">
                <a16:creationId xmlns:a16="http://schemas.microsoft.com/office/drawing/2014/main" id="{289CF054-7200-4E24-9FEA-501F0CB08B1E}"/>
              </a:ext>
            </a:extLst>
          </p:cNvPr>
          <p:cNvSpPr/>
          <p:nvPr/>
        </p:nvSpPr>
        <p:spPr>
          <a:xfrm>
            <a:off x="4513660" y="1185507"/>
            <a:ext cx="4730634"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3: medidas ejecutadas al 100%</a:t>
            </a:r>
            <a:endParaRPr lang="es-ES" dirty="0">
              <a:solidFill>
                <a:srgbClr val="002060"/>
              </a:solidFill>
            </a:endParaRPr>
          </a:p>
        </p:txBody>
      </p:sp>
      <p:graphicFrame>
        <p:nvGraphicFramePr>
          <p:cNvPr id="16" name="Marcador de contenido 7">
            <a:extLst>
              <a:ext uri="{FF2B5EF4-FFF2-40B4-BE49-F238E27FC236}">
                <a16:creationId xmlns:a16="http://schemas.microsoft.com/office/drawing/2014/main" id="{E4D87BBB-F32D-4D03-BB47-D10816E1716A}"/>
              </a:ext>
            </a:extLst>
          </p:cNvPr>
          <p:cNvGraphicFramePr>
            <a:graphicFrameLocks/>
          </p:cNvGraphicFramePr>
          <p:nvPr>
            <p:extLst>
              <p:ext uri="{D42A27DB-BD31-4B8C-83A1-F6EECF244321}">
                <p14:modId xmlns:p14="http://schemas.microsoft.com/office/powerpoint/2010/main" val="1922034479"/>
              </p:ext>
            </p:extLst>
          </p:nvPr>
        </p:nvGraphicFramePr>
        <p:xfrm>
          <a:off x="2433754" y="1678437"/>
          <a:ext cx="9274345" cy="4791198"/>
        </p:xfrm>
        <a:graphic>
          <a:graphicData uri="http://schemas.openxmlformats.org/drawingml/2006/table">
            <a:tbl>
              <a:tblPr firstRow="1" bandRow="1"/>
              <a:tblGrid>
                <a:gridCol w="2248859">
                  <a:extLst>
                    <a:ext uri="{9D8B030D-6E8A-4147-A177-3AD203B41FA5}">
                      <a16:colId xmlns:a16="http://schemas.microsoft.com/office/drawing/2014/main" val="2120316286"/>
                    </a:ext>
                  </a:extLst>
                </a:gridCol>
                <a:gridCol w="4266727">
                  <a:extLst>
                    <a:ext uri="{9D8B030D-6E8A-4147-A177-3AD203B41FA5}">
                      <a16:colId xmlns:a16="http://schemas.microsoft.com/office/drawing/2014/main" val="2638363933"/>
                    </a:ext>
                  </a:extLst>
                </a:gridCol>
                <a:gridCol w="611281">
                  <a:extLst>
                    <a:ext uri="{9D8B030D-6E8A-4147-A177-3AD203B41FA5}">
                      <a16:colId xmlns:a16="http://schemas.microsoft.com/office/drawing/2014/main" val="2480324120"/>
                    </a:ext>
                  </a:extLst>
                </a:gridCol>
                <a:gridCol w="803465">
                  <a:extLst>
                    <a:ext uri="{9D8B030D-6E8A-4147-A177-3AD203B41FA5}">
                      <a16:colId xmlns:a16="http://schemas.microsoft.com/office/drawing/2014/main" val="1952772150"/>
                    </a:ext>
                  </a:extLst>
                </a:gridCol>
                <a:gridCol w="1344013">
                  <a:extLst>
                    <a:ext uri="{9D8B030D-6E8A-4147-A177-3AD203B41FA5}">
                      <a16:colId xmlns:a16="http://schemas.microsoft.com/office/drawing/2014/main" val="3000376450"/>
                    </a:ext>
                  </a:extLst>
                </a:gridCol>
              </a:tblGrid>
              <a:tr h="671478">
                <a:tc>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rtl="0">
                        <a:lnSpc>
                          <a:spcPct val="100000"/>
                        </a:lnSpc>
                        <a:spcBef>
                          <a:spcPts val="0"/>
                        </a:spcBef>
                      </a:pPr>
                      <a:r>
                        <a:rPr lang="es-ES" sz="1400" b="1" noProof="0" dirty="0">
                          <a:solidFill>
                            <a:schemeClr val="bg1"/>
                          </a:solidFill>
                          <a:latin typeface="+mn-lt"/>
                          <a:cs typeface="Arial"/>
                        </a:rPr>
                        <a:t>OBJETIVO ESTRATÉGICO </a:t>
                      </a:r>
                    </a:p>
                    <a:p>
                      <a:pPr marL="0" indent="0" algn="ctr" rtl="0">
                        <a:lnSpc>
                          <a:spcPct val="100000"/>
                        </a:lnSpc>
                        <a:spcBef>
                          <a:spcPts val="0"/>
                        </a:spcBef>
                      </a:pPr>
                      <a:r>
                        <a:rPr lang="es-ES" sz="1400" b="1" noProof="0" dirty="0">
                          <a:solidFill>
                            <a:schemeClr val="bg1"/>
                          </a:solidFill>
                          <a:latin typeface="+mn-lt"/>
                          <a:cs typeface="Arial"/>
                        </a:rPr>
                        <a:t>EJE 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indent="0" algn="ctr" rtl="0">
                        <a:lnSpc>
                          <a:spcPct val="100000"/>
                        </a:lnSpc>
                        <a:spcBef>
                          <a:spcPts val="785"/>
                        </a:spcBef>
                      </a:pPr>
                      <a:r>
                        <a:rPr lang="es-ES" sz="1400" b="1" kern="1200" noProof="0" dirty="0">
                          <a:solidFill>
                            <a:schemeClr val="bg1"/>
                          </a:solidFill>
                          <a:latin typeface="+mn-lt"/>
                          <a:ea typeface="+mn-ea"/>
                          <a:cs typeface="Arial"/>
                        </a:rPr>
                        <a:t>PROGRAMA</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200" b="1" kern="1200" noProof="0" dirty="0">
                        <a:solidFill>
                          <a:schemeClr val="bg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b="1" kern="1200" noProof="0" dirty="0" err="1">
                          <a:solidFill>
                            <a:schemeClr val="bg1"/>
                          </a:solidFill>
                          <a:latin typeface="+mn-lt"/>
                          <a:ea typeface="+mn-ea"/>
                          <a:cs typeface="Arial"/>
                        </a:rPr>
                        <a:t>Nº</a:t>
                      </a:r>
                      <a:r>
                        <a:rPr lang="es-ES" sz="1200" b="1" kern="1200" noProof="0">
                          <a:solidFill>
                            <a:schemeClr val="bg1"/>
                          </a:solidFill>
                          <a:latin typeface="+mn-lt"/>
                          <a:ea typeface="+mn-ea"/>
                          <a:cs typeface="Arial"/>
                        </a:rPr>
                        <a:t> DE </a:t>
                      </a:r>
                      <a:r>
                        <a:rPr lang="es-ES" sz="1200" b="1" kern="1200" noProof="0" dirty="0">
                          <a:solidFill>
                            <a:schemeClr val="bg1"/>
                          </a:solidFill>
                          <a:latin typeface="+mn-lt"/>
                          <a:ea typeface="+mn-ea"/>
                          <a:cs typeface="Arial"/>
                        </a:rPr>
                        <a:t>MEDIDAS</a:t>
                      </a:r>
                    </a:p>
                    <a:p>
                      <a:pPr marL="363220" rtl="0">
                        <a:lnSpc>
                          <a:spcPct val="100000"/>
                        </a:lnSpc>
                        <a:spcBef>
                          <a:spcPts val="0"/>
                        </a:spcBef>
                      </a:pPr>
                      <a:endParaRPr lang="es-ES" sz="1200" b="1" noProof="0" dirty="0">
                        <a:solidFill>
                          <a:schemeClr val="bg1"/>
                        </a:solidFill>
                        <a:latin typeface="+mn-lt"/>
                        <a:cs typeface="Arial"/>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b="1" kern="1200" noProof="0" dirty="0">
                          <a:solidFill>
                            <a:schemeClr val="bg1"/>
                          </a:solidFill>
                          <a:latin typeface="+mn-lt"/>
                          <a:ea typeface="+mn-ea"/>
                          <a:cs typeface="Arial"/>
                        </a:rPr>
                        <a:t>MEDIDAS EJECUTADAS AL 100%</a:t>
                      </a:r>
                      <a:endParaRPr lang="es-ES" sz="1200" b="1" noProof="0" dirty="0">
                        <a:solidFill>
                          <a:schemeClr val="bg1"/>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00000"/>
                        </a:lnSpc>
                        <a:spcBef>
                          <a:spcPts val="785"/>
                        </a:spcBef>
                        <a:spcAft>
                          <a:spcPts val="0"/>
                        </a:spcAft>
                        <a:buClrTx/>
                        <a:buSzTx/>
                        <a:buFontTx/>
                        <a:buNone/>
                        <a:tabLst/>
                        <a:defRPr/>
                      </a:pPr>
                      <a:r>
                        <a:rPr lang="es-ES" sz="1200" b="1" kern="1200" noProof="0" dirty="0">
                          <a:solidFill>
                            <a:schemeClr val="bg1"/>
                          </a:solidFill>
                          <a:latin typeface="+mn-lt"/>
                          <a:ea typeface="+mn-ea"/>
                          <a:cs typeface="Arial"/>
                        </a:rPr>
                        <a:t>TOTAL MEDIDAS EJECUTADAS AL 100%/</a:t>
                      </a:r>
                      <a:r>
                        <a:rPr lang="es-ES" sz="1200" b="1" kern="1200" noProof="0">
                          <a:solidFill>
                            <a:schemeClr val="bg1"/>
                          </a:solidFill>
                          <a:latin typeface="+mn-lt"/>
                          <a:ea typeface="+mn-ea"/>
                          <a:cs typeface="Arial"/>
                        </a:rPr>
                        <a:t>TOTAL MEDIDAS</a:t>
                      </a:r>
                      <a:endParaRPr lang="es-ES" sz="1200" noProof="0" dirty="0">
                        <a:solidFill>
                          <a:schemeClr val="bg2">
                            <a:lumMod val="20000"/>
                            <a:lumOff val="8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013428733"/>
                  </a:ext>
                </a:extLst>
              </a:tr>
              <a:tr h="680221">
                <a:tc rowSpan="2">
                  <a:txBody>
                    <a:bodyPr/>
                    <a:lstStyle/>
                    <a:p>
                      <a:pPr algn="l" fontAlgn="ct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11. Unidad de acción.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ct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11.1. Refuerzo de la función coordinadora de las Delegaciones del Gobierno con el resto de organismos de la AGE.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043928045"/>
                  </a:ext>
                </a:extLst>
              </a:tr>
              <a:tr h="680221">
                <a:tc vMerge="1">
                  <a:txBody>
                    <a:bodyPr/>
                    <a:lstStyle/>
                    <a:p>
                      <a:pPr algn="l" fontAlgn="ct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ct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11.E1. Acciones de mejora de la comunicación interna para favorecer un clima laboral positivo.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374796739"/>
                  </a:ext>
                </a:extLst>
              </a:tr>
              <a:tr h="680221">
                <a:tc rowSpan="2">
                  <a:txBody>
                    <a:bodyPr/>
                    <a:lstStyle/>
                    <a:p>
                      <a:pPr algn="l" fontAlgn="ct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12. Imagen institucional única y reconocible.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ct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12.1. Unificación de la imagen de los espacios de atención de la AGE en el Territorio.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734519997"/>
                  </a:ext>
                </a:extLst>
              </a:tr>
              <a:tr h="680221">
                <a:tc vMerge="1">
                  <a:txBody>
                    <a:bodyPr/>
                    <a:lstStyle/>
                    <a:p>
                      <a:pPr algn="l" fontAlgn="ct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ct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12.2. Consolidación de la imagen web de la AGE en el Territorio.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935403359"/>
                  </a:ext>
                </a:extLst>
              </a:tr>
              <a:tr h="507133">
                <a:tc rowSpan="2">
                  <a:txBody>
                    <a:bodyPr/>
                    <a:lstStyle/>
                    <a:p>
                      <a:pPr algn="l" fontAlgn="ct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13. Transparencia y gobierno abierto.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chemeClr val="accent4">
                        <a:lumMod val="20000"/>
                        <a:lumOff val="80000"/>
                      </a:schemeClr>
                    </a:solidFill>
                  </a:tcPr>
                </a:tc>
                <a:tc>
                  <a:txBody>
                    <a:bodyPr/>
                    <a:lstStyle/>
                    <a:p>
                      <a:pPr algn="l" fontAlgn="ct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13.1. Consolidación de una Administración transparente y abierta a la ciudadanía.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10/10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747985502"/>
                  </a:ext>
                </a:extLst>
              </a:tr>
              <a:tr h="470332">
                <a:tc vMerge="1">
                  <a:txBody>
                    <a:bodyPr/>
                    <a:lstStyle/>
                    <a:p>
                      <a:pPr algn="l" fontAlgn="ctr"/>
                      <a:r>
                        <a:rPr lang="es-ES" sz="900" b="0" i="0" u="none" strike="noStrike" dirty="0">
                          <a:solidFill>
                            <a:srgbClr val="000000"/>
                          </a:solidFill>
                          <a:effectLst/>
                          <a:latin typeface="Calibri" panose="020F0502020204030204" pitchFamily="34" charset="0"/>
                        </a:rPr>
                        <a:t>OE 13. Transparencia y gobierno abierto.</a:t>
                      </a:r>
                    </a:p>
                  </a:txBody>
                  <a:tcPr marL="9525" marR="9525" marT="9525" marB="0" anchor="ctr"/>
                </a:tc>
                <a:tc>
                  <a:txBody>
                    <a:bodyPr/>
                    <a:lstStyle/>
                    <a:p>
                      <a:pPr algn="l" fontAlgn="ct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13.2. Refuerzo de las </a:t>
                      </a:r>
                      <a:r>
                        <a:rPr lang="es-ES" sz="1200" b="1"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RRSS</a:t>
                      </a: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 como medio de información a la ciudadanía.</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75328903"/>
                  </a:ext>
                </a:extLst>
              </a:tr>
              <a:tr h="361329">
                <a:tc>
                  <a:txBody>
                    <a:bodyPr/>
                    <a:lstStyle/>
                    <a:p>
                      <a:pPr marL="227965" algn="l" defTabSz="914400" rtl="0" eaLnBrk="1" fontAlgn="b" latinLnBrk="0" hangingPunct="1">
                        <a:lnSpc>
                          <a:spcPct val="100000"/>
                        </a:lnSpc>
                        <a:spcBef>
                          <a:spcPts val="415"/>
                        </a:spcBef>
                      </a:pPr>
                      <a:r>
                        <a:rPr lang="es-ES" sz="1600" b="1" kern="1200" dirty="0">
                          <a:solidFill>
                            <a:schemeClr val="accent1">
                              <a:lumMod val="50000"/>
                            </a:schemeClr>
                          </a:solidFill>
                          <a:latin typeface="+mn-lt"/>
                          <a:ea typeface="+mn-ea"/>
                          <a:cs typeface="Arial"/>
                        </a:rPr>
                        <a:t>TOTAL</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p>
                      <a:pPr marL="227965" algn="l" defTabSz="914400" rtl="0" eaLnBrk="1" fontAlgn="b" latinLnBrk="0" hangingPunct="1">
                        <a:lnSpc>
                          <a:spcPct val="100000"/>
                        </a:lnSpc>
                        <a:spcBef>
                          <a:spcPts val="415"/>
                        </a:spcBef>
                      </a:pPr>
                      <a:endParaRPr lang="es-ES" sz="1600" b="1" kern="1200" dirty="0">
                        <a:solidFill>
                          <a:schemeClr val="accent1">
                            <a:lumMod val="50000"/>
                          </a:schemeClr>
                        </a:solidFill>
                        <a:latin typeface="+mn-lt"/>
                        <a:ea typeface="+mn-ea"/>
                        <a:cs typeface="Arial"/>
                      </a:endParaRP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pPr>
                      <a:r>
                        <a:rPr lang="es-ES" sz="1600" b="1" kern="1200" noProof="0" dirty="0">
                          <a:solidFill>
                            <a:schemeClr val="accent1">
                              <a:lumMod val="50000"/>
                            </a:schemeClr>
                          </a:solidFill>
                          <a:latin typeface="+mn-lt"/>
                          <a:ea typeface="+mn-ea"/>
                          <a:cs typeface="Arial"/>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p>
                      <a:pPr marL="0" indent="0" algn="ctr" defTabSz="914400" rtl="0" eaLnBrk="1" fontAlgn="b" latinLnBrk="0" hangingPunct="1">
                        <a:lnSpc>
                          <a:spcPct val="100000"/>
                        </a:lnSpc>
                        <a:spcBef>
                          <a:spcPts val="415"/>
                        </a:spcBef>
                      </a:pPr>
                      <a:r>
                        <a:rPr lang="es-ES" sz="1600" b="1" kern="1200" noProof="0" dirty="0">
                          <a:solidFill>
                            <a:schemeClr val="accent1">
                              <a:lumMod val="50000"/>
                            </a:schemeClr>
                          </a:solidFill>
                          <a:latin typeface="+mn-lt"/>
                          <a:ea typeface="+mn-ea"/>
                          <a:cs typeface="Aria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tabLst>
                          <a:tab pos="0" algn="l"/>
                        </a:tabLst>
                      </a:pPr>
                      <a:r>
                        <a:rPr lang="es-ES" sz="1600" b="1" kern="1200" noProof="0" dirty="0">
                          <a:solidFill>
                            <a:schemeClr val="bg1"/>
                          </a:solidFill>
                          <a:latin typeface="Calibri" panose="020F0502020204030204" pitchFamily="34" charset="0"/>
                          <a:ea typeface="Calibri" panose="020F0502020204030204" pitchFamily="34" charset="0"/>
                          <a:cs typeface="Calibri" panose="020F0502020204030204" pitchFamily="34" charset="0"/>
                        </a:rPr>
                        <a:t>23/28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extLst>
                  <a:ext uri="{0D108BD9-81ED-4DB2-BD59-A6C34878D82A}">
                    <a16:rowId xmlns:a16="http://schemas.microsoft.com/office/drawing/2014/main" val="3922316323"/>
                  </a:ext>
                </a:extLst>
              </a:tr>
            </a:tbl>
          </a:graphicData>
        </a:graphic>
      </p:graphicFrame>
    </p:spTree>
    <p:extLst>
      <p:ext uri="{BB962C8B-B14F-4D97-AF65-F5344CB8AC3E}">
        <p14:creationId xmlns:p14="http://schemas.microsoft.com/office/powerpoint/2010/main" val="3455943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2024.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2107202724"/>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2024.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2024.</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2024.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2549541" y="684262"/>
            <a:ext cx="6877923" cy="400110"/>
          </a:xfrm>
          <a:prstGeom prst="rect">
            <a:avLst/>
          </a:prstGeom>
          <a:solidFill>
            <a:schemeClr val="accent1">
              <a:lumMod val="20000"/>
              <a:lumOff val="80000"/>
            </a:schemeClr>
          </a:solidFill>
        </p:spPr>
        <p:txBody>
          <a:bodyPr wrap="square">
            <a:spAutoFit/>
          </a:bodyPr>
          <a:lstStyle/>
          <a:p>
            <a:r>
              <a:rPr lang="es-ES" b="1" dirty="0">
                <a:solidFill>
                  <a:srgbClr val="C00000"/>
                </a:solidFill>
              </a:rPr>
              <a:t>6</a:t>
            </a:r>
            <a:r>
              <a:rPr lang="es-ES" sz="1800" b="1" dirty="0">
                <a:solidFill>
                  <a:srgbClr val="C00000"/>
                </a:solidFill>
              </a:rPr>
              <a:t>. </a:t>
            </a:r>
            <a:r>
              <a:rPr lang="es-ES" sz="2000" b="1" dirty="0">
                <a:solidFill>
                  <a:srgbClr val="C00000"/>
                </a:solidFill>
              </a:rPr>
              <a:t>VISIBILIDAD INSTITUCIONAL RECONOCIBLE Y HOMOGENEA.</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244294" y="6332075"/>
            <a:ext cx="2743200" cy="365125"/>
          </a:xfrm>
        </p:spPr>
        <p:txBody>
          <a:bodyPr/>
          <a:lstStyle/>
          <a:p>
            <a:fld id="{43B9F2F5-9901-4B50-B674-E5A258050F84}" type="slidenum">
              <a:rPr lang="es-ES" smtClean="0"/>
              <a:t>37</a:t>
            </a:fld>
            <a:endParaRPr lang="es-ES" dirty="0"/>
          </a:p>
        </p:txBody>
      </p:sp>
      <p:pic>
        <p:nvPicPr>
          <p:cNvPr id="12" name="Imagen 11">
            <a:extLst>
              <a:ext uri="{FF2B5EF4-FFF2-40B4-BE49-F238E27FC236}">
                <a16:creationId xmlns:a16="http://schemas.microsoft.com/office/drawing/2014/main" id="{335AC583-9181-46BC-8BFE-231C33DB77E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229023" y="666062"/>
            <a:ext cx="950686" cy="752035"/>
          </a:xfrm>
          <a:prstGeom prst="rect">
            <a:avLst/>
          </a:prstGeom>
        </p:spPr>
      </p:pic>
      <p:sp>
        <p:nvSpPr>
          <p:cNvPr id="10" name="Rectángulo 9">
            <a:extLst>
              <a:ext uri="{FF2B5EF4-FFF2-40B4-BE49-F238E27FC236}">
                <a16:creationId xmlns:a16="http://schemas.microsoft.com/office/drawing/2014/main" id="{5B573AA6-D794-484A-9EAE-BC931A25D745}"/>
              </a:ext>
            </a:extLst>
          </p:cNvPr>
          <p:cNvSpPr/>
          <p:nvPr/>
        </p:nvSpPr>
        <p:spPr>
          <a:xfrm>
            <a:off x="2390182" y="1447852"/>
            <a:ext cx="9370143"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3: % de ejecución por Objetivo Estratégico sobre el total del Plan de Acción 2025</a:t>
            </a:r>
            <a:endParaRPr lang="es-ES" dirty="0">
              <a:solidFill>
                <a:srgbClr val="002060"/>
              </a:solidFill>
            </a:endParaRPr>
          </a:p>
        </p:txBody>
      </p:sp>
      <p:graphicFrame>
        <p:nvGraphicFramePr>
          <p:cNvPr id="14" name="Marcador de contenido 7">
            <a:extLst>
              <a:ext uri="{FF2B5EF4-FFF2-40B4-BE49-F238E27FC236}">
                <a16:creationId xmlns:a16="http://schemas.microsoft.com/office/drawing/2014/main" id="{79E012AB-2606-450F-89D8-424F47B37B6C}"/>
              </a:ext>
            </a:extLst>
          </p:cNvPr>
          <p:cNvGraphicFramePr>
            <a:graphicFrameLocks/>
          </p:cNvGraphicFramePr>
          <p:nvPr>
            <p:extLst>
              <p:ext uri="{D42A27DB-BD31-4B8C-83A1-F6EECF244321}">
                <p14:modId xmlns:p14="http://schemas.microsoft.com/office/powerpoint/2010/main" val="2480587137"/>
              </p:ext>
            </p:extLst>
          </p:nvPr>
        </p:nvGraphicFramePr>
        <p:xfrm>
          <a:off x="2680329" y="1932060"/>
          <a:ext cx="8838841" cy="4230510"/>
        </p:xfrm>
        <a:graphic>
          <a:graphicData uri="http://schemas.openxmlformats.org/drawingml/2006/table">
            <a:tbl>
              <a:tblPr firstRow="1" bandRow="1"/>
              <a:tblGrid>
                <a:gridCol w="1547132">
                  <a:extLst>
                    <a:ext uri="{9D8B030D-6E8A-4147-A177-3AD203B41FA5}">
                      <a16:colId xmlns:a16="http://schemas.microsoft.com/office/drawing/2014/main" val="2120316286"/>
                    </a:ext>
                  </a:extLst>
                </a:gridCol>
                <a:gridCol w="4191112">
                  <a:extLst>
                    <a:ext uri="{9D8B030D-6E8A-4147-A177-3AD203B41FA5}">
                      <a16:colId xmlns:a16="http://schemas.microsoft.com/office/drawing/2014/main" val="2638363933"/>
                    </a:ext>
                  </a:extLst>
                </a:gridCol>
                <a:gridCol w="1885312">
                  <a:extLst>
                    <a:ext uri="{9D8B030D-6E8A-4147-A177-3AD203B41FA5}">
                      <a16:colId xmlns:a16="http://schemas.microsoft.com/office/drawing/2014/main" val="2480324120"/>
                    </a:ext>
                  </a:extLst>
                </a:gridCol>
                <a:gridCol w="1215285">
                  <a:extLst>
                    <a:ext uri="{9D8B030D-6E8A-4147-A177-3AD203B41FA5}">
                      <a16:colId xmlns:a16="http://schemas.microsoft.com/office/drawing/2014/main" val="3000376450"/>
                    </a:ext>
                  </a:extLst>
                </a:gridCol>
              </a:tblGrid>
              <a:tr h="602470">
                <a:tc>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rtl="0">
                        <a:lnSpc>
                          <a:spcPct val="100000"/>
                        </a:lnSpc>
                        <a:spcBef>
                          <a:spcPts val="0"/>
                        </a:spcBef>
                      </a:pPr>
                      <a:r>
                        <a:rPr lang="es-ES" sz="1400" b="1" noProof="0" dirty="0">
                          <a:solidFill>
                            <a:schemeClr val="bg1"/>
                          </a:solidFill>
                          <a:latin typeface="+mn-lt"/>
                          <a:cs typeface="Arial"/>
                        </a:rPr>
                        <a:t>OBJETIVO ESTRATÉGICO </a:t>
                      </a:r>
                    </a:p>
                    <a:p>
                      <a:pPr marL="0" indent="0" algn="ctr" rtl="0">
                        <a:lnSpc>
                          <a:spcPct val="100000"/>
                        </a:lnSpc>
                        <a:spcBef>
                          <a:spcPts val="0"/>
                        </a:spcBef>
                      </a:pPr>
                      <a:r>
                        <a:rPr lang="es-ES" sz="1400" b="1" noProof="0" dirty="0">
                          <a:solidFill>
                            <a:schemeClr val="bg1"/>
                          </a:solidFill>
                          <a:latin typeface="+mn-lt"/>
                          <a:cs typeface="Arial"/>
                        </a:rPr>
                        <a:t>EJE 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indent="0" algn="ctr" rtl="0">
                        <a:lnSpc>
                          <a:spcPct val="100000"/>
                        </a:lnSpc>
                        <a:spcBef>
                          <a:spcPts val="785"/>
                        </a:spcBef>
                      </a:pPr>
                      <a:r>
                        <a:rPr lang="es-ES" sz="1400" b="1" kern="1200" noProof="0" dirty="0">
                          <a:solidFill>
                            <a:schemeClr val="bg1"/>
                          </a:solidFill>
                          <a:latin typeface="+mn-lt"/>
                          <a:ea typeface="+mn-ea"/>
                          <a:cs typeface="Arial"/>
                        </a:rPr>
                        <a:t>PROGRAMA</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00000"/>
                    </a:solidFill>
                  </a:tcPr>
                </a:tc>
                <a:tc>
                  <a:txBody>
                    <a:bodyPr/>
                    <a:lstStyle/>
                    <a:p>
                      <a:pPr algn="ctr" fontAlgn="ctr"/>
                      <a:r>
                        <a:rPr lang="es-ES" sz="1400" b="1" u="none" strike="noStrike" dirty="0">
                          <a:solidFill>
                            <a:schemeClr val="bg1"/>
                          </a:solidFill>
                          <a:effectLst/>
                        </a:rPr>
                        <a:t>% TEÓRICO ADJUDICADO SOBRE EL TOTAL DEL PLAN DE ACCIÓN</a:t>
                      </a:r>
                      <a:endParaRPr lang="es-ES" sz="1400" b="1" i="0" u="none" strike="noStrike" dirty="0">
                        <a:solidFill>
                          <a:schemeClr val="bg1"/>
                        </a:solidFill>
                        <a:effectLst/>
                        <a:latin typeface="Calibri" panose="020F0502020204030204" pitchFamily="34" charset="0"/>
                      </a:endParaRPr>
                    </a:p>
                  </a:txBody>
                  <a:tcPr marL="8489" marR="8489" marT="848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00000"/>
                        </a:lnSpc>
                        <a:spcBef>
                          <a:spcPts val="785"/>
                        </a:spcBef>
                        <a:spcAft>
                          <a:spcPts val="0"/>
                        </a:spcAft>
                        <a:buClrTx/>
                        <a:buSzTx/>
                        <a:buFontTx/>
                        <a:buNone/>
                        <a:tabLst/>
                        <a:defRPr/>
                      </a:pPr>
                      <a:r>
                        <a:rPr lang="es-ES" sz="1400" b="1" u="none" strike="noStrike" dirty="0">
                          <a:solidFill>
                            <a:schemeClr val="bg1"/>
                          </a:solidFill>
                          <a:effectLst/>
                        </a:rPr>
                        <a:t>% EJECUCIÓN REAL </a:t>
                      </a:r>
                      <a:endParaRPr lang="es-ES" sz="1400" noProof="0" dirty="0">
                        <a:solidFill>
                          <a:schemeClr val="bg2">
                            <a:lumMod val="20000"/>
                            <a:lumOff val="8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013428733"/>
                  </a:ext>
                </a:extLst>
              </a:tr>
              <a:tr h="553453">
                <a:tc rowSpan="2">
                  <a:txBody>
                    <a:bodyPr/>
                    <a:lstStyle/>
                    <a:p>
                      <a:pPr algn="l" fontAlgn="ct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11. Unidad de acción.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ct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11.1. Refuerzo de la función coordinadora de las Delegaciones del Gobierno con el resto de organismos de la AGE.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2">
                  <a:txBody>
                    <a:bodyPr/>
                    <a:lstStyle/>
                    <a:p>
                      <a:pPr algn="ctr" rtl="0" fontAlgn="ctr"/>
                      <a:r>
                        <a:rPr lang="es-ES" sz="1200" b="1" i="0" u="none" strike="noStrike" dirty="0">
                          <a:solidFill>
                            <a:srgbClr val="000000"/>
                          </a:solidFill>
                          <a:effectLst/>
                          <a:latin typeface="Calibri" panose="020F0502020204030204" pitchFamily="34" charset="0"/>
                        </a:rPr>
                        <a:t>6,00%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rtl="0" fontAlgn="ctr"/>
                      <a:r>
                        <a:rPr lang="es-ES" sz="1200" b="1" i="0" u="none" strike="noStrike" dirty="0">
                          <a:solidFill>
                            <a:srgbClr val="000000"/>
                          </a:solidFill>
                          <a:effectLst/>
                          <a:latin typeface="Calibri" panose="020F0502020204030204" pitchFamily="34" charset="0"/>
                        </a:rPr>
                        <a:t>4,91%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043928045"/>
                  </a:ext>
                </a:extLst>
              </a:tr>
              <a:tr h="534198">
                <a:tc vMerge="1">
                  <a:txBody>
                    <a:bodyPr/>
                    <a:lstStyle/>
                    <a:p>
                      <a:pPr algn="l" fontAlgn="ct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ct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11.E1. Acciones de mejora de la comunicación interna para favorecer un clima laboral positivo.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pPr algn="ctr" rtl="0" fontAlgn="ctr"/>
                      <a:endParaRPr lang="es-ES"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rtl="0" fontAlgn="ctr"/>
                      <a:endParaRPr lang="es-ES"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514232495"/>
                  </a:ext>
                </a:extLst>
              </a:tr>
              <a:tr h="593190">
                <a:tc rowSpan="2">
                  <a:txBody>
                    <a:bodyPr/>
                    <a:lstStyle/>
                    <a:p>
                      <a:pPr algn="l" fontAlgn="ct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12. Imagen institucional única y reconocible.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ct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12.1. Unificación de la imagen de los espacios de atención de la AGE en el Territorio.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2">
                  <a:txBody>
                    <a:bodyPr/>
                    <a:lstStyle/>
                    <a:p>
                      <a:pPr marL="0" algn="ctr" defTabSz="914400" rtl="0" eaLnBrk="1" fontAlgn="ctr" latinLnBrk="0" hangingPunct="1"/>
                      <a:r>
                        <a:rPr lang="es-ES" sz="1200" b="1" i="0" u="none" strike="noStrike" kern="1200" dirty="0">
                          <a:solidFill>
                            <a:srgbClr val="000000"/>
                          </a:solidFill>
                          <a:effectLst/>
                          <a:latin typeface="Calibri" panose="020F0502020204030204" pitchFamily="34" charset="0"/>
                          <a:ea typeface="+mn-ea"/>
                          <a:cs typeface="+mn-cs"/>
                        </a:rPr>
                        <a:t>6,00%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0" algn="ctr" defTabSz="914400" rtl="0" eaLnBrk="1" fontAlgn="ctr" latinLnBrk="0" hangingPunct="1"/>
                      <a:r>
                        <a:rPr lang="es-ES" sz="1200" b="1" i="0" u="none" strike="noStrike" kern="1200" dirty="0">
                          <a:solidFill>
                            <a:srgbClr val="000000"/>
                          </a:solidFill>
                          <a:effectLst/>
                          <a:latin typeface="Calibri" panose="020F0502020204030204" pitchFamily="34" charset="0"/>
                          <a:ea typeface="+mn-ea"/>
                          <a:cs typeface="+mn-cs"/>
                        </a:rPr>
                        <a:t>2,00%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747985502"/>
                  </a:ext>
                </a:extLst>
              </a:tr>
              <a:tr h="549245">
                <a:tc vMerge="1">
                  <a:txBody>
                    <a:bodyPr/>
                    <a:lstStyle/>
                    <a:p>
                      <a:pPr algn="l" fontAlgn="ct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ct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12.2. Consolidación de la imagen web de la AGE en el Territorio.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pPr marL="0" algn="ctr" defTabSz="914400" rtl="0" eaLnBrk="1" fontAlgn="ctr" latinLnBrk="0" hangingPunct="1"/>
                      <a:endParaRPr lang="es-ES" sz="1200" b="1" i="0" u="none" strike="noStrike" kern="1200" dirty="0">
                        <a:solidFill>
                          <a:srgbClr val="000000"/>
                        </a:solidFill>
                        <a:effectLst/>
                        <a:latin typeface="Calibri" panose="020F050202020403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algn="ctr" defTabSz="914400" rtl="0" eaLnBrk="1" fontAlgn="ctr" latinLnBrk="0" hangingPunct="1"/>
                      <a:endParaRPr lang="es-ES" sz="1200" b="1" i="0" u="none" strike="noStrike" kern="1200" dirty="0">
                        <a:solidFill>
                          <a:srgbClr val="000000"/>
                        </a:solidFill>
                        <a:effectLst/>
                        <a:latin typeface="Calibri" panose="020F050202020403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73244886"/>
                  </a:ext>
                </a:extLst>
              </a:tr>
              <a:tr h="549245">
                <a:tc rowSpan="2">
                  <a:txBody>
                    <a:bodyPr/>
                    <a:lstStyle/>
                    <a:p>
                      <a:pPr algn="l" fontAlgn="ct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13. Transparencia y gobierno abierto.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ct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13.1. Consolidación de una Administración transparente y abierta a la ciudadanía.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2">
                  <a:txBody>
                    <a:bodyPr/>
                    <a:lstStyle/>
                    <a:p>
                      <a:pPr marL="0" algn="ctr" defTabSz="914400" rtl="0" eaLnBrk="1" fontAlgn="ctr" latinLnBrk="0" hangingPunct="1"/>
                      <a:r>
                        <a:rPr lang="es-ES" sz="1200" b="1" i="0" u="none" strike="noStrike" kern="1200" dirty="0">
                          <a:solidFill>
                            <a:srgbClr val="000000"/>
                          </a:solidFill>
                          <a:effectLst/>
                          <a:latin typeface="Calibri" panose="020F0502020204030204" pitchFamily="34" charset="0"/>
                          <a:ea typeface="+mn-ea"/>
                          <a:cs typeface="+mn-cs"/>
                        </a:rPr>
                        <a:t>6,00%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0" algn="ctr" defTabSz="914400" rtl="0" eaLnBrk="1" fontAlgn="ctr" latinLnBrk="0" hangingPunct="1"/>
                      <a:r>
                        <a:rPr lang="es-ES" sz="1200" b="1" i="0" u="none" strike="noStrike" kern="1200" dirty="0">
                          <a:solidFill>
                            <a:srgbClr val="000000"/>
                          </a:solidFill>
                          <a:effectLst/>
                          <a:latin typeface="Calibri" panose="020F0502020204030204" pitchFamily="34" charset="0"/>
                          <a:ea typeface="+mn-ea"/>
                          <a:cs typeface="+mn-cs"/>
                        </a:rPr>
                        <a:t>5,57%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216728655"/>
                  </a:ext>
                </a:extLst>
              </a:tr>
              <a:tr h="549245">
                <a:tc vMerge="1">
                  <a:txBody>
                    <a:bodyPr/>
                    <a:lstStyle/>
                    <a:p>
                      <a:pPr algn="l" fontAlgn="ctr"/>
                      <a:r>
                        <a:rPr lang="es-ES" sz="900" b="0" i="0" u="none" strike="noStrike" dirty="0">
                          <a:solidFill>
                            <a:srgbClr val="000000"/>
                          </a:solidFill>
                          <a:effectLst/>
                          <a:latin typeface="Calibri" panose="020F0502020204030204" pitchFamily="34" charset="0"/>
                        </a:rPr>
                        <a:t>OE 13. Transparencia y gobierno abierto.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ct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13.2. Refuerzo de las </a:t>
                      </a:r>
                      <a:r>
                        <a:rPr lang="es-ES" sz="1200" b="1"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RRSS</a:t>
                      </a: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 como medio de información a la ciudadanía.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pPr marL="0" algn="ctr" defTabSz="914400" rtl="0" eaLnBrk="1" fontAlgn="ctr" latinLnBrk="0" hangingPunct="1"/>
                      <a:endParaRPr lang="es-ES" sz="1200" b="1" i="0" u="none" strike="noStrike" kern="1200" dirty="0">
                        <a:solidFill>
                          <a:srgbClr val="000000"/>
                        </a:solidFill>
                        <a:effectLst/>
                        <a:latin typeface="Calibri" panose="020F050202020403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algn="ctr" defTabSz="914400" rtl="0" eaLnBrk="1" fontAlgn="ctr" latinLnBrk="0" hangingPunct="1"/>
                      <a:endParaRPr lang="es-ES" sz="1200" b="1" i="0" u="none" strike="noStrike" kern="1200" dirty="0">
                        <a:solidFill>
                          <a:srgbClr val="000000"/>
                        </a:solidFill>
                        <a:effectLst/>
                        <a:latin typeface="Calibri" panose="020F050202020403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872367242"/>
                  </a:ext>
                </a:extLst>
              </a:tr>
              <a:tr h="197116">
                <a:tc>
                  <a:txBody>
                    <a:bodyPr/>
                    <a:lstStyle/>
                    <a:p>
                      <a:pPr marL="227965" algn="ctr" defTabSz="914400" rtl="0" eaLnBrk="1" fontAlgn="b" latinLnBrk="0" hangingPunct="1">
                        <a:lnSpc>
                          <a:spcPct val="100000"/>
                        </a:lnSpc>
                        <a:spcBef>
                          <a:spcPts val="415"/>
                        </a:spcBef>
                      </a:pPr>
                      <a:r>
                        <a:rPr lang="es-ES" sz="1600" b="1" kern="1200" dirty="0">
                          <a:solidFill>
                            <a:schemeClr val="accent1">
                              <a:lumMod val="50000"/>
                            </a:schemeClr>
                          </a:solidFill>
                          <a:latin typeface="+mn-lt"/>
                          <a:ea typeface="+mn-ea"/>
                          <a:cs typeface="Arial"/>
                        </a:rPr>
                        <a:t>TOTAL</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p>
                      <a:pPr marL="227965" algn="ctr" defTabSz="914400" rtl="0" eaLnBrk="1" fontAlgn="b" latinLnBrk="0" hangingPunct="1">
                        <a:lnSpc>
                          <a:spcPct val="100000"/>
                        </a:lnSpc>
                        <a:spcBef>
                          <a:spcPts val="415"/>
                        </a:spcBef>
                      </a:pPr>
                      <a:endParaRPr lang="es-ES" sz="1600" b="1" kern="1200" dirty="0">
                        <a:solidFill>
                          <a:schemeClr val="accent1">
                            <a:lumMod val="50000"/>
                          </a:schemeClr>
                        </a:solidFill>
                        <a:latin typeface="+mn-lt"/>
                        <a:ea typeface="+mn-ea"/>
                        <a:cs typeface="Arial"/>
                      </a:endParaRP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p>
                      <a:pPr algn="ctr" fontAlgn="b"/>
                      <a:r>
                        <a:rPr lang="es-ES" sz="1600" b="1" i="0" u="none" strike="noStrike" dirty="0">
                          <a:solidFill>
                            <a:srgbClr val="000000"/>
                          </a:solidFill>
                          <a:effectLst/>
                          <a:latin typeface="Calibri" panose="020F0502020204030204" pitchFamily="34" charset="0"/>
                        </a:rPr>
                        <a:t>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p>
                      <a:pPr algn="ctr" fontAlgn="b"/>
                      <a:r>
                        <a:rPr lang="es-ES" sz="1600" b="1" i="0" u="none" strike="noStrike" dirty="0">
                          <a:solidFill>
                            <a:schemeClr val="bg1"/>
                          </a:solidFill>
                          <a:effectLst/>
                          <a:latin typeface="Calibri" panose="020F0502020204030204" pitchFamily="34" charset="0"/>
                        </a:rPr>
                        <a:t>12,48%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extLst>
                  <a:ext uri="{0D108BD9-81ED-4DB2-BD59-A6C34878D82A}">
                    <a16:rowId xmlns:a16="http://schemas.microsoft.com/office/drawing/2014/main" val="3922316323"/>
                  </a:ext>
                </a:extLst>
              </a:tr>
            </a:tbl>
          </a:graphicData>
        </a:graphic>
      </p:graphicFrame>
    </p:spTree>
    <p:extLst>
      <p:ext uri="{BB962C8B-B14F-4D97-AF65-F5344CB8AC3E}">
        <p14:creationId xmlns:p14="http://schemas.microsoft.com/office/powerpoint/2010/main" val="1081939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2244857551"/>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2549541" y="684262"/>
            <a:ext cx="6877923" cy="400110"/>
          </a:xfrm>
          <a:prstGeom prst="rect">
            <a:avLst/>
          </a:prstGeom>
          <a:solidFill>
            <a:schemeClr val="accent1">
              <a:lumMod val="20000"/>
              <a:lumOff val="80000"/>
            </a:schemeClr>
          </a:solidFill>
        </p:spPr>
        <p:txBody>
          <a:bodyPr wrap="square">
            <a:spAutoFit/>
          </a:bodyPr>
          <a:lstStyle/>
          <a:p>
            <a:r>
              <a:rPr lang="es-ES" b="1" dirty="0">
                <a:solidFill>
                  <a:srgbClr val="C00000"/>
                </a:solidFill>
              </a:rPr>
              <a:t>6</a:t>
            </a:r>
            <a:r>
              <a:rPr lang="es-ES" sz="1800" b="1" dirty="0">
                <a:solidFill>
                  <a:srgbClr val="C00000"/>
                </a:solidFill>
              </a:rPr>
              <a:t>. </a:t>
            </a:r>
            <a:r>
              <a:rPr lang="es-ES" sz="2000" b="1" dirty="0">
                <a:solidFill>
                  <a:srgbClr val="C00000"/>
                </a:solidFill>
              </a:rPr>
              <a:t>VISIBILIDAD INSTITUCIONAL RECONOCIBLE Y HOMOGENEA.</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244294" y="6332075"/>
            <a:ext cx="2743200" cy="365125"/>
          </a:xfrm>
        </p:spPr>
        <p:txBody>
          <a:bodyPr/>
          <a:lstStyle/>
          <a:p>
            <a:fld id="{43B9F2F5-9901-4B50-B674-E5A258050F84}" type="slidenum">
              <a:rPr lang="es-ES" smtClean="0"/>
              <a:t>38</a:t>
            </a:fld>
            <a:endParaRPr lang="es-ES" dirty="0"/>
          </a:p>
        </p:txBody>
      </p:sp>
      <p:pic>
        <p:nvPicPr>
          <p:cNvPr id="12" name="Imagen 11">
            <a:extLst>
              <a:ext uri="{FF2B5EF4-FFF2-40B4-BE49-F238E27FC236}">
                <a16:creationId xmlns:a16="http://schemas.microsoft.com/office/drawing/2014/main" id="{335AC583-9181-46BC-8BFE-231C33DB77E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31904" y="725027"/>
            <a:ext cx="950686" cy="752035"/>
          </a:xfrm>
          <a:prstGeom prst="rect">
            <a:avLst/>
          </a:prstGeom>
        </p:spPr>
      </p:pic>
      <p:sp>
        <p:nvSpPr>
          <p:cNvPr id="13" name="Rectángulo 12">
            <a:extLst>
              <a:ext uri="{FF2B5EF4-FFF2-40B4-BE49-F238E27FC236}">
                <a16:creationId xmlns:a16="http://schemas.microsoft.com/office/drawing/2014/main" id="{7F4056BE-4AE0-4676-8BC2-61165272FF62}"/>
              </a:ext>
            </a:extLst>
          </p:cNvPr>
          <p:cNvSpPr/>
          <p:nvPr/>
        </p:nvSpPr>
        <p:spPr>
          <a:xfrm>
            <a:off x="4685978" y="1200063"/>
            <a:ext cx="4730634" cy="553998"/>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3: % de ejecución sobre el total del Plan de Acción 2025</a:t>
            </a:r>
          </a:p>
        </p:txBody>
      </p:sp>
      <p:graphicFrame>
        <p:nvGraphicFramePr>
          <p:cNvPr id="15" name="Gráfico 14">
            <a:extLst>
              <a:ext uri="{FF2B5EF4-FFF2-40B4-BE49-F238E27FC236}">
                <a16:creationId xmlns:a16="http://schemas.microsoft.com/office/drawing/2014/main" id="{48CD9D20-DA3B-4202-9140-9F16A3087AB4}"/>
              </a:ext>
            </a:extLst>
          </p:cNvPr>
          <p:cNvGraphicFramePr>
            <a:graphicFrameLocks/>
          </p:cNvGraphicFramePr>
          <p:nvPr>
            <p:extLst>
              <p:ext uri="{D42A27DB-BD31-4B8C-83A1-F6EECF244321}">
                <p14:modId xmlns:p14="http://schemas.microsoft.com/office/powerpoint/2010/main" val="3136155019"/>
              </p:ext>
            </p:extLst>
          </p:nvPr>
        </p:nvGraphicFramePr>
        <p:xfrm>
          <a:off x="3291349" y="1954750"/>
          <a:ext cx="6911150" cy="4422858"/>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60519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695201393"/>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2549541" y="684262"/>
            <a:ext cx="6877923" cy="400110"/>
          </a:xfrm>
          <a:prstGeom prst="rect">
            <a:avLst/>
          </a:prstGeom>
          <a:solidFill>
            <a:schemeClr val="accent1">
              <a:lumMod val="20000"/>
              <a:lumOff val="80000"/>
            </a:schemeClr>
          </a:solidFill>
        </p:spPr>
        <p:txBody>
          <a:bodyPr wrap="square">
            <a:spAutoFit/>
          </a:bodyPr>
          <a:lstStyle/>
          <a:p>
            <a:r>
              <a:rPr lang="es-ES" b="1" dirty="0">
                <a:solidFill>
                  <a:srgbClr val="C00000"/>
                </a:solidFill>
              </a:rPr>
              <a:t>6</a:t>
            </a:r>
            <a:r>
              <a:rPr lang="es-ES" sz="1800" b="1" dirty="0">
                <a:solidFill>
                  <a:srgbClr val="C00000"/>
                </a:solidFill>
              </a:rPr>
              <a:t>. </a:t>
            </a:r>
            <a:r>
              <a:rPr lang="es-ES" sz="2000" b="1" dirty="0">
                <a:solidFill>
                  <a:srgbClr val="C00000"/>
                </a:solidFill>
              </a:rPr>
              <a:t>VISIBILIDAD INSTITUCIONAL RECONOCIBLE Y HOMOGENEA.</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244294" y="6332075"/>
            <a:ext cx="2743200" cy="365125"/>
          </a:xfrm>
        </p:spPr>
        <p:txBody>
          <a:bodyPr/>
          <a:lstStyle/>
          <a:p>
            <a:fld id="{43B9F2F5-9901-4B50-B674-E5A258050F84}" type="slidenum">
              <a:rPr lang="es-ES" smtClean="0"/>
              <a:t>39</a:t>
            </a:fld>
            <a:endParaRPr lang="es-ES" dirty="0"/>
          </a:p>
        </p:txBody>
      </p:sp>
      <p:pic>
        <p:nvPicPr>
          <p:cNvPr id="12" name="Imagen 11">
            <a:extLst>
              <a:ext uri="{FF2B5EF4-FFF2-40B4-BE49-F238E27FC236}">
                <a16:creationId xmlns:a16="http://schemas.microsoft.com/office/drawing/2014/main" id="{335AC583-9181-46BC-8BFE-231C33DB77E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53680" y="708354"/>
            <a:ext cx="950686" cy="752035"/>
          </a:xfrm>
          <a:prstGeom prst="rect">
            <a:avLst/>
          </a:prstGeom>
        </p:spPr>
      </p:pic>
      <p:sp>
        <p:nvSpPr>
          <p:cNvPr id="10" name="Rectángulo 9">
            <a:extLst>
              <a:ext uri="{FF2B5EF4-FFF2-40B4-BE49-F238E27FC236}">
                <a16:creationId xmlns:a16="http://schemas.microsoft.com/office/drawing/2014/main" id="{92F6A07C-CD36-4B3C-8BDE-539425DC7B8C}"/>
              </a:ext>
            </a:extLst>
          </p:cNvPr>
          <p:cNvSpPr/>
          <p:nvPr/>
        </p:nvSpPr>
        <p:spPr>
          <a:xfrm>
            <a:off x="4021559" y="1279597"/>
            <a:ext cx="4730634"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 de ejecución del eje 3</a:t>
            </a:r>
          </a:p>
        </p:txBody>
      </p:sp>
      <p:graphicFrame>
        <p:nvGraphicFramePr>
          <p:cNvPr id="14" name="Gráfico 13">
            <a:extLst>
              <a:ext uri="{FF2B5EF4-FFF2-40B4-BE49-F238E27FC236}">
                <a16:creationId xmlns:a16="http://schemas.microsoft.com/office/drawing/2014/main" id="{56EDE776-BEBB-4276-BF2E-A02E48721726}"/>
              </a:ext>
            </a:extLst>
          </p:cNvPr>
          <p:cNvGraphicFramePr>
            <a:graphicFrameLocks/>
          </p:cNvGraphicFramePr>
          <p:nvPr>
            <p:extLst>
              <p:ext uri="{D42A27DB-BD31-4B8C-83A1-F6EECF244321}">
                <p14:modId xmlns:p14="http://schemas.microsoft.com/office/powerpoint/2010/main" val="719058282"/>
              </p:ext>
            </p:extLst>
          </p:nvPr>
        </p:nvGraphicFramePr>
        <p:xfrm>
          <a:off x="3342064" y="1928775"/>
          <a:ext cx="6911150" cy="4422858"/>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363314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9947546" y="-2"/>
            <a:ext cx="2244455" cy="600166"/>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1245925231"/>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rgbClr val="FF0000"/>
                          </a:solidFill>
                          <a:hlinkClick r:id="rId3"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0"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3364715" y="663422"/>
            <a:ext cx="7160348"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1. </a:t>
            </a:r>
            <a:r>
              <a:rPr lang="es-ES" sz="2000" b="1" dirty="0">
                <a:solidFill>
                  <a:srgbClr val="C00000"/>
                </a:solidFill>
              </a:rPr>
              <a:t>EL PLAN TERRITORIAL 2024-2027: INNOVACIÓN Y EXCELENCIA.</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p:txBody>
          <a:bodyPr/>
          <a:lstStyle/>
          <a:p>
            <a:fld id="{43B9F2F5-9901-4B50-B674-E5A258050F84}" type="slidenum">
              <a:rPr lang="es-ES" smtClean="0"/>
              <a:t>4</a:t>
            </a:fld>
            <a:endParaRPr lang="es-ES"/>
          </a:p>
        </p:txBody>
      </p:sp>
      <p:pic>
        <p:nvPicPr>
          <p:cNvPr id="14" name="Imagen 13">
            <a:extLst>
              <a:ext uri="{FF2B5EF4-FFF2-40B4-BE49-F238E27FC236}">
                <a16:creationId xmlns:a16="http://schemas.microsoft.com/office/drawing/2014/main" id="{6B04B73F-0259-4453-BD3A-1E6F65ECE6E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58803" y="722334"/>
            <a:ext cx="789993" cy="815980"/>
          </a:xfrm>
          <a:prstGeom prst="rect">
            <a:avLst/>
          </a:prstGeom>
        </p:spPr>
      </p:pic>
      <p:sp>
        <p:nvSpPr>
          <p:cNvPr id="15" name="CuadroTexto 14">
            <a:extLst>
              <a:ext uri="{FF2B5EF4-FFF2-40B4-BE49-F238E27FC236}">
                <a16:creationId xmlns:a16="http://schemas.microsoft.com/office/drawing/2014/main" id="{8678C419-2103-434B-BE00-C704977282BC}"/>
              </a:ext>
            </a:extLst>
          </p:cNvPr>
          <p:cNvSpPr txBox="1"/>
          <p:nvPr/>
        </p:nvSpPr>
        <p:spPr>
          <a:xfrm>
            <a:off x="3041427" y="1130491"/>
            <a:ext cx="7806924" cy="5755422"/>
          </a:xfrm>
          <a:prstGeom prst="rect">
            <a:avLst/>
          </a:prstGeom>
          <a:noFill/>
        </p:spPr>
        <p:txBody>
          <a:bodyPr wrap="square" rtlCol="0">
            <a:spAutoFit/>
          </a:bodyPr>
          <a:lstStyle/>
          <a:p>
            <a:pPr algn="just"/>
            <a:r>
              <a:rPr lang="es-ES" sz="1800" i="0" u="none" strike="noStrike" baseline="0" dirty="0">
                <a:solidFill>
                  <a:schemeClr val="tx2"/>
                </a:solidFill>
                <a:latin typeface="Calibri" panose="020F0502020204030204" pitchFamily="34" charset="0"/>
              </a:rPr>
              <a:t>El Plan Territorial de la Delegación del Gobierno en Galicia/Subdelegación del Gobierno en A Coruña 2004-2027 </a:t>
            </a:r>
            <a:r>
              <a:rPr lang="es-ES" dirty="0">
                <a:solidFill>
                  <a:schemeClr val="tx2"/>
                </a:solidFill>
                <a:latin typeface="Calibri" panose="020F0502020204030204" pitchFamily="34" charset="0"/>
              </a:rPr>
              <a:t>incluye los mismos </a:t>
            </a:r>
            <a:r>
              <a:rPr lang="es-ES" sz="1800" i="0" u="none" strike="noStrike" baseline="0" dirty="0">
                <a:solidFill>
                  <a:schemeClr val="tx2"/>
                </a:solidFill>
                <a:latin typeface="Calibri" panose="020F0502020204030204" pitchFamily="34" charset="0"/>
              </a:rPr>
              <a:t>ejes y objetivos estratégicos fijados por el </a:t>
            </a:r>
            <a:r>
              <a:rPr lang="es-ES" sz="1800" b="1" i="0" u="none" strike="noStrike" baseline="0" dirty="0">
                <a:solidFill>
                  <a:srgbClr val="C00000"/>
                </a:solidFill>
                <a:latin typeface="Calibri" panose="020F0502020204030204" pitchFamily="34" charset="0"/>
                <a:hlinkClick r:id="rId12"/>
              </a:rPr>
              <a:t>PLAN ESTRATÉGICO DE LA ADMINISTRACIÓN GENERAL DEL ESTADO EN EL TERRITORIO 2024-2027 (PEAGET)</a:t>
            </a:r>
            <a:r>
              <a:rPr lang="es-ES" sz="1800" b="1" i="0" u="none" strike="noStrike" baseline="0" dirty="0">
                <a:solidFill>
                  <a:srgbClr val="C00000"/>
                </a:solidFill>
                <a:latin typeface="Calibri" panose="020F0502020204030204" pitchFamily="34" charset="0"/>
              </a:rPr>
              <a:t>,</a:t>
            </a:r>
            <a:r>
              <a:rPr lang="es-ES" sz="1800" i="0" u="none" strike="noStrike" baseline="0" dirty="0">
                <a:solidFill>
                  <a:schemeClr val="tx2"/>
                </a:solidFill>
                <a:latin typeface="Calibri" panose="020F0502020204030204" pitchFamily="34" charset="0"/>
              </a:rPr>
              <a:t> y desarrolla aquellos aspectos de especial relevancia para la planificación estratégica y plurianual de la DGG/SGAC. </a:t>
            </a:r>
          </a:p>
          <a:p>
            <a:pPr algn="just"/>
            <a:endParaRPr lang="es-ES" dirty="0">
              <a:solidFill>
                <a:schemeClr val="tx2"/>
              </a:solidFill>
              <a:latin typeface="Calibri" panose="020F0502020204030204" pitchFamily="34" charset="0"/>
            </a:endParaRPr>
          </a:p>
          <a:p>
            <a:pPr algn="just"/>
            <a:endParaRPr lang="es-ES" dirty="0">
              <a:solidFill>
                <a:schemeClr val="tx2"/>
              </a:solidFill>
              <a:latin typeface="Calibri" panose="020F0502020204030204" pitchFamily="34" charset="0"/>
            </a:endParaRPr>
          </a:p>
          <a:p>
            <a:pPr algn="just"/>
            <a:endParaRPr lang="es-ES" dirty="0">
              <a:solidFill>
                <a:schemeClr val="tx2"/>
              </a:solidFill>
              <a:latin typeface="Calibri" panose="020F0502020204030204" pitchFamily="34" charset="0"/>
            </a:endParaRPr>
          </a:p>
          <a:p>
            <a:pPr algn="just"/>
            <a:endParaRPr lang="es-ES" dirty="0">
              <a:solidFill>
                <a:schemeClr val="tx2"/>
              </a:solidFill>
              <a:latin typeface="Calibri" panose="020F0502020204030204" pitchFamily="34" charset="0"/>
            </a:endParaRPr>
          </a:p>
          <a:p>
            <a:pPr algn="just"/>
            <a:endParaRPr lang="es-ES" dirty="0">
              <a:solidFill>
                <a:schemeClr val="tx2"/>
              </a:solidFill>
              <a:latin typeface="Calibri" panose="020F0502020204030204" pitchFamily="34" charset="0"/>
            </a:endParaRPr>
          </a:p>
          <a:p>
            <a:pPr algn="just"/>
            <a:endParaRPr lang="es-ES" dirty="0">
              <a:solidFill>
                <a:schemeClr val="tx2"/>
              </a:solidFill>
              <a:latin typeface="Calibri" panose="020F0502020204030204" pitchFamily="34" charset="0"/>
            </a:endParaRPr>
          </a:p>
          <a:p>
            <a:pPr algn="just"/>
            <a:endParaRPr lang="es-ES" dirty="0">
              <a:solidFill>
                <a:schemeClr val="tx2"/>
              </a:solidFill>
              <a:latin typeface="Calibri" panose="020F0502020204030204" pitchFamily="34" charset="0"/>
            </a:endParaRPr>
          </a:p>
          <a:p>
            <a:pPr algn="just"/>
            <a:endParaRPr lang="es-ES" dirty="0">
              <a:solidFill>
                <a:schemeClr val="tx2"/>
              </a:solidFill>
              <a:latin typeface="Calibri" panose="020F0502020204030204" pitchFamily="34" charset="0"/>
            </a:endParaRPr>
          </a:p>
          <a:p>
            <a:pPr algn="just"/>
            <a:endParaRPr lang="es-ES" dirty="0">
              <a:solidFill>
                <a:schemeClr val="tx2"/>
              </a:solidFill>
              <a:latin typeface="Calibri" panose="020F0502020204030204" pitchFamily="34" charset="0"/>
            </a:endParaRPr>
          </a:p>
          <a:p>
            <a:pPr algn="ctr"/>
            <a:r>
              <a:rPr lang="es-ES" b="1" dirty="0">
                <a:solidFill>
                  <a:schemeClr val="tx2"/>
                </a:solidFill>
                <a:latin typeface="Calibri" panose="020F0502020204030204" pitchFamily="34" charset="0"/>
              </a:rPr>
              <a:t>PEAGET 2024-2027</a:t>
            </a:r>
            <a:endParaRPr lang="es-ES" sz="1800" b="1" i="0" u="none" strike="noStrike" baseline="0" dirty="0">
              <a:solidFill>
                <a:schemeClr val="tx2"/>
              </a:solidFill>
              <a:latin typeface="Calibri" panose="020F0502020204030204" pitchFamily="34" charset="0"/>
            </a:endParaRPr>
          </a:p>
          <a:p>
            <a:pPr algn="just"/>
            <a:endParaRPr lang="es-ES" sz="400" i="0" u="none" strike="noStrike" baseline="0" dirty="0">
              <a:solidFill>
                <a:schemeClr val="tx2"/>
              </a:solidFill>
              <a:latin typeface="Calibri" panose="020F0502020204030204" pitchFamily="34" charset="0"/>
            </a:endParaRPr>
          </a:p>
          <a:p>
            <a:pPr algn="just"/>
            <a:r>
              <a:rPr lang="es-ES" sz="1800" i="0" u="none" strike="noStrike" baseline="0" dirty="0">
                <a:solidFill>
                  <a:schemeClr val="tx2"/>
                </a:solidFill>
                <a:latin typeface="Calibri" panose="020F0502020204030204" pitchFamily="34" charset="0"/>
              </a:rPr>
              <a:t>Los objetivos estratégicos y los programas de actuación del PEAGET se concretan inicialmente en </a:t>
            </a:r>
            <a:r>
              <a:rPr lang="es-ES" sz="2000" b="1" i="0" u="none" strike="noStrike" baseline="0" dirty="0">
                <a:solidFill>
                  <a:srgbClr val="FF0000"/>
                </a:solidFill>
                <a:latin typeface="Calibri" panose="020F0502020204030204" pitchFamily="34" charset="0"/>
              </a:rPr>
              <a:t>233 MEDIDAS</a:t>
            </a:r>
            <a:r>
              <a:rPr lang="es-ES" sz="1800" b="1" i="0" u="none" strike="noStrike" baseline="0" dirty="0">
                <a:solidFill>
                  <a:schemeClr val="tx2"/>
                </a:solidFill>
                <a:latin typeface="Calibri" panose="020F0502020204030204" pitchFamily="34" charset="0"/>
              </a:rPr>
              <a:t>, actuaciones, proyectos y acciones de mejora que</a:t>
            </a:r>
            <a:r>
              <a:rPr lang="es-ES" sz="1800" i="0" u="none" strike="noStrike" baseline="0" dirty="0">
                <a:solidFill>
                  <a:schemeClr val="tx2"/>
                </a:solidFill>
                <a:latin typeface="Calibri" panose="020F0502020204030204" pitchFamily="34" charset="0"/>
              </a:rPr>
              <a:t> </a:t>
            </a:r>
            <a:r>
              <a:rPr lang="es-ES" sz="1800" b="1" i="0" u="none" strike="noStrike" baseline="0" dirty="0">
                <a:solidFill>
                  <a:schemeClr val="tx2"/>
                </a:solidFill>
                <a:latin typeface="Calibri" panose="020F0502020204030204" pitchFamily="34" charset="0"/>
              </a:rPr>
              <a:t>se incluyen en los </a:t>
            </a:r>
            <a:r>
              <a:rPr lang="es-ES" sz="1800" b="1" i="0" u="none" strike="noStrike" baseline="0" dirty="0">
                <a:solidFill>
                  <a:srgbClr val="FF0000"/>
                </a:solidFill>
                <a:latin typeface="Calibri" panose="020F0502020204030204" pitchFamily="34" charset="0"/>
              </a:rPr>
              <a:t>PLANES ANUALES DE ACCIÓN</a:t>
            </a:r>
            <a:r>
              <a:rPr lang="es-ES" sz="1800" i="0" u="none" strike="noStrike" baseline="0" dirty="0">
                <a:solidFill>
                  <a:schemeClr val="tx2"/>
                </a:solidFill>
                <a:latin typeface="Calibri" panose="020F0502020204030204" pitchFamily="34" charset="0"/>
              </a:rPr>
              <a:t>, uno en el ejercicio </a:t>
            </a:r>
            <a:r>
              <a:rPr lang="es-ES" sz="1800" b="1" i="0" u="none" strike="noStrike" baseline="0" dirty="0">
                <a:solidFill>
                  <a:srgbClr val="FF0000"/>
                </a:solidFill>
                <a:latin typeface="Calibri" panose="020F0502020204030204" pitchFamily="34" charset="0"/>
              </a:rPr>
              <a:t>2024</a:t>
            </a:r>
            <a:r>
              <a:rPr lang="es-ES" sz="1800" i="0" u="none" strike="noStrike" baseline="0" dirty="0">
                <a:solidFill>
                  <a:schemeClr val="tx2"/>
                </a:solidFill>
                <a:latin typeface="Calibri" panose="020F0502020204030204" pitchFamily="34" charset="0"/>
              </a:rPr>
              <a:t> (con 80 actuaciones), otro en el ejercicio </a:t>
            </a:r>
            <a:r>
              <a:rPr lang="es-ES" sz="1800" b="1" i="0" u="none" strike="noStrike" baseline="0" dirty="0">
                <a:solidFill>
                  <a:srgbClr val="FF0000"/>
                </a:solidFill>
                <a:latin typeface="Calibri" panose="020F0502020204030204" pitchFamily="34" charset="0"/>
                <a:hlinkClick r:id="rId13"/>
              </a:rPr>
              <a:t>2025</a:t>
            </a:r>
            <a:r>
              <a:rPr lang="es-ES" sz="1800" i="0" u="none" strike="noStrike" baseline="0" dirty="0">
                <a:solidFill>
                  <a:schemeClr val="tx2"/>
                </a:solidFill>
                <a:latin typeface="Calibri" panose="020F0502020204030204" pitchFamily="34" charset="0"/>
                <a:hlinkClick r:id="rId13"/>
              </a:rPr>
              <a:t> (155 actuaciones); </a:t>
            </a:r>
            <a:r>
              <a:rPr lang="es-ES" sz="1800" i="0" u="none" strike="noStrike" baseline="0" dirty="0">
                <a:solidFill>
                  <a:schemeClr val="tx2"/>
                </a:solidFill>
                <a:latin typeface="Calibri" panose="020F0502020204030204" pitchFamily="34" charset="0"/>
              </a:rPr>
              <a:t>otro en </a:t>
            </a:r>
            <a:r>
              <a:rPr lang="es-ES" sz="1800" b="1" i="0" u="none" strike="noStrike" baseline="0" dirty="0">
                <a:solidFill>
                  <a:srgbClr val="FF0000"/>
                </a:solidFill>
                <a:latin typeface="Calibri" panose="020F0502020204030204" pitchFamily="34" charset="0"/>
              </a:rPr>
              <a:t>2026</a:t>
            </a:r>
            <a:r>
              <a:rPr lang="es-ES" sz="1800" i="0" u="none" strike="noStrike" baseline="0" dirty="0">
                <a:solidFill>
                  <a:schemeClr val="tx2"/>
                </a:solidFill>
                <a:latin typeface="Calibri" panose="020F0502020204030204" pitchFamily="34" charset="0"/>
              </a:rPr>
              <a:t> (127 actuaciones)  y otro en el </a:t>
            </a:r>
            <a:r>
              <a:rPr lang="es-ES" sz="1800" b="1" i="0" u="none" strike="noStrike" baseline="0" dirty="0">
                <a:solidFill>
                  <a:srgbClr val="FF0000"/>
                </a:solidFill>
                <a:latin typeface="Calibri" panose="020F0502020204030204" pitchFamily="34" charset="0"/>
              </a:rPr>
              <a:t>2027</a:t>
            </a:r>
            <a:r>
              <a:rPr lang="es-ES" sz="1800" b="1" i="0" u="none" strike="noStrike" baseline="0" dirty="0">
                <a:solidFill>
                  <a:schemeClr val="tx2"/>
                </a:solidFill>
                <a:latin typeface="Calibri" panose="020F0502020204030204" pitchFamily="34" charset="0"/>
              </a:rPr>
              <a:t> </a:t>
            </a:r>
            <a:r>
              <a:rPr lang="es-ES" sz="1800" i="0" u="none" strike="noStrike" baseline="0" dirty="0">
                <a:solidFill>
                  <a:schemeClr val="tx2"/>
                </a:solidFill>
                <a:latin typeface="Calibri" panose="020F0502020204030204" pitchFamily="34" charset="0"/>
              </a:rPr>
              <a:t>(103 actuaciones inicialmente previstas). </a:t>
            </a:r>
            <a:endParaRPr lang="es-ES" dirty="0">
              <a:solidFill>
                <a:schemeClr val="accent1">
                  <a:lumMod val="50000"/>
                </a:schemeClr>
              </a:solidFill>
            </a:endParaRPr>
          </a:p>
        </p:txBody>
      </p:sp>
      <p:graphicFrame>
        <p:nvGraphicFramePr>
          <p:cNvPr id="5" name="Diagrama 4">
            <a:extLst>
              <a:ext uri="{FF2B5EF4-FFF2-40B4-BE49-F238E27FC236}">
                <a16:creationId xmlns:a16="http://schemas.microsoft.com/office/drawing/2014/main" id="{F34405BC-7678-4037-BCF6-B664FBEACAB9}"/>
              </a:ext>
            </a:extLst>
          </p:cNvPr>
          <p:cNvGraphicFramePr/>
          <p:nvPr>
            <p:extLst>
              <p:ext uri="{D42A27DB-BD31-4B8C-83A1-F6EECF244321}">
                <p14:modId xmlns:p14="http://schemas.microsoft.com/office/powerpoint/2010/main" val="2060438483"/>
              </p:ext>
            </p:extLst>
          </p:nvPr>
        </p:nvGraphicFramePr>
        <p:xfrm>
          <a:off x="2815119" y="2691829"/>
          <a:ext cx="3369359" cy="211625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9" name="Diagrama 8">
            <a:extLst>
              <a:ext uri="{FF2B5EF4-FFF2-40B4-BE49-F238E27FC236}">
                <a16:creationId xmlns:a16="http://schemas.microsoft.com/office/drawing/2014/main" id="{C5CA9C4A-7AA3-4442-98F4-5C1101093314}"/>
              </a:ext>
            </a:extLst>
          </p:cNvPr>
          <p:cNvGraphicFramePr/>
          <p:nvPr>
            <p:extLst>
              <p:ext uri="{D42A27DB-BD31-4B8C-83A1-F6EECF244321}">
                <p14:modId xmlns:p14="http://schemas.microsoft.com/office/powerpoint/2010/main" val="1025888620"/>
              </p:ext>
            </p:extLst>
          </p:nvPr>
        </p:nvGraphicFramePr>
        <p:xfrm>
          <a:off x="6337338" y="2600607"/>
          <a:ext cx="4651349" cy="228546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20" name="Rectángulo: esquinas redondeadas 19">
            <a:extLst>
              <a:ext uri="{FF2B5EF4-FFF2-40B4-BE49-F238E27FC236}">
                <a16:creationId xmlns:a16="http://schemas.microsoft.com/office/drawing/2014/main" id="{13F060FD-448F-4026-AB20-C9D802134012}"/>
              </a:ext>
            </a:extLst>
          </p:cNvPr>
          <p:cNvSpPr/>
          <p:nvPr/>
        </p:nvSpPr>
        <p:spPr>
          <a:xfrm>
            <a:off x="8023668" y="4387065"/>
            <a:ext cx="2965019" cy="421015"/>
          </a:xfrm>
          <a:prstGeom prst="roundRect">
            <a:avLst/>
          </a:prstGeom>
          <a:solidFill>
            <a:schemeClr val="accent6">
              <a:lumMod val="20000"/>
              <a:lumOff val="80000"/>
              <a:alpha val="90000"/>
            </a:schemeClr>
          </a:solidFill>
          <a:ln w="12700" cap="flat" cmpd="sng" algn="ctr">
            <a:solidFill>
              <a:srgbClr val="5B9BD5">
                <a:tint val="40000"/>
                <a:alpha val="90000"/>
                <a:hueOff val="-6739762"/>
                <a:satOff val="-22832"/>
                <a:lumOff val="-2928"/>
                <a:alphaOff val="0"/>
              </a:srgbClr>
            </a:solidFill>
            <a:prstDash val="solid"/>
            <a:miter lim="800000"/>
          </a:ln>
          <a:effectLst/>
        </p:spPr>
        <p:txBody>
          <a:bodyPr spcFirstLastPara="0" vert="horz" wrap="square" lIns="45720" tIns="22860" rIns="45720" bIns="22860" numCol="1" spcCol="1270" anchor="ctr" anchorCtr="0">
            <a:noAutofit/>
          </a:bodyPr>
          <a:lstStyle/>
          <a:p>
            <a:r>
              <a:rPr lang="es-ES" sz="1200" dirty="0">
                <a:solidFill>
                  <a:schemeClr val="tx1"/>
                </a:solidFill>
              </a:rPr>
              <a:t>Compromiso con la sostenibilidad</a:t>
            </a:r>
          </a:p>
        </p:txBody>
      </p:sp>
    </p:spTree>
    <p:extLst>
      <p:ext uri="{BB962C8B-B14F-4D97-AF65-F5344CB8AC3E}">
        <p14:creationId xmlns:p14="http://schemas.microsoft.com/office/powerpoint/2010/main" val="2664858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865835574"/>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2549541" y="684262"/>
            <a:ext cx="6877923" cy="400110"/>
          </a:xfrm>
          <a:prstGeom prst="rect">
            <a:avLst/>
          </a:prstGeom>
          <a:solidFill>
            <a:schemeClr val="accent1">
              <a:lumMod val="20000"/>
              <a:lumOff val="80000"/>
            </a:schemeClr>
          </a:solidFill>
        </p:spPr>
        <p:txBody>
          <a:bodyPr wrap="square">
            <a:spAutoFit/>
          </a:bodyPr>
          <a:lstStyle/>
          <a:p>
            <a:r>
              <a:rPr lang="es-ES" b="1" dirty="0">
                <a:solidFill>
                  <a:srgbClr val="C00000"/>
                </a:solidFill>
              </a:rPr>
              <a:t>6</a:t>
            </a:r>
            <a:r>
              <a:rPr lang="es-ES" sz="1800" b="1" dirty="0">
                <a:solidFill>
                  <a:srgbClr val="C00000"/>
                </a:solidFill>
              </a:rPr>
              <a:t>. </a:t>
            </a:r>
            <a:r>
              <a:rPr lang="es-ES" sz="2000" b="1" dirty="0">
                <a:solidFill>
                  <a:srgbClr val="C00000"/>
                </a:solidFill>
              </a:rPr>
              <a:t>VISIBILIDAD INSTITUCIONAL RECONOCIBLE Y HOMOGENEA.</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341656" y="6343924"/>
            <a:ext cx="2743200" cy="365125"/>
          </a:xfrm>
        </p:spPr>
        <p:txBody>
          <a:bodyPr/>
          <a:lstStyle/>
          <a:p>
            <a:fld id="{43B9F2F5-9901-4B50-B674-E5A258050F84}" type="slidenum">
              <a:rPr lang="es-ES" smtClean="0"/>
              <a:t>40</a:t>
            </a:fld>
            <a:endParaRPr lang="es-ES" dirty="0"/>
          </a:p>
        </p:txBody>
      </p:sp>
      <p:pic>
        <p:nvPicPr>
          <p:cNvPr id="12" name="Imagen 11">
            <a:extLst>
              <a:ext uri="{FF2B5EF4-FFF2-40B4-BE49-F238E27FC236}">
                <a16:creationId xmlns:a16="http://schemas.microsoft.com/office/drawing/2014/main" id="{335AC583-9181-46BC-8BFE-231C33DB77E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229023" y="666062"/>
            <a:ext cx="950686" cy="752035"/>
          </a:xfrm>
          <a:prstGeom prst="rect">
            <a:avLst/>
          </a:prstGeom>
        </p:spPr>
      </p:pic>
      <p:sp>
        <p:nvSpPr>
          <p:cNvPr id="13" name="Rectángulo 12">
            <a:extLst>
              <a:ext uri="{FF2B5EF4-FFF2-40B4-BE49-F238E27FC236}">
                <a16:creationId xmlns:a16="http://schemas.microsoft.com/office/drawing/2014/main" id="{415DBB21-B06A-415D-A51F-C04C7D78FC11}"/>
              </a:ext>
            </a:extLst>
          </p:cNvPr>
          <p:cNvSpPr/>
          <p:nvPr/>
        </p:nvSpPr>
        <p:spPr>
          <a:xfrm>
            <a:off x="4021559" y="1141098"/>
            <a:ext cx="5646236"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Principales medidas ejecutadas eje 3 (1 de 2)</a:t>
            </a:r>
          </a:p>
        </p:txBody>
      </p:sp>
      <p:graphicFrame>
        <p:nvGraphicFramePr>
          <p:cNvPr id="4" name="Tabla 3">
            <a:extLst>
              <a:ext uri="{FF2B5EF4-FFF2-40B4-BE49-F238E27FC236}">
                <a16:creationId xmlns:a16="http://schemas.microsoft.com/office/drawing/2014/main" id="{2A5E280C-9BE9-41AB-953D-EBF3B1466CF6}"/>
              </a:ext>
            </a:extLst>
          </p:cNvPr>
          <p:cNvGraphicFramePr>
            <a:graphicFrameLocks noGrp="1"/>
          </p:cNvGraphicFramePr>
          <p:nvPr>
            <p:extLst>
              <p:ext uri="{D42A27DB-BD31-4B8C-83A1-F6EECF244321}">
                <p14:modId xmlns:p14="http://schemas.microsoft.com/office/powerpoint/2010/main" val="1917913608"/>
              </p:ext>
            </p:extLst>
          </p:nvPr>
        </p:nvGraphicFramePr>
        <p:xfrm>
          <a:off x="2549541" y="1474823"/>
          <a:ext cx="8616690" cy="5052879"/>
        </p:xfrm>
        <a:graphic>
          <a:graphicData uri="http://schemas.openxmlformats.org/drawingml/2006/table">
            <a:tbl>
              <a:tblPr/>
              <a:tblGrid>
                <a:gridCol w="488108">
                  <a:extLst>
                    <a:ext uri="{9D8B030D-6E8A-4147-A177-3AD203B41FA5}">
                      <a16:colId xmlns:a16="http://schemas.microsoft.com/office/drawing/2014/main" val="2099673388"/>
                    </a:ext>
                  </a:extLst>
                </a:gridCol>
                <a:gridCol w="2985082">
                  <a:extLst>
                    <a:ext uri="{9D8B030D-6E8A-4147-A177-3AD203B41FA5}">
                      <a16:colId xmlns:a16="http://schemas.microsoft.com/office/drawing/2014/main" val="3663191039"/>
                    </a:ext>
                  </a:extLst>
                </a:gridCol>
                <a:gridCol w="4290646">
                  <a:extLst>
                    <a:ext uri="{9D8B030D-6E8A-4147-A177-3AD203B41FA5}">
                      <a16:colId xmlns:a16="http://schemas.microsoft.com/office/drawing/2014/main" val="4187996898"/>
                    </a:ext>
                  </a:extLst>
                </a:gridCol>
                <a:gridCol w="852854">
                  <a:extLst>
                    <a:ext uri="{9D8B030D-6E8A-4147-A177-3AD203B41FA5}">
                      <a16:colId xmlns:a16="http://schemas.microsoft.com/office/drawing/2014/main" val="1675123334"/>
                    </a:ext>
                  </a:extLst>
                </a:gridCol>
              </a:tblGrid>
              <a:tr h="236161">
                <a:tc>
                  <a:txBody>
                    <a:bodyPr/>
                    <a:lstStyle/>
                    <a:p>
                      <a:pPr algn="ctr" fontAlgn="ctr"/>
                      <a:r>
                        <a:rPr lang="es-ES" sz="900" b="1" i="0" u="none" strike="noStrike" dirty="0">
                          <a:solidFill>
                            <a:srgbClr val="000000"/>
                          </a:solidFill>
                          <a:effectLst/>
                          <a:latin typeface="Calibri" panose="020F0502020204030204" pitchFamily="34" charset="0"/>
                        </a:rPr>
                        <a:t>CÓDIGO</a:t>
                      </a:r>
                    </a:p>
                  </a:txBody>
                  <a:tcPr marL="5066" marR="5066" marT="506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00"/>
                    </a:solidFill>
                  </a:tcPr>
                </a:tc>
                <a:tc>
                  <a:txBody>
                    <a:bodyPr/>
                    <a:lstStyle/>
                    <a:p>
                      <a:pPr algn="ctr" fontAlgn="ctr"/>
                      <a:r>
                        <a:rPr lang="es-ES" sz="900" b="1" i="0" u="none" strike="noStrike">
                          <a:solidFill>
                            <a:srgbClr val="FFFFFF"/>
                          </a:solidFill>
                          <a:effectLst/>
                          <a:latin typeface="Calibri" panose="020F0502020204030204" pitchFamily="34" charset="0"/>
                        </a:rPr>
                        <a:t>PROGRAMA</a:t>
                      </a:r>
                    </a:p>
                  </a:txBody>
                  <a:tcPr marL="5066" marR="5066" marT="506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4472C4"/>
                    </a:solidFill>
                  </a:tcPr>
                </a:tc>
                <a:tc>
                  <a:txBody>
                    <a:bodyPr/>
                    <a:lstStyle/>
                    <a:p>
                      <a:pPr algn="ctr" fontAlgn="ctr"/>
                      <a:r>
                        <a:rPr lang="es-ES" sz="900" b="1" i="0" u="none" strike="noStrike">
                          <a:solidFill>
                            <a:srgbClr val="000000"/>
                          </a:solidFill>
                          <a:effectLst/>
                          <a:latin typeface="Calibri" panose="020F0502020204030204" pitchFamily="34" charset="0"/>
                        </a:rPr>
                        <a:t>MEDIDA</a:t>
                      </a:r>
                    </a:p>
                  </a:txBody>
                  <a:tcPr marL="5066" marR="5066" marT="506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DFFE7"/>
                    </a:solidFill>
                  </a:tcPr>
                </a:tc>
                <a:tc>
                  <a:txBody>
                    <a:bodyPr/>
                    <a:lstStyle/>
                    <a:p>
                      <a:pPr algn="ctr" fontAlgn="ctr"/>
                      <a:r>
                        <a:rPr lang="es-ES" sz="900" b="1" i="0" u="none" strike="noStrike" dirty="0">
                          <a:solidFill>
                            <a:srgbClr val="FFFFFF"/>
                          </a:solidFill>
                          <a:effectLst/>
                          <a:latin typeface="Calibri" panose="020F0502020204030204" pitchFamily="34" charset="0"/>
                        </a:rPr>
                        <a:t>EJECUCIÓN (31/12/2025)</a:t>
                      </a:r>
                    </a:p>
                  </a:txBody>
                  <a:tcPr marL="5066" marR="5066" marT="506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833C0C"/>
                    </a:solidFill>
                  </a:tcPr>
                </a:tc>
                <a:extLst>
                  <a:ext uri="{0D108BD9-81ED-4DB2-BD59-A6C34878D82A}">
                    <a16:rowId xmlns:a16="http://schemas.microsoft.com/office/drawing/2014/main" val="2595550829"/>
                  </a:ext>
                </a:extLst>
              </a:tr>
              <a:tr h="468040">
                <a:tc>
                  <a:txBody>
                    <a:bodyPr/>
                    <a:lstStyle/>
                    <a:p>
                      <a:pPr algn="l" fontAlgn="ctr"/>
                      <a:r>
                        <a:rPr lang="es-ES" sz="900" b="1" i="0" u="none" strike="noStrike">
                          <a:solidFill>
                            <a:srgbClr val="000000"/>
                          </a:solidFill>
                          <a:effectLst/>
                          <a:latin typeface="Calibri" panose="020F0502020204030204" pitchFamily="34" charset="0"/>
                        </a:rPr>
                        <a:t>11.1.1B</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11.1. Refuerzo de la función coordinadora de las Delegaciones del Gobierno con el resto de organismos de la AGE.</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Identificación de aquellos aspectos/indicadores que permitan conocer/analizar la situación de la AGE en el territorio de cara a una mejor coordinación – elaboración de un informe cada trimestre que sistematice la información necesaria para el ejercicio de la función coordinadora.</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FF5B7"/>
                    </a:solidFill>
                  </a:tcPr>
                </a:tc>
                <a:tc>
                  <a:txBody>
                    <a:bodyPr/>
                    <a:lstStyle/>
                    <a:p>
                      <a:pPr algn="ctr" fontAlgn="ctr"/>
                      <a:r>
                        <a:rPr lang="es-ES" sz="900" b="0" i="0" u="none" strike="noStrike" dirty="0">
                          <a:solidFill>
                            <a:srgbClr val="000000"/>
                          </a:solidFill>
                          <a:effectLst/>
                          <a:latin typeface="Calibri" panose="020F0502020204030204" pitchFamily="34" charset="0"/>
                        </a:rPr>
                        <a:t>100%</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2783512037"/>
                  </a:ext>
                </a:extLst>
              </a:tr>
              <a:tr h="377592">
                <a:tc>
                  <a:txBody>
                    <a:bodyPr/>
                    <a:lstStyle/>
                    <a:p>
                      <a:pPr algn="l" fontAlgn="ctr"/>
                      <a:r>
                        <a:rPr lang="es-ES" sz="900" b="1" i="0" u="none" strike="noStrike">
                          <a:solidFill>
                            <a:srgbClr val="000000"/>
                          </a:solidFill>
                          <a:effectLst/>
                          <a:latin typeface="Calibri" panose="020F0502020204030204" pitchFamily="34" charset="0"/>
                        </a:rPr>
                        <a:t>11.1.4</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11.1. Refuerzo de la función coordinadora de las Delegaciones del Gobierno con el resto de organismos de la AGE.</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Consolidar la planificación y celebración de reuniones de coordinación en los distintos niveles territoriales: </a:t>
                      </a:r>
                      <a:r>
                        <a:rPr lang="es-ES" sz="900" b="0" i="0" u="none" strike="noStrike" dirty="0" err="1">
                          <a:solidFill>
                            <a:srgbClr val="000000"/>
                          </a:solidFill>
                          <a:effectLst/>
                          <a:latin typeface="Calibri" panose="020F0502020204030204" pitchFamily="34" charset="0"/>
                        </a:rPr>
                        <a:t>DDGG-SSGG</a:t>
                      </a:r>
                      <a:r>
                        <a:rPr lang="es-ES" sz="900" b="0" i="0" u="none" strike="noStrike" dirty="0">
                          <a:solidFill>
                            <a:srgbClr val="000000"/>
                          </a:solidFill>
                          <a:effectLst/>
                          <a:latin typeface="Calibri" panose="020F0502020204030204" pitchFamily="34" charset="0"/>
                        </a:rPr>
                        <a:t>.</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FF5B7"/>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2529484884"/>
                  </a:ext>
                </a:extLst>
              </a:tr>
              <a:tr h="352100">
                <a:tc>
                  <a:txBody>
                    <a:bodyPr/>
                    <a:lstStyle/>
                    <a:p>
                      <a:pPr algn="l" fontAlgn="ctr"/>
                      <a:r>
                        <a:rPr lang="es-ES" sz="900" b="1" i="0" u="none" strike="noStrike">
                          <a:solidFill>
                            <a:srgbClr val="000000"/>
                          </a:solidFill>
                          <a:effectLst/>
                          <a:latin typeface="Calibri" panose="020F0502020204030204" pitchFamily="34" charset="0"/>
                        </a:rPr>
                        <a:t>11.1.5</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11.1. Refuerzo de la función coordinadora de las Delegaciones del Gobierno con el resto de organismos de la AGE.</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Realizar una Comisión de Asistencia al Delegado/a previa a la CICAPE al objeto de preparar los temas de la misma.</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FF5B7"/>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931204365"/>
                  </a:ext>
                </a:extLst>
              </a:tr>
              <a:tr h="352100">
                <a:tc>
                  <a:txBody>
                    <a:bodyPr/>
                    <a:lstStyle/>
                    <a:p>
                      <a:pPr algn="l" fontAlgn="ctr"/>
                      <a:r>
                        <a:rPr lang="es-ES" sz="900" b="1" i="0" u="none" strike="noStrike">
                          <a:solidFill>
                            <a:srgbClr val="000000"/>
                          </a:solidFill>
                          <a:effectLst/>
                          <a:latin typeface="Calibri" panose="020F0502020204030204" pitchFamily="34" charset="0"/>
                        </a:rPr>
                        <a:t>11.1.6</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11.1. Refuerzo de la función coordinadora de las Delegaciones del Gobierno con el resto de organismos de la AGE.</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Establecimiento de los cauces de colaboración y coordinación de la CICAPE con las Comisiones de asistencia al Delegado/a del Gobierno.</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FF5B7"/>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3235462695"/>
                  </a:ext>
                </a:extLst>
              </a:tr>
              <a:tr h="236161">
                <a:tc>
                  <a:txBody>
                    <a:bodyPr/>
                    <a:lstStyle/>
                    <a:p>
                      <a:pPr algn="l" fontAlgn="ctr"/>
                      <a:r>
                        <a:rPr lang="es-ES" sz="900" b="1" i="0" u="none" strike="noStrike">
                          <a:solidFill>
                            <a:srgbClr val="000000"/>
                          </a:solidFill>
                          <a:effectLst/>
                          <a:latin typeface="Calibri" panose="020F0502020204030204" pitchFamily="34" charset="0"/>
                        </a:rPr>
                        <a:t>11.E1.1</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11.E1. Acciones de mejora de la comunicación interna para favorecer un clima laboral positivo.</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Elaboración y aprobación de un Plan de Comunicación Interna.</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FF5B7"/>
                    </a:solidFill>
                  </a:tcPr>
                </a:tc>
                <a:tc>
                  <a:txBody>
                    <a:bodyPr/>
                    <a:lstStyle/>
                    <a:p>
                      <a:pPr algn="ctr" fontAlgn="ctr"/>
                      <a:r>
                        <a:rPr lang="es-ES" sz="900" b="0" i="0" u="none" strike="noStrike">
                          <a:solidFill>
                            <a:srgbClr val="000000"/>
                          </a:solidFill>
                          <a:effectLst/>
                          <a:latin typeface="Calibri" panose="020F0502020204030204" pitchFamily="34" charset="0"/>
                        </a:rPr>
                        <a:t>0%</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3504452784"/>
                  </a:ext>
                </a:extLst>
              </a:tr>
              <a:tr h="236161">
                <a:tc>
                  <a:txBody>
                    <a:bodyPr/>
                    <a:lstStyle/>
                    <a:p>
                      <a:pPr algn="l" fontAlgn="ctr"/>
                      <a:r>
                        <a:rPr lang="es-ES" sz="900" b="1" i="0" u="none" strike="noStrike">
                          <a:solidFill>
                            <a:srgbClr val="000000"/>
                          </a:solidFill>
                          <a:effectLst/>
                          <a:latin typeface="Calibri" panose="020F0502020204030204" pitchFamily="34" charset="0"/>
                        </a:rPr>
                        <a:t>11.E1.4</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11.E1. Acciones de mejora de la comunicación interna para favorecer un clima laboral positivo.</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Acciones de comunicación al personal del contenido y de los objetivos incluidos en los Planes de Acción 2025 de la DGAGET y de la DGG/SGAC.</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FF5B7"/>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299446935"/>
                  </a:ext>
                </a:extLst>
              </a:tr>
              <a:tr h="236161">
                <a:tc>
                  <a:txBody>
                    <a:bodyPr/>
                    <a:lstStyle/>
                    <a:p>
                      <a:pPr algn="l" fontAlgn="ctr"/>
                      <a:r>
                        <a:rPr lang="es-ES" sz="900" b="1" i="0" u="none" strike="noStrike">
                          <a:solidFill>
                            <a:srgbClr val="000000"/>
                          </a:solidFill>
                          <a:effectLst/>
                          <a:latin typeface="Calibri" panose="020F0502020204030204" pitchFamily="34" charset="0"/>
                        </a:rPr>
                        <a:t>11.E1.5</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11.E1. Acciones de mejora de la comunicación interna para favorecer un clima laboral positivo.</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Habilitar un sistema de notificación automática de las novedades en la INTRANET.</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FF5B7"/>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1845383322"/>
                  </a:ext>
                </a:extLst>
              </a:tr>
              <a:tr h="236161">
                <a:tc>
                  <a:txBody>
                    <a:bodyPr/>
                    <a:lstStyle/>
                    <a:p>
                      <a:pPr algn="l" fontAlgn="ctr"/>
                      <a:r>
                        <a:rPr lang="es-ES" sz="900" b="1" i="0" u="none" strike="noStrike">
                          <a:solidFill>
                            <a:srgbClr val="000000"/>
                          </a:solidFill>
                          <a:effectLst/>
                          <a:latin typeface="Calibri" panose="020F0502020204030204" pitchFamily="34" charset="0"/>
                        </a:rPr>
                        <a:t>11.E1.6</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11.E1. Acciones de mejora de la comunicación interna para favorecer un clima laboral positivo.</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Facilitar las búsquedas en la INTRANET habilitando un buscador.</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FF5B7"/>
                    </a:solidFill>
                  </a:tcPr>
                </a:tc>
                <a:tc>
                  <a:txBody>
                    <a:bodyPr/>
                    <a:lstStyle/>
                    <a:p>
                      <a:pPr algn="ctr" fontAlgn="ctr"/>
                      <a:r>
                        <a:rPr lang="es-ES" sz="900" b="0" i="0" u="none" strike="noStrike">
                          <a:solidFill>
                            <a:srgbClr val="000000"/>
                          </a:solidFill>
                          <a:effectLst/>
                          <a:latin typeface="Calibri" panose="020F0502020204030204" pitchFamily="34" charset="0"/>
                        </a:rPr>
                        <a:t>0%</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3294659806"/>
                  </a:ext>
                </a:extLst>
              </a:tr>
              <a:tr h="236161">
                <a:tc>
                  <a:txBody>
                    <a:bodyPr/>
                    <a:lstStyle/>
                    <a:p>
                      <a:pPr algn="l" fontAlgn="ctr"/>
                      <a:r>
                        <a:rPr lang="es-ES" sz="900" b="1" i="0" u="none" strike="noStrike">
                          <a:solidFill>
                            <a:srgbClr val="000000"/>
                          </a:solidFill>
                          <a:effectLst/>
                          <a:latin typeface="Calibri" panose="020F0502020204030204" pitchFamily="34" charset="0"/>
                        </a:rPr>
                        <a:t>11.E1.7</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11.E1. Acciones de mejora de la comunicación interna para favorecer un clima laboral positivo.</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Habilitar un espacio en la INTRANET para hacer públicas las felicitaciones internas y externas por la gestión de servicios y procesos.</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FF5B7"/>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4015368440"/>
                  </a:ext>
                </a:extLst>
              </a:tr>
              <a:tr h="468040">
                <a:tc>
                  <a:txBody>
                    <a:bodyPr/>
                    <a:lstStyle/>
                    <a:p>
                      <a:pPr algn="l" fontAlgn="ctr"/>
                      <a:r>
                        <a:rPr lang="es-ES" sz="900" b="1" i="0" u="none" strike="noStrike">
                          <a:solidFill>
                            <a:srgbClr val="000000"/>
                          </a:solidFill>
                          <a:effectLst/>
                          <a:latin typeface="Calibri" panose="020F0502020204030204" pitchFamily="34" charset="0"/>
                        </a:rPr>
                        <a:t>11.E1.8</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11.E1. Acciones de mejora de la comunicación interna para favorecer un clima laboral positivo.</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Elaboración de una memoria de mejoras ad intra significativas, realizadas durante el periodo 2021-2024, para una mejor difusión y conocimiento del personal de la DGG-SGAC de los beneficios para la organización derivados de la planificación estratégica y los programas de Calidad.</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FF5B7"/>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2754817136"/>
                  </a:ext>
                </a:extLst>
              </a:tr>
              <a:tr h="236161">
                <a:tc>
                  <a:txBody>
                    <a:bodyPr/>
                    <a:lstStyle/>
                    <a:p>
                      <a:pPr algn="l" fontAlgn="ctr"/>
                      <a:r>
                        <a:rPr lang="es-ES" sz="900" b="1" i="0" u="none" strike="noStrike">
                          <a:solidFill>
                            <a:srgbClr val="000000"/>
                          </a:solidFill>
                          <a:effectLst/>
                          <a:latin typeface="Calibri" panose="020F0502020204030204" pitchFamily="34" charset="0"/>
                        </a:rPr>
                        <a:t>11.E1.9</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11.E1. Acciones de mejora de la comunicación interna para favorecer un clima laboral positivo.</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Desarrollo de acciones para la participación/implicación de todo el personal de la organización en el proceso de mejora continua de la calidad.</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5B7"/>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D9E1F2"/>
                    </a:solidFill>
                  </a:tcPr>
                </a:tc>
                <a:extLst>
                  <a:ext uri="{0D108BD9-81ED-4DB2-BD59-A6C34878D82A}">
                    <a16:rowId xmlns:a16="http://schemas.microsoft.com/office/drawing/2014/main" val="2942490493"/>
                  </a:ext>
                </a:extLst>
              </a:tr>
              <a:tr h="349201">
                <a:tc>
                  <a:txBody>
                    <a:bodyPr/>
                    <a:lstStyle/>
                    <a:p>
                      <a:pPr algn="l" fontAlgn="ctr"/>
                      <a:r>
                        <a:rPr lang="es-ES" sz="900" b="1" i="0" u="none" strike="noStrike">
                          <a:solidFill>
                            <a:srgbClr val="000000"/>
                          </a:solidFill>
                          <a:effectLst/>
                          <a:latin typeface="Calibri" panose="020F0502020204030204" pitchFamily="34" charset="0"/>
                        </a:rPr>
                        <a:t>12.1.1</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12.1. Unificación de la imagen de los espacios de atención de la AGE en el Territorio.</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Elaboración de proyectos en aplicación del Manual de Imagen de la AGE en el Territorio.</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E5B8"/>
                    </a:solidFill>
                  </a:tcPr>
                </a:tc>
                <a:tc>
                  <a:txBody>
                    <a:bodyPr/>
                    <a:lstStyle/>
                    <a:p>
                      <a:pPr algn="ctr" fontAlgn="ctr"/>
                      <a:r>
                        <a:rPr lang="es-ES" sz="900" b="0" i="0" u="none" strike="noStrike">
                          <a:solidFill>
                            <a:srgbClr val="000000"/>
                          </a:solidFill>
                          <a:effectLst/>
                          <a:latin typeface="Calibri" panose="020F0502020204030204" pitchFamily="34" charset="0"/>
                        </a:rPr>
                        <a:t>0%</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1483068314"/>
                  </a:ext>
                </a:extLst>
              </a:tr>
              <a:tr h="236161">
                <a:tc>
                  <a:txBody>
                    <a:bodyPr/>
                    <a:lstStyle/>
                    <a:p>
                      <a:pPr algn="l" fontAlgn="ctr"/>
                      <a:r>
                        <a:rPr lang="es-ES" sz="900" b="1" i="0" u="none" strike="noStrike">
                          <a:solidFill>
                            <a:srgbClr val="000000"/>
                          </a:solidFill>
                          <a:effectLst/>
                          <a:latin typeface="Calibri" panose="020F0502020204030204" pitchFamily="34" charset="0"/>
                        </a:rPr>
                        <a:t>12.1.2</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12.1. Unificación de la imagen de los espacios de atención de la AGE en el Territorio.</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Ejecución de proyectos en aplicación del Manual de Imagen de la AGE en el Territorio.</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E5B8"/>
                    </a:solidFill>
                  </a:tcPr>
                </a:tc>
                <a:tc>
                  <a:txBody>
                    <a:bodyPr/>
                    <a:lstStyle/>
                    <a:p>
                      <a:pPr algn="ctr" fontAlgn="ctr"/>
                      <a:r>
                        <a:rPr lang="es-ES" sz="900" b="0" i="0" u="none" strike="noStrike">
                          <a:solidFill>
                            <a:srgbClr val="000000"/>
                          </a:solidFill>
                          <a:effectLst/>
                          <a:latin typeface="Calibri" panose="020F0502020204030204" pitchFamily="34" charset="0"/>
                        </a:rPr>
                        <a:t>0%</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1736419070"/>
                  </a:ext>
                </a:extLst>
              </a:tr>
              <a:tr h="236161">
                <a:tc>
                  <a:txBody>
                    <a:bodyPr/>
                    <a:lstStyle/>
                    <a:p>
                      <a:pPr algn="l" fontAlgn="ctr"/>
                      <a:r>
                        <a:rPr lang="es-ES" sz="900" b="1" i="0" u="none" strike="noStrike">
                          <a:solidFill>
                            <a:srgbClr val="000000"/>
                          </a:solidFill>
                          <a:effectLst/>
                          <a:latin typeface="Calibri" panose="020F0502020204030204" pitchFamily="34" charset="0"/>
                        </a:rPr>
                        <a:t>12.2.1</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12.2. Consolidación de la imagen web de la AGE en el Territorio.</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Formulación de propuestas para la mejora de la imagen web de la AGE en el Territorio por parte de la DGG/SGAC.</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EE5B8"/>
                    </a:solidFill>
                  </a:tcPr>
                </a:tc>
                <a:tc>
                  <a:txBody>
                    <a:bodyPr/>
                    <a:lstStyle/>
                    <a:p>
                      <a:pPr algn="ctr" fontAlgn="ctr"/>
                      <a:r>
                        <a:rPr lang="es-ES" sz="900" b="0" i="0" u="none" strike="noStrike" dirty="0">
                          <a:solidFill>
                            <a:srgbClr val="000000"/>
                          </a:solidFill>
                          <a:effectLst/>
                          <a:latin typeface="Calibri" panose="020F0502020204030204" pitchFamily="34" charset="0"/>
                        </a:rPr>
                        <a:t>100%</a:t>
                      </a:r>
                    </a:p>
                  </a:txBody>
                  <a:tcPr marL="5066" marR="5066" marT="506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05891182"/>
                  </a:ext>
                </a:extLst>
              </a:tr>
            </a:tbl>
          </a:graphicData>
        </a:graphic>
      </p:graphicFrame>
    </p:spTree>
    <p:extLst>
      <p:ext uri="{BB962C8B-B14F-4D97-AF65-F5344CB8AC3E}">
        <p14:creationId xmlns:p14="http://schemas.microsoft.com/office/powerpoint/2010/main" val="4261493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343480304"/>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2549541" y="684262"/>
            <a:ext cx="6877923" cy="400110"/>
          </a:xfrm>
          <a:prstGeom prst="rect">
            <a:avLst/>
          </a:prstGeom>
          <a:solidFill>
            <a:schemeClr val="accent1">
              <a:lumMod val="20000"/>
              <a:lumOff val="80000"/>
            </a:schemeClr>
          </a:solidFill>
        </p:spPr>
        <p:txBody>
          <a:bodyPr wrap="square">
            <a:spAutoFit/>
          </a:bodyPr>
          <a:lstStyle/>
          <a:p>
            <a:r>
              <a:rPr lang="es-ES" b="1" dirty="0">
                <a:solidFill>
                  <a:srgbClr val="C00000"/>
                </a:solidFill>
              </a:rPr>
              <a:t>6</a:t>
            </a:r>
            <a:r>
              <a:rPr lang="es-ES" sz="1800" b="1" dirty="0">
                <a:solidFill>
                  <a:srgbClr val="C00000"/>
                </a:solidFill>
              </a:rPr>
              <a:t>. </a:t>
            </a:r>
            <a:r>
              <a:rPr lang="es-ES" sz="2000" b="1" dirty="0">
                <a:solidFill>
                  <a:srgbClr val="C00000"/>
                </a:solidFill>
              </a:rPr>
              <a:t>VISIBILIDAD INSTITUCIONAL RECONOCIBLE Y HOMOGENEA.</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427464" y="6332075"/>
            <a:ext cx="2743200" cy="365125"/>
          </a:xfrm>
        </p:spPr>
        <p:txBody>
          <a:bodyPr/>
          <a:lstStyle/>
          <a:p>
            <a:fld id="{43B9F2F5-9901-4B50-B674-E5A258050F84}" type="slidenum">
              <a:rPr lang="es-ES" smtClean="0"/>
              <a:t>41</a:t>
            </a:fld>
            <a:endParaRPr lang="es-ES" dirty="0"/>
          </a:p>
        </p:txBody>
      </p:sp>
      <p:pic>
        <p:nvPicPr>
          <p:cNvPr id="12" name="Imagen 11">
            <a:extLst>
              <a:ext uri="{FF2B5EF4-FFF2-40B4-BE49-F238E27FC236}">
                <a16:creationId xmlns:a16="http://schemas.microsoft.com/office/drawing/2014/main" id="{335AC583-9181-46BC-8BFE-231C33DB77E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229023" y="666062"/>
            <a:ext cx="950686" cy="752035"/>
          </a:xfrm>
          <a:prstGeom prst="rect">
            <a:avLst/>
          </a:prstGeom>
        </p:spPr>
      </p:pic>
      <p:sp>
        <p:nvSpPr>
          <p:cNvPr id="13" name="Rectángulo 12">
            <a:extLst>
              <a:ext uri="{FF2B5EF4-FFF2-40B4-BE49-F238E27FC236}">
                <a16:creationId xmlns:a16="http://schemas.microsoft.com/office/drawing/2014/main" id="{415DBB21-B06A-415D-A51F-C04C7D78FC11}"/>
              </a:ext>
            </a:extLst>
          </p:cNvPr>
          <p:cNvSpPr/>
          <p:nvPr/>
        </p:nvSpPr>
        <p:spPr>
          <a:xfrm>
            <a:off x="3901393" y="1168302"/>
            <a:ext cx="5646236"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Principales medidas ejecutadas eje 3 (2 de 2)</a:t>
            </a:r>
          </a:p>
        </p:txBody>
      </p:sp>
      <p:graphicFrame>
        <p:nvGraphicFramePr>
          <p:cNvPr id="4" name="Tabla 3">
            <a:extLst>
              <a:ext uri="{FF2B5EF4-FFF2-40B4-BE49-F238E27FC236}">
                <a16:creationId xmlns:a16="http://schemas.microsoft.com/office/drawing/2014/main" id="{71CA8C8F-D5AC-47A0-833F-3A1B2AFEEAE8}"/>
              </a:ext>
            </a:extLst>
          </p:cNvPr>
          <p:cNvGraphicFramePr>
            <a:graphicFrameLocks noGrp="1"/>
          </p:cNvGraphicFramePr>
          <p:nvPr>
            <p:extLst>
              <p:ext uri="{D42A27DB-BD31-4B8C-83A1-F6EECF244321}">
                <p14:modId xmlns:p14="http://schemas.microsoft.com/office/powerpoint/2010/main" val="3935572204"/>
              </p:ext>
            </p:extLst>
          </p:nvPr>
        </p:nvGraphicFramePr>
        <p:xfrm>
          <a:off x="2727939" y="1581541"/>
          <a:ext cx="8501084" cy="5102011"/>
        </p:xfrm>
        <a:graphic>
          <a:graphicData uri="http://schemas.openxmlformats.org/drawingml/2006/table">
            <a:tbl>
              <a:tblPr/>
              <a:tblGrid>
                <a:gridCol w="481176">
                  <a:extLst>
                    <a:ext uri="{9D8B030D-6E8A-4147-A177-3AD203B41FA5}">
                      <a16:colId xmlns:a16="http://schemas.microsoft.com/office/drawing/2014/main" val="3255665081"/>
                    </a:ext>
                  </a:extLst>
                </a:gridCol>
                <a:gridCol w="2885200">
                  <a:extLst>
                    <a:ext uri="{9D8B030D-6E8A-4147-A177-3AD203B41FA5}">
                      <a16:colId xmlns:a16="http://schemas.microsoft.com/office/drawing/2014/main" val="4207217083"/>
                    </a:ext>
                  </a:extLst>
                </a:gridCol>
                <a:gridCol w="4352192">
                  <a:extLst>
                    <a:ext uri="{9D8B030D-6E8A-4147-A177-3AD203B41FA5}">
                      <a16:colId xmlns:a16="http://schemas.microsoft.com/office/drawing/2014/main" val="2717617752"/>
                    </a:ext>
                  </a:extLst>
                </a:gridCol>
                <a:gridCol w="782516">
                  <a:extLst>
                    <a:ext uri="{9D8B030D-6E8A-4147-A177-3AD203B41FA5}">
                      <a16:colId xmlns:a16="http://schemas.microsoft.com/office/drawing/2014/main" val="2264045028"/>
                    </a:ext>
                  </a:extLst>
                </a:gridCol>
              </a:tblGrid>
              <a:tr h="267007">
                <a:tc>
                  <a:txBody>
                    <a:bodyPr/>
                    <a:lstStyle/>
                    <a:p>
                      <a:pPr algn="ctr" fontAlgn="ctr"/>
                      <a:r>
                        <a:rPr lang="es-ES" sz="900" b="1" i="0" u="none" strike="noStrike">
                          <a:solidFill>
                            <a:srgbClr val="000000"/>
                          </a:solidFill>
                          <a:effectLst/>
                          <a:latin typeface="Calibri" panose="020F0502020204030204" pitchFamily="34" charset="0"/>
                        </a:rPr>
                        <a:t>CÓDIGO</a:t>
                      </a:r>
                    </a:p>
                  </a:txBody>
                  <a:tcPr marL="5467" marR="5467" marT="546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00"/>
                    </a:solidFill>
                  </a:tcPr>
                </a:tc>
                <a:tc>
                  <a:txBody>
                    <a:bodyPr/>
                    <a:lstStyle/>
                    <a:p>
                      <a:pPr algn="ctr" fontAlgn="ctr"/>
                      <a:r>
                        <a:rPr lang="es-ES" sz="900" b="1" i="0" u="none" strike="noStrike">
                          <a:solidFill>
                            <a:srgbClr val="FFFFFF"/>
                          </a:solidFill>
                          <a:effectLst/>
                          <a:latin typeface="Calibri" panose="020F0502020204030204" pitchFamily="34" charset="0"/>
                        </a:rPr>
                        <a:t>PROGRAMA</a:t>
                      </a:r>
                    </a:p>
                  </a:txBody>
                  <a:tcPr marL="5467" marR="5467" marT="546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4472C4"/>
                    </a:solidFill>
                  </a:tcPr>
                </a:tc>
                <a:tc>
                  <a:txBody>
                    <a:bodyPr/>
                    <a:lstStyle/>
                    <a:p>
                      <a:pPr algn="ctr" fontAlgn="ctr"/>
                      <a:r>
                        <a:rPr lang="es-ES" sz="900" b="1" i="0" u="none" strike="noStrike">
                          <a:solidFill>
                            <a:srgbClr val="000000"/>
                          </a:solidFill>
                          <a:effectLst/>
                          <a:latin typeface="Calibri" panose="020F0502020204030204" pitchFamily="34" charset="0"/>
                        </a:rPr>
                        <a:t>MEDIDA</a:t>
                      </a:r>
                    </a:p>
                  </a:txBody>
                  <a:tcPr marL="5467" marR="5467" marT="546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DFFE7"/>
                    </a:solidFill>
                  </a:tcPr>
                </a:tc>
                <a:tc>
                  <a:txBody>
                    <a:bodyPr/>
                    <a:lstStyle/>
                    <a:p>
                      <a:pPr algn="ctr" fontAlgn="ctr"/>
                      <a:r>
                        <a:rPr lang="es-ES" sz="900" b="1" i="0" u="none" strike="noStrike" dirty="0">
                          <a:solidFill>
                            <a:srgbClr val="FFFFFF"/>
                          </a:solidFill>
                          <a:effectLst/>
                          <a:latin typeface="Calibri" panose="020F0502020204030204" pitchFamily="34" charset="0"/>
                        </a:rPr>
                        <a:t>EJECUCIÓN (31/12/2025)</a:t>
                      </a:r>
                    </a:p>
                  </a:txBody>
                  <a:tcPr marL="5467" marR="5467" marT="546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833C0C"/>
                    </a:solidFill>
                  </a:tcPr>
                </a:tc>
                <a:extLst>
                  <a:ext uri="{0D108BD9-81ED-4DB2-BD59-A6C34878D82A}">
                    <a16:rowId xmlns:a16="http://schemas.microsoft.com/office/drawing/2014/main" val="752446563"/>
                  </a:ext>
                </a:extLst>
              </a:tr>
              <a:tr h="398286">
                <a:tc>
                  <a:txBody>
                    <a:bodyPr/>
                    <a:lstStyle/>
                    <a:p>
                      <a:pPr algn="l" fontAlgn="ctr"/>
                      <a:r>
                        <a:rPr lang="es-ES" sz="900" b="1" i="0" u="none" strike="noStrike">
                          <a:solidFill>
                            <a:srgbClr val="000000"/>
                          </a:solidFill>
                          <a:effectLst/>
                          <a:latin typeface="Calibri" panose="020F0502020204030204" pitchFamily="34" charset="0"/>
                        </a:rPr>
                        <a:t>13.1.10</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13.1. Consolidación de una Administración transparente y abierta a la ciudadanía.</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Planificación y ejecución de las acciones de difusión del patrimonio en la DGG/SGAC.</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DE3C7"/>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291837219"/>
                  </a:ext>
                </a:extLst>
              </a:tr>
              <a:tr h="397903">
                <a:tc>
                  <a:txBody>
                    <a:bodyPr/>
                    <a:lstStyle/>
                    <a:p>
                      <a:pPr algn="l" fontAlgn="ctr"/>
                      <a:r>
                        <a:rPr lang="es-ES" sz="900" b="1" i="0" u="none" strike="noStrike">
                          <a:solidFill>
                            <a:srgbClr val="000000"/>
                          </a:solidFill>
                          <a:effectLst/>
                          <a:latin typeface="Calibri" panose="020F0502020204030204" pitchFamily="34" charset="0"/>
                        </a:rPr>
                        <a:t>13.1.11</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13.1. Consolidación de una Administración transparente y abierta a la ciudadanía.</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Fomento de la participación del personal de la DGG/SGAC en la formación en Gobierno Abierto, de acuerdo con las acciones formativas previstas por la SGRHAGET y recogidas en el Plan de Formación de la AGE en el Territorio.</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DE3C7"/>
                    </a:solidFill>
                  </a:tcPr>
                </a:tc>
                <a:tc>
                  <a:txBody>
                    <a:bodyPr/>
                    <a:lstStyle/>
                    <a:p>
                      <a:pPr algn="ctr" fontAlgn="ctr"/>
                      <a:r>
                        <a:rPr lang="es-ES" sz="900" b="0" i="0" u="none" strike="noStrike" dirty="0">
                          <a:solidFill>
                            <a:srgbClr val="000000"/>
                          </a:solidFill>
                          <a:effectLst/>
                          <a:latin typeface="Calibri" panose="020F0502020204030204" pitchFamily="34" charset="0"/>
                        </a:rPr>
                        <a:t>100%</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3060837811"/>
                  </a:ext>
                </a:extLst>
              </a:tr>
              <a:tr h="267007">
                <a:tc>
                  <a:txBody>
                    <a:bodyPr/>
                    <a:lstStyle/>
                    <a:p>
                      <a:pPr algn="l" fontAlgn="ctr"/>
                      <a:r>
                        <a:rPr lang="es-ES" sz="900" b="1" i="0" u="none" strike="noStrike">
                          <a:solidFill>
                            <a:srgbClr val="000000"/>
                          </a:solidFill>
                          <a:effectLst/>
                          <a:latin typeface="Calibri" panose="020F0502020204030204" pitchFamily="34" charset="0"/>
                        </a:rPr>
                        <a:t>13.1.12</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13.1. Consolidación de una Administración transparente y abierta a la ciudadanía.</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Estudio previo para elaborar un Plan de Reputación de la Delegación del Gobierno en Galicia/Subdelegación del Gobierno en A Coruña.</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DE3C7"/>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2675592772"/>
                  </a:ext>
                </a:extLst>
              </a:tr>
              <a:tr h="287918">
                <a:tc>
                  <a:txBody>
                    <a:bodyPr/>
                    <a:lstStyle/>
                    <a:p>
                      <a:pPr algn="l" fontAlgn="ctr"/>
                      <a:r>
                        <a:rPr lang="es-ES" sz="900" b="1" i="0" u="none" strike="noStrike">
                          <a:solidFill>
                            <a:srgbClr val="000000"/>
                          </a:solidFill>
                          <a:effectLst/>
                          <a:latin typeface="Calibri" panose="020F0502020204030204" pitchFamily="34" charset="0"/>
                        </a:rPr>
                        <a:t>13.1.13</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13.1. Consolidación de una Administración transparente y abierta a la ciudadanía.</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Incorporación de Códigos QR para facilitar la accesibilidad a la información.</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DE3C7"/>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3479441372"/>
                  </a:ext>
                </a:extLst>
              </a:tr>
              <a:tr h="267007">
                <a:tc>
                  <a:txBody>
                    <a:bodyPr/>
                    <a:lstStyle/>
                    <a:p>
                      <a:pPr algn="l" fontAlgn="ctr"/>
                      <a:r>
                        <a:rPr lang="es-ES" sz="900" b="1" i="0" u="none" strike="noStrike">
                          <a:solidFill>
                            <a:srgbClr val="000000"/>
                          </a:solidFill>
                          <a:effectLst/>
                          <a:latin typeface="Calibri" panose="020F0502020204030204" pitchFamily="34" charset="0"/>
                        </a:rPr>
                        <a:t>13.1.2</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13.1. Consolidación de una Administración transparente y abierta a la ciudadanía.</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Participación activa de la DGG/SGAC en la edición anual de la Semana de la Administración Abierta (OGW).</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DE3C7"/>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131275950"/>
                  </a:ext>
                </a:extLst>
              </a:tr>
              <a:tr h="267007">
                <a:tc>
                  <a:txBody>
                    <a:bodyPr/>
                    <a:lstStyle/>
                    <a:p>
                      <a:pPr algn="l" fontAlgn="ctr"/>
                      <a:r>
                        <a:rPr lang="es-ES" sz="900" b="1" i="0" u="none" strike="noStrike">
                          <a:solidFill>
                            <a:srgbClr val="000000"/>
                          </a:solidFill>
                          <a:effectLst/>
                          <a:latin typeface="Calibri" panose="020F0502020204030204" pitchFamily="34" charset="0"/>
                        </a:rPr>
                        <a:t>13.1.3</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13.1. Consolidación de una Administración transparente y abierta a la ciudadanía.</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Desarrollo de acciones para la difusión de las herramientas del Sistema de Integridad de la AGE (SIAGE) en el MPTMD para la consolidación del marco de integridad en la DGG/SGAC.</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DE3C7"/>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1550385608"/>
                  </a:ext>
                </a:extLst>
              </a:tr>
              <a:tr h="267007">
                <a:tc>
                  <a:txBody>
                    <a:bodyPr/>
                    <a:lstStyle/>
                    <a:p>
                      <a:pPr algn="l" fontAlgn="ctr"/>
                      <a:r>
                        <a:rPr lang="es-ES" sz="900" b="1" i="0" u="none" strike="noStrike">
                          <a:solidFill>
                            <a:srgbClr val="000000"/>
                          </a:solidFill>
                          <a:effectLst/>
                          <a:latin typeface="Calibri" panose="020F0502020204030204" pitchFamily="34" charset="0"/>
                        </a:rPr>
                        <a:t>13.1.7</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13.1. Consolidación de una Administración transparente y abierta a la ciudadanía.</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Elaboración de un manual de estilo y lenguaje administrativo, guía de lenguaje no sexista y guía de comunicación clara con la ciudadanía.</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DE3C7"/>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3968428851"/>
                  </a:ext>
                </a:extLst>
              </a:tr>
              <a:tr h="267007">
                <a:tc>
                  <a:txBody>
                    <a:bodyPr/>
                    <a:lstStyle/>
                    <a:p>
                      <a:pPr algn="l" fontAlgn="ctr"/>
                      <a:r>
                        <a:rPr lang="es-ES" sz="900" b="1" i="0" u="none" strike="noStrike">
                          <a:solidFill>
                            <a:srgbClr val="000000"/>
                          </a:solidFill>
                          <a:effectLst/>
                          <a:latin typeface="Calibri" panose="020F0502020204030204" pitchFamily="34" charset="0"/>
                        </a:rPr>
                        <a:t>13.1.8A</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13.1. Consolidación de una Administración transparente y abierta a la ciudadanía.</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Elaboración de un informe para la identificación de información de la AGE en el Territorio no difundida susceptible de publicación.</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DE3C7"/>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3112466320"/>
                  </a:ext>
                </a:extLst>
              </a:tr>
              <a:tr h="307112">
                <a:tc>
                  <a:txBody>
                    <a:bodyPr/>
                    <a:lstStyle/>
                    <a:p>
                      <a:pPr algn="l" fontAlgn="ctr"/>
                      <a:r>
                        <a:rPr lang="es-ES" sz="900" b="1" i="0" u="none" strike="noStrike">
                          <a:solidFill>
                            <a:srgbClr val="000000"/>
                          </a:solidFill>
                          <a:effectLst/>
                          <a:latin typeface="Calibri" panose="020F0502020204030204" pitchFamily="34" charset="0"/>
                        </a:rPr>
                        <a:t>13.1.8B</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13.1. Consolidación de una Administración transparente y abierta a la ciudadanía.</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Publicación en el Portal web de la DGG/SGAC de la información identificada y actualización periódica.</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DE3C7"/>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671022405"/>
                  </a:ext>
                </a:extLst>
              </a:tr>
              <a:tr h="267007">
                <a:tc>
                  <a:txBody>
                    <a:bodyPr/>
                    <a:lstStyle/>
                    <a:p>
                      <a:pPr algn="l" fontAlgn="ctr"/>
                      <a:r>
                        <a:rPr lang="es-ES" sz="900" b="1" i="0" u="none" strike="noStrike">
                          <a:solidFill>
                            <a:srgbClr val="000000"/>
                          </a:solidFill>
                          <a:effectLst/>
                          <a:latin typeface="Calibri" panose="020F0502020204030204" pitchFamily="34" charset="0"/>
                        </a:rPr>
                        <a:t>13.1.9</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13.1. Consolidación de una Administración transparente y abierta a la ciudadanía.</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Elaboración de un estudio del patrimonio mobiliario e inmobiliario de la DGG/SGAC para identificar su valor histórico-artístico.</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DE3C7"/>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150555768"/>
                  </a:ext>
                </a:extLst>
              </a:tr>
              <a:tr h="499057">
                <a:tc>
                  <a:txBody>
                    <a:bodyPr/>
                    <a:lstStyle/>
                    <a:p>
                      <a:pPr algn="l" fontAlgn="ctr"/>
                      <a:r>
                        <a:rPr lang="es-ES" sz="900" b="1" i="0" u="none" strike="noStrike">
                          <a:solidFill>
                            <a:srgbClr val="000000"/>
                          </a:solidFill>
                          <a:effectLst/>
                          <a:latin typeface="Calibri" panose="020F0502020204030204" pitchFamily="34" charset="0"/>
                        </a:rPr>
                        <a:t>13.2.3</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13.2. Refuerzo de las RRSS como medio de información a la ciudadanía.</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Elaboración de vídeos o contenidos digitales divulgativos dirigidos a la ciudadanía sobre los servicios prestados por la DGG/SGAC y por la AGET.</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DE3C7"/>
                    </a:solidFill>
                  </a:tcPr>
                </a:tc>
                <a:tc>
                  <a:txBody>
                    <a:bodyPr/>
                    <a:lstStyle/>
                    <a:p>
                      <a:pPr algn="ctr" fontAlgn="ctr"/>
                      <a:r>
                        <a:rPr lang="es-ES" sz="900" b="0" i="0" u="none" strike="noStrike">
                          <a:solidFill>
                            <a:srgbClr val="000000"/>
                          </a:solidFill>
                          <a:effectLst/>
                          <a:latin typeface="Calibri" panose="020F0502020204030204" pitchFamily="34" charset="0"/>
                        </a:rPr>
                        <a:t>0%</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4008725183"/>
                  </a:ext>
                </a:extLst>
              </a:tr>
              <a:tr h="397903">
                <a:tc>
                  <a:txBody>
                    <a:bodyPr/>
                    <a:lstStyle/>
                    <a:p>
                      <a:pPr algn="l" fontAlgn="ctr"/>
                      <a:r>
                        <a:rPr lang="es-ES" sz="900" b="1" i="0" u="none" strike="noStrike">
                          <a:solidFill>
                            <a:srgbClr val="000000"/>
                          </a:solidFill>
                          <a:effectLst/>
                          <a:latin typeface="Calibri" panose="020F0502020204030204" pitchFamily="34" charset="0"/>
                        </a:rPr>
                        <a:t>13.2.5</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13.2. Refuerzo de las RRSS como medio de información a la ciudadanía.</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Participación en las reuniones de coordinación y seguimiento de la SGRIAGET en relación a la aplicación de la Guía de uso y presencia en RRSS por parte de la DGG/SGAC y el resto de DDGG/SSGG/DDII.</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DE3C7"/>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936375161"/>
                  </a:ext>
                </a:extLst>
              </a:tr>
              <a:tr h="267007">
                <a:tc>
                  <a:txBody>
                    <a:bodyPr/>
                    <a:lstStyle/>
                    <a:p>
                      <a:pPr algn="l" fontAlgn="ctr"/>
                      <a:r>
                        <a:rPr lang="es-ES" sz="900" b="1" i="0" u="none" strike="noStrike">
                          <a:solidFill>
                            <a:srgbClr val="000000"/>
                          </a:solidFill>
                          <a:effectLst/>
                          <a:latin typeface="Calibri" panose="020F0502020204030204" pitchFamily="34" charset="0"/>
                        </a:rPr>
                        <a:t>13.2.6</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13.2. Refuerzo de las RRSS como medio de información a la ciudadanía.</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Seguimiento y análisis del número de interacciones, visitas y seguidores.</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DE3C7"/>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547958745"/>
                  </a:ext>
                </a:extLst>
              </a:tr>
              <a:tr h="537448">
                <a:tc>
                  <a:txBody>
                    <a:bodyPr/>
                    <a:lstStyle/>
                    <a:p>
                      <a:pPr algn="l" fontAlgn="ctr"/>
                      <a:r>
                        <a:rPr lang="es-ES" sz="900" b="1" i="0" u="none" strike="noStrike">
                          <a:solidFill>
                            <a:srgbClr val="000000"/>
                          </a:solidFill>
                          <a:effectLst/>
                          <a:latin typeface="Calibri" panose="020F0502020204030204" pitchFamily="34" charset="0"/>
                        </a:rPr>
                        <a:t>13.2.7</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fontAlgn="ctr"/>
                      <a:r>
                        <a:rPr lang="es-ES" sz="900" b="0" i="0" u="none" strike="noStrike" dirty="0">
                          <a:solidFill>
                            <a:srgbClr val="000000"/>
                          </a:solidFill>
                          <a:effectLst/>
                          <a:latin typeface="Calibri" panose="020F0502020204030204" pitchFamily="34" charset="0"/>
                        </a:rPr>
                        <a:t>13.2. Refuerzo de las </a:t>
                      </a:r>
                      <a:r>
                        <a:rPr lang="es-ES" sz="900" b="0" i="0" u="none" strike="noStrike" dirty="0" err="1">
                          <a:solidFill>
                            <a:srgbClr val="000000"/>
                          </a:solidFill>
                          <a:effectLst/>
                          <a:latin typeface="Calibri" panose="020F0502020204030204" pitchFamily="34" charset="0"/>
                        </a:rPr>
                        <a:t>RRSS</a:t>
                      </a:r>
                      <a:r>
                        <a:rPr lang="es-ES" sz="900" b="0" i="0" u="none" strike="noStrike" dirty="0">
                          <a:solidFill>
                            <a:srgbClr val="000000"/>
                          </a:solidFill>
                          <a:effectLst/>
                          <a:latin typeface="Calibri" panose="020F0502020204030204" pitchFamily="34" charset="0"/>
                        </a:rPr>
                        <a:t> como medio de información a la ciudadanía.</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Acciones para el aumento del número de seguidores/suscriptores globales en las redes sociales.</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DE3C7"/>
                    </a:solidFill>
                  </a:tcPr>
                </a:tc>
                <a:tc>
                  <a:txBody>
                    <a:bodyPr/>
                    <a:lstStyle/>
                    <a:p>
                      <a:pPr algn="ctr" fontAlgn="ctr"/>
                      <a:r>
                        <a:rPr lang="es-ES" sz="900" b="0" i="0" u="none" strike="noStrike" dirty="0">
                          <a:solidFill>
                            <a:srgbClr val="000000"/>
                          </a:solidFill>
                          <a:effectLst/>
                          <a:latin typeface="Calibri" panose="020F0502020204030204" pitchFamily="34" charset="0"/>
                        </a:rPr>
                        <a:t>100%</a:t>
                      </a:r>
                    </a:p>
                  </a:txBody>
                  <a:tcPr marL="5467" marR="5467" marT="5467"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860528747"/>
                  </a:ext>
                </a:extLst>
              </a:tr>
            </a:tbl>
          </a:graphicData>
        </a:graphic>
      </p:graphicFrame>
    </p:spTree>
    <p:extLst>
      <p:ext uri="{BB962C8B-B14F-4D97-AF65-F5344CB8AC3E}">
        <p14:creationId xmlns:p14="http://schemas.microsoft.com/office/powerpoint/2010/main" val="21305963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802010136"/>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2655049" y="840878"/>
            <a:ext cx="5286867"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7. </a:t>
            </a:r>
            <a:r>
              <a:rPr lang="es-ES" sz="2000" b="1" dirty="0">
                <a:solidFill>
                  <a:srgbClr val="C00000"/>
                </a:solidFill>
              </a:rPr>
              <a:t>COMPROMISO CON LA SOSTENIBILIDAD.</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244294" y="6332075"/>
            <a:ext cx="2743200" cy="365125"/>
          </a:xfrm>
        </p:spPr>
        <p:txBody>
          <a:bodyPr/>
          <a:lstStyle/>
          <a:p>
            <a:fld id="{43B9F2F5-9901-4B50-B674-E5A258050F84}" type="slidenum">
              <a:rPr lang="es-ES" smtClean="0"/>
              <a:t>42</a:t>
            </a:fld>
            <a:endParaRPr lang="es-ES" dirty="0"/>
          </a:p>
        </p:txBody>
      </p:sp>
      <p:sp>
        <p:nvSpPr>
          <p:cNvPr id="14" name="CuadroTexto 13">
            <a:extLst>
              <a:ext uri="{FF2B5EF4-FFF2-40B4-BE49-F238E27FC236}">
                <a16:creationId xmlns:a16="http://schemas.microsoft.com/office/drawing/2014/main" id="{C178F39C-D77A-41E9-AC68-E33414E09BB3}"/>
              </a:ext>
            </a:extLst>
          </p:cNvPr>
          <p:cNvSpPr txBox="1"/>
          <p:nvPr/>
        </p:nvSpPr>
        <p:spPr>
          <a:xfrm>
            <a:off x="2549541" y="1401821"/>
            <a:ext cx="8751608" cy="2554545"/>
          </a:xfrm>
          <a:prstGeom prst="rect">
            <a:avLst/>
          </a:prstGeom>
          <a:noFill/>
        </p:spPr>
        <p:txBody>
          <a:bodyPr wrap="square" rtlCol="0">
            <a:spAutoFit/>
          </a:bodyPr>
          <a:lstStyle/>
          <a:p>
            <a:pPr algn="just"/>
            <a:r>
              <a:rPr lang="es-ES" dirty="0">
                <a:solidFill>
                  <a:schemeClr val="accent1">
                    <a:lumMod val="50000"/>
                  </a:schemeClr>
                </a:solidFill>
              </a:rPr>
              <a:t>El </a:t>
            </a:r>
            <a:r>
              <a:rPr lang="es-ES" sz="2400" b="1" dirty="0">
                <a:solidFill>
                  <a:srgbClr val="C00000"/>
                </a:solidFill>
              </a:rPr>
              <a:t>EJE 4</a:t>
            </a:r>
            <a:r>
              <a:rPr lang="es-ES" sz="2400" dirty="0"/>
              <a:t> </a:t>
            </a:r>
            <a:r>
              <a:rPr lang="es-ES" dirty="0">
                <a:solidFill>
                  <a:schemeClr val="accent1">
                    <a:lumMod val="50000"/>
                  </a:schemeClr>
                </a:solidFill>
              </a:rPr>
              <a:t>del Plan de Acción 2025 (Plan Territorial 2024-2027) tiene por título </a:t>
            </a:r>
            <a:r>
              <a:rPr lang="es-ES" sz="2000" b="1" dirty="0">
                <a:solidFill>
                  <a:srgbClr val="C00000"/>
                </a:solidFill>
              </a:rPr>
              <a:t>“COMPROMISO CON LA SOSTENIBILIDAD”.</a:t>
            </a:r>
            <a:r>
              <a:rPr lang="es-ES" sz="2000" b="1" dirty="0">
                <a:solidFill>
                  <a:srgbClr val="CC0066"/>
                </a:solidFill>
              </a:rPr>
              <a:t> </a:t>
            </a:r>
          </a:p>
          <a:p>
            <a:pPr algn="just"/>
            <a:endParaRPr lang="es-ES" sz="800" b="1" dirty="0">
              <a:solidFill>
                <a:srgbClr val="CC0066"/>
              </a:solidFill>
            </a:endParaRPr>
          </a:p>
          <a:p>
            <a:pPr algn="just"/>
            <a:r>
              <a:rPr lang="es-ES" dirty="0">
                <a:solidFill>
                  <a:schemeClr val="accent1">
                    <a:lumMod val="50000"/>
                  </a:schemeClr>
                </a:solidFill>
              </a:rPr>
              <a:t>Siendo consciente del impacto de las actuaciones de la Administración sobre el medio ambiente, la DGG/SGAC persigue con este eje adecuar su gestión al principio de sostenibilidad que promueve en sus valores. Este eje apuesta por la eficiencia energética y la optimización del uso de los recursos para reducir su consumo y minimizar así el impacto sobre el entorno. Entre esos objetivos destaca también el avance hacia unas oficinas libres de papel.</a:t>
            </a:r>
          </a:p>
        </p:txBody>
      </p:sp>
      <p:sp>
        <p:nvSpPr>
          <p:cNvPr id="15" name="CuadroTexto 14">
            <a:extLst>
              <a:ext uri="{FF2B5EF4-FFF2-40B4-BE49-F238E27FC236}">
                <a16:creationId xmlns:a16="http://schemas.microsoft.com/office/drawing/2014/main" id="{AC49E8FC-6A01-41C2-91DE-120D24BB3780}"/>
              </a:ext>
            </a:extLst>
          </p:cNvPr>
          <p:cNvSpPr txBox="1"/>
          <p:nvPr/>
        </p:nvSpPr>
        <p:spPr>
          <a:xfrm>
            <a:off x="2510686" y="4178906"/>
            <a:ext cx="4539043" cy="1015663"/>
          </a:xfrm>
          <a:prstGeom prst="rect">
            <a:avLst/>
          </a:prstGeom>
          <a:noFill/>
        </p:spPr>
        <p:txBody>
          <a:bodyPr wrap="square" rtlCol="0">
            <a:spAutoFit/>
          </a:bodyPr>
          <a:lstStyle/>
          <a:p>
            <a:pPr algn="just"/>
            <a:r>
              <a:rPr lang="es-ES" dirty="0">
                <a:solidFill>
                  <a:schemeClr val="accent1">
                    <a:lumMod val="50000"/>
                  </a:schemeClr>
                </a:solidFill>
              </a:rPr>
              <a:t>El Eje 4 se concreta en </a:t>
            </a:r>
            <a:r>
              <a:rPr lang="es-ES" b="1" dirty="0">
                <a:solidFill>
                  <a:srgbClr val="C00000"/>
                </a:solidFill>
              </a:rPr>
              <a:t>2 objetivos estratégicos </a:t>
            </a:r>
            <a:r>
              <a:rPr lang="es-ES" dirty="0">
                <a:solidFill>
                  <a:schemeClr val="accent1">
                    <a:lumMod val="50000"/>
                  </a:schemeClr>
                </a:solidFill>
              </a:rPr>
              <a:t>de los que dependen </a:t>
            </a:r>
            <a:r>
              <a:rPr lang="es-ES" b="1" dirty="0">
                <a:solidFill>
                  <a:srgbClr val="C00000"/>
                </a:solidFill>
              </a:rPr>
              <a:t>6 programas dentro de los cuales se desarrollaron </a:t>
            </a:r>
            <a:r>
              <a:rPr lang="es-ES" sz="2400" b="1" dirty="0">
                <a:solidFill>
                  <a:srgbClr val="FF0000"/>
                </a:solidFill>
              </a:rPr>
              <a:t>29 medidas. </a:t>
            </a:r>
          </a:p>
        </p:txBody>
      </p:sp>
      <p:graphicFrame>
        <p:nvGraphicFramePr>
          <p:cNvPr id="17" name="Diagrama 16">
            <a:extLst>
              <a:ext uri="{FF2B5EF4-FFF2-40B4-BE49-F238E27FC236}">
                <a16:creationId xmlns:a16="http://schemas.microsoft.com/office/drawing/2014/main" id="{1EC30A4E-2AC7-4DA5-8455-A69A76A96168}"/>
              </a:ext>
            </a:extLst>
          </p:cNvPr>
          <p:cNvGraphicFramePr/>
          <p:nvPr>
            <p:extLst>
              <p:ext uri="{D42A27DB-BD31-4B8C-83A1-F6EECF244321}">
                <p14:modId xmlns:p14="http://schemas.microsoft.com/office/powerpoint/2010/main" val="927935497"/>
              </p:ext>
            </p:extLst>
          </p:nvPr>
        </p:nvGraphicFramePr>
        <p:xfrm>
          <a:off x="7195297" y="3774686"/>
          <a:ext cx="4035999" cy="283976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3" name="Imagen 12">
            <a:extLst>
              <a:ext uri="{FF2B5EF4-FFF2-40B4-BE49-F238E27FC236}">
                <a16:creationId xmlns:a16="http://schemas.microsoft.com/office/drawing/2014/main" id="{642B7E12-2842-4B57-92C2-59FA29ED4EF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231296" y="865854"/>
            <a:ext cx="756198" cy="943685"/>
          </a:xfrm>
          <a:prstGeom prst="rect">
            <a:avLst/>
          </a:prstGeom>
        </p:spPr>
      </p:pic>
    </p:spTree>
    <p:extLst>
      <p:ext uri="{BB962C8B-B14F-4D97-AF65-F5344CB8AC3E}">
        <p14:creationId xmlns:p14="http://schemas.microsoft.com/office/powerpoint/2010/main" val="1366724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849786541"/>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2549541" y="684262"/>
            <a:ext cx="5286867"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7. </a:t>
            </a:r>
            <a:r>
              <a:rPr lang="es-ES" sz="2000" b="1" dirty="0">
                <a:solidFill>
                  <a:srgbClr val="C00000"/>
                </a:solidFill>
              </a:rPr>
              <a:t>COMPROMISO CON LA SOSTENIBILIDAD.</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244294" y="6332075"/>
            <a:ext cx="2743200" cy="365125"/>
          </a:xfrm>
        </p:spPr>
        <p:txBody>
          <a:bodyPr/>
          <a:lstStyle/>
          <a:p>
            <a:fld id="{43B9F2F5-9901-4B50-B674-E5A258050F84}" type="slidenum">
              <a:rPr lang="es-ES" smtClean="0"/>
              <a:t>43</a:t>
            </a:fld>
            <a:endParaRPr lang="es-ES" dirty="0"/>
          </a:p>
        </p:txBody>
      </p:sp>
      <p:pic>
        <p:nvPicPr>
          <p:cNvPr id="13" name="Imagen 12">
            <a:extLst>
              <a:ext uri="{FF2B5EF4-FFF2-40B4-BE49-F238E27FC236}">
                <a16:creationId xmlns:a16="http://schemas.microsoft.com/office/drawing/2014/main" id="{642B7E12-2842-4B57-92C2-59FA29ED4EF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231296" y="635670"/>
            <a:ext cx="756198" cy="943685"/>
          </a:xfrm>
          <a:prstGeom prst="rect">
            <a:avLst/>
          </a:prstGeom>
        </p:spPr>
      </p:pic>
      <p:sp>
        <p:nvSpPr>
          <p:cNvPr id="12" name="Rectángulo 11">
            <a:extLst>
              <a:ext uri="{FF2B5EF4-FFF2-40B4-BE49-F238E27FC236}">
                <a16:creationId xmlns:a16="http://schemas.microsoft.com/office/drawing/2014/main" id="{F4B5C448-E89D-4177-8CC8-A2CDE1AB6641}"/>
              </a:ext>
            </a:extLst>
          </p:cNvPr>
          <p:cNvSpPr/>
          <p:nvPr/>
        </p:nvSpPr>
        <p:spPr>
          <a:xfrm>
            <a:off x="4513660" y="1185507"/>
            <a:ext cx="4730634"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4: medidas ejecutadas al 100%</a:t>
            </a:r>
            <a:endParaRPr lang="es-ES" dirty="0">
              <a:solidFill>
                <a:srgbClr val="002060"/>
              </a:solidFill>
            </a:endParaRPr>
          </a:p>
        </p:txBody>
      </p:sp>
      <p:graphicFrame>
        <p:nvGraphicFramePr>
          <p:cNvPr id="16" name="Marcador de contenido 7">
            <a:extLst>
              <a:ext uri="{FF2B5EF4-FFF2-40B4-BE49-F238E27FC236}">
                <a16:creationId xmlns:a16="http://schemas.microsoft.com/office/drawing/2014/main" id="{1FD42B92-14F5-4E14-B615-B74DA8866396}"/>
              </a:ext>
            </a:extLst>
          </p:cNvPr>
          <p:cNvGraphicFramePr>
            <a:graphicFrameLocks/>
          </p:cNvGraphicFramePr>
          <p:nvPr>
            <p:extLst>
              <p:ext uri="{D42A27DB-BD31-4B8C-83A1-F6EECF244321}">
                <p14:modId xmlns:p14="http://schemas.microsoft.com/office/powerpoint/2010/main" val="351798622"/>
              </p:ext>
            </p:extLst>
          </p:nvPr>
        </p:nvGraphicFramePr>
        <p:xfrm>
          <a:off x="2418951" y="1614861"/>
          <a:ext cx="9309988" cy="4503058"/>
        </p:xfrm>
        <a:graphic>
          <a:graphicData uri="http://schemas.openxmlformats.org/drawingml/2006/table">
            <a:tbl>
              <a:tblPr firstRow="1" bandRow="1"/>
              <a:tblGrid>
                <a:gridCol w="2257502">
                  <a:extLst>
                    <a:ext uri="{9D8B030D-6E8A-4147-A177-3AD203B41FA5}">
                      <a16:colId xmlns:a16="http://schemas.microsoft.com/office/drawing/2014/main" val="2120316286"/>
                    </a:ext>
                  </a:extLst>
                </a:gridCol>
                <a:gridCol w="4283125">
                  <a:extLst>
                    <a:ext uri="{9D8B030D-6E8A-4147-A177-3AD203B41FA5}">
                      <a16:colId xmlns:a16="http://schemas.microsoft.com/office/drawing/2014/main" val="2638363933"/>
                    </a:ext>
                  </a:extLst>
                </a:gridCol>
                <a:gridCol w="613630">
                  <a:extLst>
                    <a:ext uri="{9D8B030D-6E8A-4147-A177-3AD203B41FA5}">
                      <a16:colId xmlns:a16="http://schemas.microsoft.com/office/drawing/2014/main" val="2480324120"/>
                    </a:ext>
                  </a:extLst>
                </a:gridCol>
                <a:gridCol w="806553">
                  <a:extLst>
                    <a:ext uri="{9D8B030D-6E8A-4147-A177-3AD203B41FA5}">
                      <a16:colId xmlns:a16="http://schemas.microsoft.com/office/drawing/2014/main" val="1952772150"/>
                    </a:ext>
                  </a:extLst>
                </a:gridCol>
                <a:gridCol w="1349178">
                  <a:extLst>
                    <a:ext uri="{9D8B030D-6E8A-4147-A177-3AD203B41FA5}">
                      <a16:colId xmlns:a16="http://schemas.microsoft.com/office/drawing/2014/main" val="3000376450"/>
                    </a:ext>
                  </a:extLst>
                </a:gridCol>
              </a:tblGrid>
              <a:tr h="649928">
                <a:tc>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rtl="0">
                        <a:lnSpc>
                          <a:spcPct val="100000"/>
                        </a:lnSpc>
                        <a:spcBef>
                          <a:spcPts val="0"/>
                        </a:spcBef>
                      </a:pPr>
                      <a:r>
                        <a:rPr lang="es-ES" sz="1400" b="1" noProof="0" dirty="0">
                          <a:solidFill>
                            <a:schemeClr val="bg1"/>
                          </a:solidFill>
                          <a:latin typeface="+mn-lt"/>
                          <a:cs typeface="Arial"/>
                        </a:rPr>
                        <a:t>OBJETIVO ESTRATÉGICO </a:t>
                      </a:r>
                    </a:p>
                    <a:p>
                      <a:pPr marL="0" indent="0" algn="ctr" rtl="0">
                        <a:lnSpc>
                          <a:spcPct val="100000"/>
                        </a:lnSpc>
                        <a:spcBef>
                          <a:spcPts val="0"/>
                        </a:spcBef>
                      </a:pPr>
                      <a:r>
                        <a:rPr lang="es-ES" sz="1400" b="1" noProof="0" dirty="0">
                          <a:solidFill>
                            <a:schemeClr val="bg1"/>
                          </a:solidFill>
                          <a:latin typeface="+mn-lt"/>
                          <a:cs typeface="Arial"/>
                        </a:rPr>
                        <a:t>EJE 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indent="0" algn="ctr" rtl="0">
                        <a:lnSpc>
                          <a:spcPct val="100000"/>
                        </a:lnSpc>
                        <a:spcBef>
                          <a:spcPts val="785"/>
                        </a:spcBef>
                      </a:pPr>
                      <a:r>
                        <a:rPr lang="es-ES" sz="1400" b="1" kern="1200" noProof="0" dirty="0">
                          <a:solidFill>
                            <a:schemeClr val="bg1"/>
                          </a:solidFill>
                          <a:latin typeface="+mn-lt"/>
                          <a:ea typeface="+mn-ea"/>
                          <a:cs typeface="Arial"/>
                        </a:rPr>
                        <a:t>PROGRAMA</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200" b="1" kern="1200" noProof="0" dirty="0">
                        <a:solidFill>
                          <a:schemeClr val="bg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b="1" kern="1200" noProof="0" dirty="0" err="1">
                          <a:solidFill>
                            <a:schemeClr val="bg1"/>
                          </a:solidFill>
                          <a:latin typeface="+mn-lt"/>
                          <a:ea typeface="+mn-ea"/>
                          <a:cs typeface="Arial"/>
                        </a:rPr>
                        <a:t>Nº</a:t>
                      </a:r>
                      <a:r>
                        <a:rPr lang="es-ES" sz="1200" b="1" kern="1200" noProof="0">
                          <a:solidFill>
                            <a:schemeClr val="bg1"/>
                          </a:solidFill>
                          <a:latin typeface="+mn-lt"/>
                          <a:ea typeface="+mn-ea"/>
                          <a:cs typeface="Arial"/>
                        </a:rPr>
                        <a:t> DE </a:t>
                      </a:r>
                      <a:r>
                        <a:rPr lang="es-ES" sz="1200" b="1" kern="1200" noProof="0" dirty="0">
                          <a:solidFill>
                            <a:schemeClr val="bg1"/>
                          </a:solidFill>
                          <a:latin typeface="+mn-lt"/>
                          <a:ea typeface="+mn-ea"/>
                          <a:cs typeface="Arial"/>
                        </a:rPr>
                        <a:t>MEDIDAS</a:t>
                      </a:r>
                    </a:p>
                    <a:p>
                      <a:pPr marL="363220" rtl="0">
                        <a:lnSpc>
                          <a:spcPct val="100000"/>
                        </a:lnSpc>
                        <a:spcBef>
                          <a:spcPts val="0"/>
                        </a:spcBef>
                      </a:pPr>
                      <a:endParaRPr lang="es-ES" sz="1200" b="1" noProof="0" dirty="0">
                        <a:solidFill>
                          <a:schemeClr val="bg1"/>
                        </a:solidFill>
                        <a:latin typeface="+mn-lt"/>
                        <a:cs typeface="Arial"/>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b="1" kern="1200" noProof="0" dirty="0">
                          <a:solidFill>
                            <a:schemeClr val="bg1"/>
                          </a:solidFill>
                          <a:latin typeface="+mn-lt"/>
                          <a:ea typeface="+mn-ea"/>
                          <a:cs typeface="Arial"/>
                        </a:rPr>
                        <a:t>MEDIDAS EJECUTADAS AL 100%</a:t>
                      </a:r>
                      <a:endParaRPr lang="es-ES" sz="1200" b="1" noProof="0" dirty="0">
                        <a:solidFill>
                          <a:schemeClr val="bg1"/>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00000"/>
                        </a:lnSpc>
                        <a:spcBef>
                          <a:spcPts val="785"/>
                        </a:spcBef>
                        <a:spcAft>
                          <a:spcPts val="0"/>
                        </a:spcAft>
                        <a:buClrTx/>
                        <a:buSzTx/>
                        <a:buFontTx/>
                        <a:buNone/>
                        <a:tabLst/>
                        <a:defRPr/>
                      </a:pPr>
                      <a:r>
                        <a:rPr lang="es-ES" sz="1200" b="1" kern="1200" noProof="0" dirty="0">
                          <a:solidFill>
                            <a:schemeClr val="bg1"/>
                          </a:solidFill>
                          <a:latin typeface="+mn-lt"/>
                          <a:ea typeface="+mn-ea"/>
                          <a:cs typeface="Arial"/>
                        </a:rPr>
                        <a:t>TOTAL MEDIDAS EJECUTADAS AL 100%/</a:t>
                      </a:r>
                      <a:r>
                        <a:rPr lang="es-ES" sz="1200" b="1" kern="1200" noProof="0">
                          <a:solidFill>
                            <a:schemeClr val="bg1"/>
                          </a:solidFill>
                          <a:latin typeface="+mn-lt"/>
                          <a:ea typeface="+mn-ea"/>
                          <a:cs typeface="Arial"/>
                        </a:rPr>
                        <a:t>TOTAL MEDIDAS</a:t>
                      </a:r>
                      <a:endParaRPr lang="es-ES" sz="1200" noProof="0" dirty="0">
                        <a:solidFill>
                          <a:schemeClr val="bg2">
                            <a:lumMod val="20000"/>
                            <a:lumOff val="8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013428733"/>
                  </a:ext>
                </a:extLst>
              </a:tr>
              <a:tr h="610775">
                <a:tc rowSpan="4">
                  <a:txBody>
                    <a:bodyPr/>
                    <a:lstStyle/>
                    <a:p>
                      <a:pPr marL="88900" indent="0" algn="l" defTabSz="914400" rtl="0" eaLnBrk="1" fontAlgn="b" latinLnBrk="0" hangingPunct="1">
                        <a:lnSpc>
                          <a:spcPct val="100000"/>
                        </a:lnSpc>
                        <a:spcBef>
                          <a:spcPts val="415"/>
                        </a:spcBef>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14. Uso sostenible de los recursos de la AGE en el territorio.</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8900" indent="0" algn="l" defTabSz="914400" rtl="0" eaLnBrk="1" fontAlgn="b" latinLnBrk="0" hangingPunct="1">
                        <a:lnSpc>
                          <a:spcPct val="100000"/>
                        </a:lnSpc>
                        <a:spcBef>
                          <a:spcPts val="415"/>
                        </a:spcBef>
                        <a:spcAft>
                          <a:spcPts val="800"/>
                        </a:spcAft>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14.1 Impulso de la eficiencia energética y del uso de energías renovables.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043928045"/>
                  </a:ext>
                </a:extLst>
              </a:tr>
              <a:tr h="610775">
                <a:tc vMerge="1">
                  <a:txBody>
                    <a:bodyPr/>
                    <a:lstStyle/>
                    <a:p>
                      <a:pPr marL="88900" indent="0" algn="l" defTabSz="914400" rtl="0" eaLnBrk="1" fontAlgn="b" latinLnBrk="0" hangingPunct="1">
                        <a:lnSpc>
                          <a:spcPct val="100000"/>
                        </a:lnSpc>
                        <a:spcBef>
                          <a:spcPts val="415"/>
                        </a:spcBef>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8900" indent="0" algn="l" defTabSz="914400" rtl="0" eaLnBrk="1" fontAlgn="b" latinLnBrk="0" hangingPunct="1">
                        <a:lnSpc>
                          <a:spcPct val="100000"/>
                        </a:lnSpc>
                        <a:spcBef>
                          <a:spcPts val="415"/>
                        </a:spcBef>
                        <a:spcAft>
                          <a:spcPts val="800"/>
                        </a:spcAft>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14.2 Uso sostenible de espacios.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734519997"/>
                  </a:ext>
                </a:extLst>
              </a:tr>
              <a:tr h="610775">
                <a:tc vMerge="1">
                  <a:txBody>
                    <a:bodyPr/>
                    <a:lstStyle/>
                    <a:p>
                      <a:pPr marL="88900" indent="0" algn="l" defTabSz="914400" rtl="0" eaLnBrk="1" fontAlgn="b" latinLnBrk="0" hangingPunct="1">
                        <a:lnSpc>
                          <a:spcPct val="100000"/>
                        </a:lnSpc>
                        <a:spcBef>
                          <a:spcPts val="415"/>
                        </a:spcBef>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8900" indent="0" algn="l" defTabSz="914400" rtl="0" eaLnBrk="1" fontAlgn="b" latinLnBrk="0" hangingPunct="1">
                        <a:lnSpc>
                          <a:spcPct val="100000"/>
                        </a:lnSpc>
                        <a:spcBef>
                          <a:spcPts val="415"/>
                        </a:spcBef>
                        <a:spcAft>
                          <a:spcPts val="800"/>
                        </a:spcAft>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14.3 Gestión sostenible de recursos y residuos.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178182083"/>
                  </a:ext>
                </a:extLst>
              </a:tr>
              <a:tr h="610775">
                <a:tc vMerge="1">
                  <a:txBody>
                    <a:bodyPr/>
                    <a:lstStyle/>
                    <a:p>
                      <a:pPr marL="88900" indent="0" algn="l" defTabSz="914400" rtl="0" eaLnBrk="1" fontAlgn="b" latinLnBrk="0" hangingPunct="1">
                        <a:lnSpc>
                          <a:spcPct val="100000"/>
                        </a:lnSpc>
                        <a:spcBef>
                          <a:spcPts val="415"/>
                        </a:spcBef>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8900" indent="0" algn="l" defTabSz="914400" rtl="0" eaLnBrk="1" fontAlgn="b" latinLnBrk="0" hangingPunct="1">
                        <a:lnSpc>
                          <a:spcPct val="100000"/>
                        </a:lnSpc>
                        <a:spcBef>
                          <a:spcPts val="415"/>
                        </a:spcBef>
                        <a:spcAft>
                          <a:spcPts val="800"/>
                        </a:spcAft>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14.4 Sostenibilidad financiera.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374799160"/>
                  </a:ext>
                </a:extLst>
              </a:tr>
              <a:tr h="455358">
                <a:tc rowSpan="2">
                  <a:txBody>
                    <a:bodyPr/>
                    <a:lstStyle/>
                    <a:p>
                      <a:pPr marL="88900" indent="0" algn="l" defTabSz="914400" rtl="0" eaLnBrk="1" fontAlgn="b" latinLnBrk="0" hangingPunct="1">
                        <a:lnSpc>
                          <a:spcPct val="100000"/>
                        </a:lnSpc>
                        <a:spcBef>
                          <a:spcPts val="415"/>
                        </a:spcBef>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15. Una Administración sin papel.</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8900" indent="0" algn="l" defTabSz="914400" rtl="0" eaLnBrk="1" fontAlgn="b" latinLnBrk="0" hangingPunct="1">
                        <a:lnSpc>
                          <a:spcPct val="100000"/>
                        </a:lnSpc>
                        <a:spcBef>
                          <a:spcPts val="415"/>
                        </a:spcBef>
                        <a:spcAft>
                          <a:spcPts val="800"/>
                        </a:spcAft>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15.1 Plan de reducción de archivos en papel.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747985502"/>
                  </a:ext>
                </a:extLst>
              </a:tr>
              <a:tr h="530942">
                <a:tc vMerge="1">
                  <a:txBody>
                    <a:bodyPr/>
                    <a:lstStyle/>
                    <a:p>
                      <a:endParaRPr lang="es-ES"/>
                    </a:p>
                  </a:txBody>
                  <a:tcPr/>
                </a:tc>
                <a:tc>
                  <a:txBody>
                    <a:bodyPr/>
                    <a:lstStyle/>
                    <a:p>
                      <a:pPr marL="88900" indent="0" algn="l" defTabSz="914400" rtl="0" eaLnBrk="1" fontAlgn="b" latinLnBrk="0" hangingPunct="1">
                        <a:lnSpc>
                          <a:spcPct val="100000"/>
                        </a:lnSpc>
                        <a:spcBef>
                          <a:spcPts val="415"/>
                        </a:spcBef>
                        <a:spcAft>
                          <a:spcPts val="800"/>
                        </a:spcAft>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15.E1 Fomento de la reducción del uso de soportes físicos para la comunicación interadministrativa y en la tramitación de expedientes.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tx1"/>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75328903"/>
                  </a:ext>
                </a:extLst>
              </a:tr>
              <a:tr h="324440">
                <a:tc>
                  <a:txBody>
                    <a:bodyPr/>
                    <a:lstStyle/>
                    <a:p>
                      <a:pPr marL="227965" algn="l" defTabSz="914400" rtl="0" eaLnBrk="1" fontAlgn="b" latinLnBrk="0" hangingPunct="1">
                        <a:lnSpc>
                          <a:spcPct val="100000"/>
                        </a:lnSpc>
                        <a:spcBef>
                          <a:spcPts val="415"/>
                        </a:spcBef>
                      </a:pPr>
                      <a:r>
                        <a:rPr lang="es-ES" sz="1600" b="1" kern="1200" dirty="0">
                          <a:solidFill>
                            <a:schemeClr val="accent1">
                              <a:lumMod val="50000"/>
                            </a:schemeClr>
                          </a:solidFill>
                          <a:latin typeface="+mn-lt"/>
                          <a:ea typeface="+mn-ea"/>
                          <a:cs typeface="Arial"/>
                        </a:rPr>
                        <a:t>TOTAL</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p>
                      <a:pPr marL="227965" algn="l" defTabSz="914400" rtl="0" eaLnBrk="1" fontAlgn="b" latinLnBrk="0" hangingPunct="1">
                        <a:lnSpc>
                          <a:spcPct val="100000"/>
                        </a:lnSpc>
                        <a:spcBef>
                          <a:spcPts val="415"/>
                        </a:spcBef>
                      </a:pPr>
                      <a:endParaRPr lang="es-ES" sz="1600" b="1" kern="1200" dirty="0">
                        <a:solidFill>
                          <a:schemeClr val="accent1">
                            <a:lumMod val="50000"/>
                          </a:schemeClr>
                        </a:solidFill>
                        <a:latin typeface="+mn-lt"/>
                        <a:ea typeface="+mn-ea"/>
                        <a:cs typeface="Arial"/>
                      </a:endParaRP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pPr>
                      <a:r>
                        <a:rPr lang="es-ES" sz="1600" b="1" kern="1200" noProof="0" dirty="0">
                          <a:solidFill>
                            <a:schemeClr val="accent1">
                              <a:lumMod val="50000"/>
                            </a:schemeClr>
                          </a:solidFill>
                          <a:latin typeface="+mn-lt"/>
                          <a:ea typeface="+mn-ea"/>
                          <a:cs typeface="Arial"/>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p>
                      <a:pPr marL="0" indent="0" algn="ctr" defTabSz="914400" rtl="0" eaLnBrk="1" fontAlgn="b" latinLnBrk="0" hangingPunct="1">
                        <a:lnSpc>
                          <a:spcPct val="100000"/>
                        </a:lnSpc>
                        <a:spcBef>
                          <a:spcPts val="415"/>
                        </a:spcBef>
                      </a:pPr>
                      <a:r>
                        <a:rPr lang="es-ES" sz="1600" b="1" kern="1200" noProof="0" dirty="0">
                          <a:solidFill>
                            <a:schemeClr val="accent1">
                              <a:lumMod val="50000"/>
                            </a:schemeClr>
                          </a:solidFill>
                          <a:latin typeface="+mn-lt"/>
                          <a:ea typeface="+mn-ea"/>
                          <a:cs typeface="Aria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tabLst>
                          <a:tab pos="0" algn="l"/>
                        </a:tabLst>
                      </a:pPr>
                      <a:r>
                        <a:rPr lang="es-ES" sz="1600" b="1" kern="1200" noProof="0" dirty="0">
                          <a:solidFill>
                            <a:schemeClr val="bg1"/>
                          </a:solidFill>
                          <a:latin typeface="Calibri" panose="020F0502020204030204" pitchFamily="34" charset="0"/>
                          <a:ea typeface="Calibri" panose="020F0502020204030204" pitchFamily="34" charset="0"/>
                          <a:cs typeface="Calibri" panose="020F0502020204030204" pitchFamily="34" charset="0"/>
                        </a:rPr>
                        <a:t>17/29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extLst>
                  <a:ext uri="{0D108BD9-81ED-4DB2-BD59-A6C34878D82A}">
                    <a16:rowId xmlns:a16="http://schemas.microsoft.com/office/drawing/2014/main" val="3922316323"/>
                  </a:ext>
                </a:extLst>
              </a:tr>
            </a:tbl>
          </a:graphicData>
        </a:graphic>
      </p:graphicFrame>
    </p:spTree>
    <p:extLst>
      <p:ext uri="{BB962C8B-B14F-4D97-AF65-F5344CB8AC3E}">
        <p14:creationId xmlns:p14="http://schemas.microsoft.com/office/powerpoint/2010/main" val="1368036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286333490"/>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2549541" y="684262"/>
            <a:ext cx="5286867"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7. </a:t>
            </a:r>
            <a:r>
              <a:rPr lang="es-ES" sz="2000" b="1" dirty="0">
                <a:solidFill>
                  <a:srgbClr val="C00000"/>
                </a:solidFill>
              </a:rPr>
              <a:t>COMPROMISO CON LA SOSTENIBILIDAD.</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244294" y="6332075"/>
            <a:ext cx="2743200" cy="365125"/>
          </a:xfrm>
        </p:spPr>
        <p:txBody>
          <a:bodyPr/>
          <a:lstStyle/>
          <a:p>
            <a:fld id="{43B9F2F5-9901-4B50-B674-E5A258050F84}" type="slidenum">
              <a:rPr lang="es-ES" smtClean="0"/>
              <a:t>44</a:t>
            </a:fld>
            <a:endParaRPr lang="es-ES" dirty="0"/>
          </a:p>
        </p:txBody>
      </p:sp>
      <p:pic>
        <p:nvPicPr>
          <p:cNvPr id="13" name="Imagen 12">
            <a:extLst>
              <a:ext uri="{FF2B5EF4-FFF2-40B4-BE49-F238E27FC236}">
                <a16:creationId xmlns:a16="http://schemas.microsoft.com/office/drawing/2014/main" id="{642B7E12-2842-4B57-92C2-59FA29ED4EF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84286" y="636280"/>
            <a:ext cx="756198" cy="943685"/>
          </a:xfrm>
          <a:prstGeom prst="rect">
            <a:avLst/>
          </a:prstGeom>
        </p:spPr>
      </p:pic>
      <p:sp>
        <p:nvSpPr>
          <p:cNvPr id="10" name="Rectángulo 9">
            <a:extLst>
              <a:ext uri="{FF2B5EF4-FFF2-40B4-BE49-F238E27FC236}">
                <a16:creationId xmlns:a16="http://schemas.microsoft.com/office/drawing/2014/main" id="{535951B0-A3A7-446B-A452-DC35084A524B}"/>
              </a:ext>
            </a:extLst>
          </p:cNvPr>
          <p:cNvSpPr/>
          <p:nvPr/>
        </p:nvSpPr>
        <p:spPr>
          <a:xfrm>
            <a:off x="2156017" y="1248770"/>
            <a:ext cx="9370143"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4: % de ejecución por Objetivo Estratégico sobre el total del Plan de Acción 2025</a:t>
            </a:r>
            <a:endParaRPr lang="es-ES" dirty="0">
              <a:solidFill>
                <a:srgbClr val="002060"/>
              </a:solidFill>
            </a:endParaRPr>
          </a:p>
        </p:txBody>
      </p:sp>
      <p:graphicFrame>
        <p:nvGraphicFramePr>
          <p:cNvPr id="14" name="Marcador de contenido 7">
            <a:extLst>
              <a:ext uri="{FF2B5EF4-FFF2-40B4-BE49-F238E27FC236}">
                <a16:creationId xmlns:a16="http://schemas.microsoft.com/office/drawing/2014/main" id="{6730818B-8731-4EFE-886C-99229E4F2F4F}"/>
              </a:ext>
            </a:extLst>
          </p:cNvPr>
          <p:cNvGraphicFramePr>
            <a:graphicFrameLocks/>
          </p:cNvGraphicFramePr>
          <p:nvPr>
            <p:extLst>
              <p:ext uri="{D42A27DB-BD31-4B8C-83A1-F6EECF244321}">
                <p14:modId xmlns:p14="http://schemas.microsoft.com/office/powerpoint/2010/main" val="4211826221"/>
              </p:ext>
            </p:extLst>
          </p:nvPr>
        </p:nvGraphicFramePr>
        <p:xfrm>
          <a:off x="2371542" y="1616081"/>
          <a:ext cx="9439401" cy="4748213"/>
        </p:xfrm>
        <a:graphic>
          <a:graphicData uri="http://schemas.openxmlformats.org/drawingml/2006/table">
            <a:tbl>
              <a:tblPr firstRow="1" bandRow="1"/>
              <a:tblGrid>
                <a:gridCol w="1652253">
                  <a:extLst>
                    <a:ext uri="{9D8B030D-6E8A-4147-A177-3AD203B41FA5}">
                      <a16:colId xmlns:a16="http://schemas.microsoft.com/office/drawing/2014/main" val="2120316286"/>
                    </a:ext>
                  </a:extLst>
                </a:gridCol>
                <a:gridCol w="4475879">
                  <a:extLst>
                    <a:ext uri="{9D8B030D-6E8A-4147-A177-3AD203B41FA5}">
                      <a16:colId xmlns:a16="http://schemas.microsoft.com/office/drawing/2014/main" val="2638363933"/>
                    </a:ext>
                  </a:extLst>
                </a:gridCol>
                <a:gridCol w="2013411">
                  <a:extLst>
                    <a:ext uri="{9D8B030D-6E8A-4147-A177-3AD203B41FA5}">
                      <a16:colId xmlns:a16="http://schemas.microsoft.com/office/drawing/2014/main" val="2480324120"/>
                    </a:ext>
                  </a:extLst>
                </a:gridCol>
                <a:gridCol w="1297858">
                  <a:extLst>
                    <a:ext uri="{9D8B030D-6E8A-4147-A177-3AD203B41FA5}">
                      <a16:colId xmlns:a16="http://schemas.microsoft.com/office/drawing/2014/main" val="3000376450"/>
                    </a:ext>
                  </a:extLst>
                </a:gridCol>
              </a:tblGrid>
              <a:tr h="701140">
                <a:tc>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rtl="0">
                        <a:lnSpc>
                          <a:spcPct val="100000"/>
                        </a:lnSpc>
                        <a:spcBef>
                          <a:spcPts val="0"/>
                        </a:spcBef>
                      </a:pPr>
                      <a:r>
                        <a:rPr lang="es-ES" sz="1400" b="1" noProof="0" dirty="0">
                          <a:solidFill>
                            <a:schemeClr val="bg1"/>
                          </a:solidFill>
                          <a:latin typeface="+mn-lt"/>
                          <a:cs typeface="Arial"/>
                        </a:rPr>
                        <a:t>OBJETIVO ESTRATÉGICO </a:t>
                      </a:r>
                    </a:p>
                    <a:p>
                      <a:pPr marL="0" indent="0" algn="ctr" rtl="0">
                        <a:lnSpc>
                          <a:spcPct val="100000"/>
                        </a:lnSpc>
                        <a:spcBef>
                          <a:spcPts val="0"/>
                        </a:spcBef>
                      </a:pPr>
                      <a:r>
                        <a:rPr lang="es-ES" sz="1400" b="1" noProof="0" dirty="0">
                          <a:solidFill>
                            <a:schemeClr val="bg1"/>
                          </a:solidFill>
                          <a:latin typeface="+mn-lt"/>
                          <a:cs typeface="Arial"/>
                        </a:rPr>
                        <a:t>EJE 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indent="0" algn="ctr" rtl="0">
                        <a:lnSpc>
                          <a:spcPct val="100000"/>
                        </a:lnSpc>
                        <a:spcBef>
                          <a:spcPts val="785"/>
                        </a:spcBef>
                      </a:pPr>
                      <a:r>
                        <a:rPr lang="es-ES" sz="1400" b="1" kern="1200" noProof="0" dirty="0">
                          <a:solidFill>
                            <a:schemeClr val="bg1"/>
                          </a:solidFill>
                          <a:latin typeface="+mn-lt"/>
                          <a:ea typeface="+mn-ea"/>
                          <a:cs typeface="Arial"/>
                        </a:rPr>
                        <a:t>PROGRAMA</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00000"/>
                    </a:solidFill>
                  </a:tcPr>
                </a:tc>
                <a:tc>
                  <a:txBody>
                    <a:bodyPr/>
                    <a:lstStyle/>
                    <a:p>
                      <a:pPr algn="ctr" fontAlgn="ctr"/>
                      <a:r>
                        <a:rPr lang="es-ES" sz="1400" b="1" u="none" strike="noStrike" dirty="0">
                          <a:solidFill>
                            <a:schemeClr val="bg1"/>
                          </a:solidFill>
                          <a:effectLst/>
                        </a:rPr>
                        <a:t>% TEÓRICO ADJUDICADO SOBRE EL TOTAL DEL PLAN DE ACCIÓN</a:t>
                      </a:r>
                      <a:endParaRPr lang="es-ES" sz="1400" b="1" i="0" u="none" strike="noStrike" dirty="0">
                        <a:solidFill>
                          <a:schemeClr val="bg1"/>
                        </a:solidFill>
                        <a:effectLst/>
                        <a:latin typeface="Calibri" panose="020F0502020204030204" pitchFamily="34" charset="0"/>
                      </a:endParaRPr>
                    </a:p>
                  </a:txBody>
                  <a:tcPr marL="8489" marR="8489" marT="848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00000"/>
                        </a:lnSpc>
                        <a:spcBef>
                          <a:spcPts val="785"/>
                        </a:spcBef>
                        <a:spcAft>
                          <a:spcPts val="0"/>
                        </a:spcAft>
                        <a:buClrTx/>
                        <a:buSzTx/>
                        <a:buFontTx/>
                        <a:buNone/>
                        <a:tabLst/>
                        <a:defRPr/>
                      </a:pPr>
                      <a:r>
                        <a:rPr lang="es-ES" sz="1400" b="1" u="none" strike="noStrike" dirty="0">
                          <a:solidFill>
                            <a:schemeClr val="bg1"/>
                          </a:solidFill>
                          <a:effectLst/>
                        </a:rPr>
                        <a:t>% EJECUCIÓN REAL </a:t>
                      </a:r>
                      <a:endParaRPr lang="es-ES" sz="1400" noProof="0" dirty="0">
                        <a:solidFill>
                          <a:schemeClr val="bg2">
                            <a:lumMod val="20000"/>
                            <a:lumOff val="8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013428733"/>
                  </a:ext>
                </a:extLst>
              </a:tr>
              <a:tr h="644095">
                <a:tc rowSpan="4">
                  <a:txBody>
                    <a:bodyPr/>
                    <a:lstStyle/>
                    <a:p>
                      <a:pPr marL="88900" indent="0" algn="l" defTabSz="914400" rtl="0" eaLnBrk="1" fontAlgn="b" latinLnBrk="0" hangingPunct="1">
                        <a:lnSpc>
                          <a:spcPct val="100000"/>
                        </a:lnSpc>
                        <a:spcBef>
                          <a:spcPts val="415"/>
                        </a:spcBef>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14. Uso sostenible de los recursos de la AGE en el territorio.</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8900" indent="0" algn="l" defTabSz="914400" rtl="0" eaLnBrk="1" fontAlgn="b" latinLnBrk="0" hangingPunct="1">
                        <a:lnSpc>
                          <a:spcPct val="100000"/>
                        </a:lnSpc>
                        <a:spcBef>
                          <a:spcPts val="415"/>
                        </a:spcBef>
                        <a:spcAft>
                          <a:spcPts val="800"/>
                        </a:spcAft>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14.1 Impulso de la eficiencia energética y del uso de energías renovables.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4">
                  <a:txBody>
                    <a:bodyPr/>
                    <a:lstStyle/>
                    <a:p>
                      <a:pPr algn="ctr" fontAlgn="ctr"/>
                      <a:r>
                        <a:rPr lang="es-ES" sz="1200" b="1" i="0" u="none" strike="noStrike" kern="1200" dirty="0">
                          <a:solidFill>
                            <a:srgbClr val="000000"/>
                          </a:solidFill>
                          <a:effectLst/>
                          <a:latin typeface="Calibri" panose="020F0502020204030204" pitchFamily="34" charset="0"/>
                          <a:ea typeface="+mn-ea"/>
                          <a:cs typeface="+mn-cs"/>
                        </a:rPr>
                        <a:t>7,00%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p>
                      <a:pPr algn="ctr" fontAlgn="ctr"/>
                      <a:r>
                        <a:rPr lang="es-ES" sz="1200" b="1" i="0" u="none" strike="noStrike" kern="1200" dirty="0">
                          <a:solidFill>
                            <a:srgbClr val="000000"/>
                          </a:solidFill>
                          <a:effectLst/>
                          <a:latin typeface="Calibri" panose="020F0502020204030204" pitchFamily="34" charset="0"/>
                          <a:ea typeface="+mn-ea"/>
                          <a:cs typeface="+mn-cs"/>
                        </a:rPr>
                        <a:t>4,96%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043928045"/>
                  </a:ext>
                </a:extLst>
              </a:tr>
              <a:tr h="621687">
                <a:tc vMerge="1">
                  <a:txBody>
                    <a:bodyPr/>
                    <a:lstStyle/>
                    <a:p>
                      <a:pPr marL="88900" indent="0" algn="l" defTabSz="914400" rtl="0" eaLnBrk="1" fontAlgn="b" latinLnBrk="0" hangingPunct="1">
                        <a:lnSpc>
                          <a:spcPct val="100000"/>
                        </a:lnSpc>
                        <a:spcBef>
                          <a:spcPts val="415"/>
                        </a:spcBef>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8900" indent="0" algn="l" defTabSz="914400" rtl="0" eaLnBrk="1" fontAlgn="b" latinLnBrk="0" hangingPunct="1">
                        <a:lnSpc>
                          <a:spcPct val="100000"/>
                        </a:lnSpc>
                        <a:spcBef>
                          <a:spcPts val="415"/>
                        </a:spcBef>
                        <a:spcAft>
                          <a:spcPts val="800"/>
                        </a:spcAft>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14.2 Uso sostenible de espacios.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pPr algn="ctr" fontAlgn="ctr"/>
                      <a:endParaRPr lang="es-ES" sz="1200" b="1" i="0" u="none" strike="noStrike" kern="1200" dirty="0">
                        <a:solidFill>
                          <a:srgbClr val="000000"/>
                        </a:solidFill>
                        <a:effectLst/>
                        <a:latin typeface="Calibri" panose="020F050202020403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fontAlgn="ctr"/>
                      <a:endParaRPr lang="es-ES" sz="1200" b="1" i="0" u="none" strike="noStrike" kern="1200" dirty="0">
                        <a:solidFill>
                          <a:srgbClr val="000000"/>
                        </a:solidFill>
                        <a:effectLst/>
                        <a:latin typeface="Calibri" panose="020F050202020403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514232495"/>
                  </a:ext>
                </a:extLst>
              </a:tr>
              <a:tr h="621687">
                <a:tc vMerge="1">
                  <a:txBody>
                    <a:bodyPr/>
                    <a:lstStyle/>
                    <a:p>
                      <a:pPr marL="88900" indent="0" algn="l" defTabSz="914400" rtl="0" eaLnBrk="1" fontAlgn="b" latinLnBrk="0" hangingPunct="1">
                        <a:lnSpc>
                          <a:spcPct val="100000"/>
                        </a:lnSpc>
                        <a:spcBef>
                          <a:spcPts val="415"/>
                        </a:spcBef>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8900" indent="0" algn="l" defTabSz="914400" rtl="0" eaLnBrk="1" fontAlgn="b" latinLnBrk="0" hangingPunct="1">
                        <a:lnSpc>
                          <a:spcPct val="100000"/>
                        </a:lnSpc>
                        <a:spcBef>
                          <a:spcPts val="415"/>
                        </a:spcBef>
                        <a:spcAft>
                          <a:spcPts val="800"/>
                        </a:spcAft>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14.3 Gestión sostenible de recursos y residuos.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pPr algn="ctr" rtl="0" fontAlgn="ctr"/>
                      <a:endParaRPr lang="es-ES"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rtl="0" fontAlgn="ctr"/>
                      <a:endParaRPr lang="es-ES"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278964002"/>
                  </a:ext>
                </a:extLst>
              </a:tr>
              <a:tr h="621687">
                <a:tc vMerge="1">
                  <a:txBody>
                    <a:bodyPr/>
                    <a:lstStyle/>
                    <a:p>
                      <a:pPr marL="88900" indent="0" algn="l" defTabSz="914400" rtl="0" eaLnBrk="1" fontAlgn="b" latinLnBrk="0" hangingPunct="1">
                        <a:lnSpc>
                          <a:spcPct val="100000"/>
                        </a:lnSpc>
                        <a:spcBef>
                          <a:spcPts val="415"/>
                        </a:spcBef>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8900" indent="0" algn="l" defTabSz="914400" rtl="0" eaLnBrk="1" fontAlgn="b" latinLnBrk="0" hangingPunct="1">
                        <a:lnSpc>
                          <a:spcPct val="100000"/>
                        </a:lnSpc>
                        <a:spcBef>
                          <a:spcPts val="415"/>
                        </a:spcBef>
                        <a:spcAft>
                          <a:spcPts val="800"/>
                        </a:spcAft>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14.4 Sostenibilidad financiera.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pPr algn="ctr" fontAlgn="ctr"/>
                      <a:endParaRPr lang="es-ES" sz="1200" b="1" i="0" u="none" strike="noStrike" kern="1200" dirty="0">
                        <a:solidFill>
                          <a:srgbClr val="000000"/>
                        </a:solidFill>
                        <a:effectLst/>
                        <a:latin typeface="Calibri" panose="020F050202020403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fontAlgn="ctr"/>
                      <a:endParaRPr lang="es-ES" sz="1200" b="1" i="0" u="none" strike="noStrike" kern="1200" dirty="0">
                        <a:solidFill>
                          <a:srgbClr val="000000"/>
                        </a:solidFill>
                        <a:effectLst/>
                        <a:latin typeface="Calibri" panose="020F050202020403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215922426"/>
                  </a:ext>
                </a:extLst>
              </a:tr>
              <a:tr h="690340">
                <a:tc rowSpan="2">
                  <a:txBody>
                    <a:bodyPr/>
                    <a:lstStyle/>
                    <a:p>
                      <a:pPr marL="88900" marR="0" lvl="0" indent="0" algn="l" defTabSz="914400" rtl="0" eaLnBrk="1" fontAlgn="b" latinLnBrk="0" hangingPunct="1">
                        <a:lnSpc>
                          <a:spcPct val="100000"/>
                        </a:lnSpc>
                        <a:spcBef>
                          <a:spcPts val="415"/>
                        </a:spcBef>
                        <a:spcAft>
                          <a:spcPts val="0"/>
                        </a:spcAft>
                        <a:buClrTx/>
                        <a:buSzTx/>
                        <a:buFontTx/>
                        <a:buNone/>
                        <a:tabLst/>
                        <a:defRPr/>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OE 15. Una Administración sin papel.</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8900" indent="0" algn="l" defTabSz="914400" rtl="0" eaLnBrk="1" fontAlgn="b" latinLnBrk="0" hangingPunct="1">
                        <a:lnSpc>
                          <a:spcPct val="100000"/>
                        </a:lnSpc>
                        <a:spcBef>
                          <a:spcPts val="415"/>
                        </a:spcBef>
                        <a:spcAft>
                          <a:spcPts val="800"/>
                        </a:spcAft>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15.1 Plan de reducción de archivos en papel.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2">
                  <a:txBody>
                    <a:bodyPr/>
                    <a:lstStyle/>
                    <a:p>
                      <a:pPr algn="ctr" fontAlgn="ctr"/>
                      <a:r>
                        <a:rPr lang="es-ES" sz="1200" b="1" i="0" u="none" strike="noStrike" kern="1200" dirty="0">
                          <a:solidFill>
                            <a:srgbClr val="000000"/>
                          </a:solidFill>
                          <a:effectLst/>
                          <a:latin typeface="Calibri" panose="020F0502020204030204" pitchFamily="34" charset="0"/>
                          <a:ea typeface="+mn-ea"/>
                          <a:cs typeface="+mn-cs"/>
                        </a:rPr>
                        <a:t>7,00%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fontAlgn="ctr"/>
                      <a:r>
                        <a:rPr lang="es-ES" sz="1200" b="1" i="0" u="none" strike="noStrike" kern="1200" dirty="0">
                          <a:solidFill>
                            <a:srgbClr val="000000"/>
                          </a:solidFill>
                          <a:effectLst/>
                          <a:latin typeface="Calibri" panose="020F0502020204030204" pitchFamily="34" charset="0"/>
                          <a:ea typeface="+mn-ea"/>
                          <a:cs typeface="+mn-cs"/>
                        </a:rPr>
                        <a:t>3,11%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747985502"/>
                  </a:ext>
                </a:extLst>
              </a:tr>
              <a:tr h="502266">
                <a:tc vMerge="1">
                  <a:txBody>
                    <a:bodyPr/>
                    <a:lstStyle/>
                    <a:p>
                      <a:pPr marL="88900" marR="0" lvl="0" indent="0" algn="l" defTabSz="914400" rtl="0" eaLnBrk="1" fontAlgn="b" latinLnBrk="0" hangingPunct="1">
                        <a:lnSpc>
                          <a:spcPct val="100000"/>
                        </a:lnSpc>
                        <a:spcBef>
                          <a:spcPts val="415"/>
                        </a:spcBef>
                        <a:spcAft>
                          <a:spcPts val="0"/>
                        </a:spcAft>
                        <a:buClrTx/>
                        <a:buSzTx/>
                        <a:buFontTx/>
                        <a:buNone/>
                        <a:tabLst/>
                        <a:defRPr/>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88900" indent="0" algn="l" defTabSz="914400" rtl="0" eaLnBrk="1" fontAlgn="b" latinLnBrk="0" hangingPunct="1">
                        <a:lnSpc>
                          <a:spcPct val="100000"/>
                        </a:lnSpc>
                        <a:spcBef>
                          <a:spcPts val="415"/>
                        </a:spcBef>
                        <a:spcAft>
                          <a:spcPts val="800"/>
                        </a:spcAft>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15.E1 Fomento de la reducción del uso de soportes físicos para la comunicación interadministrativa y en la tramitación de expedientes.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pPr algn="ctr" fontAlgn="ctr"/>
                      <a:endParaRPr lang="es-ES" sz="1200" b="1" i="0" u="none" strike="noStrike" kern="1200" dirty="0">
                        <a:solidFill>
                          <a:srgbClr val="000000"/>
                        </a:solidFill>
                        <a:effectLst/>
                        <a:latin typeface="Calibri" panose="020F050202020403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fontAlgn="ctr"/>
                      <a:endParaRPr lang="es-ES" sz="1200" b="1" i="0" u="none" strike="noStrike" kern="1200" dirty="0">
                        <a:solidFill>
                          <a:srgbClr val="000000"/>
                        </a:solidFill>
                        <a:effectLst/>
                        <a:latin typeface="Calibri" panose="020F0502020204030204" pitchFamily="34" charset="0"/>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73244886"/>
                  </a:ext>
                </a:extLst>
              </a:tr>
              <a:tr h="298937">
                <a:tc>
                  <a:txBody>
                    <a:bodyPr/>
                    <a:lstStyle/>
                    <a:p>
                      <a:pPr marL="227965" algn="ctr" defTabSz="914400" rtl="0" eaLnBrk="1" fontAlgn="b" latinLnBrk="0" hangingPunct="1">
                        <a:lnSpc>
                          <a:spcPct val="100000"/>
                        </a:lnSpc>
                        <a:spcBef>
                          <a:spcPts val="415"/>
                        </a:spcBef>
                      </a:pPr>
                      <a:r>
                        <a:rPr lang="es-ES" sz="1600" b="1" kern="1200" dirty="0">
                          <a:solidFill>
                            <a:schemeClr val="accent1">
                              <a:lumMod val="50000"/>
                            </a:schemeClr>
                          </a:solidFill>
                          <a:latin typeface="+mn-lt"/>
                          <a:ea typeface="+mn-ea"/>
                          <a:cs typeface="Arial"/>
                        </a:rPr>
                        <a:t>TOTAL</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p>
                      <a:pPr marL="227965" algn="ctr" defTabSz="914400" rtl="0" eaLnBrk="1" fontAlgn="b" latinLnBrk="0" hangingPunct="1">
                        <a:lnSpc>
                          <a:spcPct val="100000"/>
                        </a:lnSpc>
                        <a:spcBef>
                          <a:spcPts val="415"/>
                        </a:spcBef>
                      </a:pPr>
                      <a:endParaRPr lang="es-ES" sz="1600" b="1" kern="1200" dirty="0">
                        <a:solidFill>
                          <a:schemeClr val="accent1">
                            <a:lumMod val="50000"/>
                          </a:schemeClr>
                        </a:solidFill>
                        <a:latin typeface="+mn-lt"/>
                        <a:ea typeface="+mn-ea"/>
                        <a:cs typeface="Arial"/>
                      </a:endParaRP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p>
                      <a:pPr algn="ctr" fontAlgn="b"/>
                      <a:r>
                        <a:rPr lang="es-ES" sz="1600" b="1" i="0" u="none" strike="noStrike" dirty="0">
                          <a:solidFill>
                            <a:srgbClr val="000000"/>
                          </a:solidFill>
                          <a:effectLst/>
                          <a:latin typeface="Calibri" panose="020F0502020204030204" pitchFamily="34" charset="0"/>
                        </a:rPr>
                        <a:t>14%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p>
                      <a:pPr algn="ctr" fontAlgn="b"/>
                      <a:r>
                        <a:rPr lang="es-ES" sz="1600" b="1" i="0" u="none" strike="noStrike" dirty="0">
                          <a:solidFill>
                            <a:schemeClr val="bg1"/>
                          </a:solidFill>
                          <a:effectLst/>
                          <a:latin typeface="Calibri" panose="020F0502020204030204" pitchFamily="34" charset="0"/>
                        </a:rPr>
                        <a:t>8,07%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extLst>
                  <a:ext uri="{0D108BD9-81ED-4DB2-BD59-A6C34878D82A}">
                    <a16:rowId xmlns:a16="http://schemas.microsoft.com/office/drawing/2014/main" val="3922316323"/>
                  </a:ext>
                </a:extLst>
              </a:tr>
            </a:tbl>
          </a:graphicData>
        </a:graphic>
      </p:graphicFrame>
    </p:spTree>
    <p:extLst>
      <p:ext uri="{BB962C8B-B14F-4D97-AF65-F5344CB8AC3E}">
        <p14:creationId xmlns:p14="http://schemas.microsoft.com/office/powerpoint/2010/main" val="3531386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404833150"/>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2549541" y="684262"/>
            <a:ext cx="5286867"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7. </a:t>
            </a:r>
            <a:r>
              <a:rPr lang="es-ES" sz="2000" b="1" dirty="0">
                <a:solidFill>
                  <a:srgbClr val="C00000"/>
                </a:solidFill>
              </a:rPr>
              <a:t>COMPROMISO CON LA SOSTENIBILIDAD.</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244294" y="6332075"/>
            <a:ext cx="2743200" cy="365125"/>
          </a:xfrm>
        </p:spPr>
        <p:txBody>
          <a:bodyPr/>
          <a:lstStyle/>
          <a:p>
            <a:fld id="{43B9F2F5-9901-4B50-B674-E5A258050F84}" type="slidenum">
              <a:rPr lang="es-ES" smtClean="0"/>
              <a:t>45</a:t>
            </a:fld>
            <a:endParaRPr lang="es-ES" dirty="0"/>
          </a:p>
        </p:txBody>
      </p:sp>
      <p:pic>
        <p:nvPicPr>
          <p:cNvPr id="13" name="Imagen 12">
            <a:extLst>
              <a:ext uri="{FF2B5EF4-FFF2-40B4-BE49-F238E27FC236}">
                <a16:creationId xmlns:a16="http://schemas.microsoft.com/office/drawing/2014/main" id="{642B7E12-2842-4B57-92C2-59FA29ED4EF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48061" y="704614"/>
            <a:ext cx="756198" cy="943685"/>
          </a:xfrm>
          <a:prstGeom prst="rect">
            <a:avLst/>
          </a:prstGeom>
        </p:spPr>
      </p:pic>
      <p:sp>
        <p:nvSpPr>
          <p:cNvPr id="12" name="Rectángulo 11">
            <a:extLst>
              <a:ext uri="{FF2B5EF4-FFF2-40B4-BE49-F238E27FC236}">
                <a16:creationId xmlns:a16="http://schemas.microsoft.com/office/drawing/2014/main" id="{C1499D72-684F-4E99-A80B-7769B04EB089}"/>
              </a:ext>
            </a:extLst>
          </p:cNvPr>
          <p:cNvSpPr/>
          <p:nvPr/>
        </p:nvSpPr>
        <p:spPr>
          <a:xfrm>
            <a:off x="4685978" y="1200063"/>
            <a:ext cx="4730634" cy="553998"/>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4: % de ejecución sobre el total del Plan de Acción 2025</a:t>
            </a:r>
          </a:p>
        </p:txBody>
      </p:sp>
      <p:graphicFrame>
        <p:nvGraphicFramePr>
          <p:cNvPr id="15" name="Gráfico 14">
            <a:extLst>
              <a:ext uri="{FF2B5EF4-FFF2-40B4-BE49-F238E27FC236}">
                <a16:creationId xmlns:a16="http://schemas.microsoft.com/office/drawing/2014/main" id="{6B2384D7-47E6-4BD9-8F7D-FDAA064DF0BF}"/>
              </a:ext>
            </a:extLst>
          </p:cNvPr>
          <p:cNvGraphicFramePr>
            <a:graphicFrameLocks/>
          </p:cNvGraphicFramePr>
          <p:nvPr>
            <p:extLst>
              <p:ext uri="{D42A27DB-BD31-4B8C-83A1-F6EECF244321}">
                <p14:modId xmlns:p14="http://schemas.microsoft.com/office/powerpoint/2010/main" val="3923635781"/>
              </p:ext>
            </p:extLst>
          </p:nvPr>
        </p:nvGraphicFramePr>
        <p:xfrm>
          <a:off x="3192971" y="1909217"/>
          <a:ext cx="6911150" cy="4422858"/>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2607223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4130995648"/>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2549541" y="684262"/>
            <a:ext cx="5286867"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7. </a:t>
            </a:r>
            <a:r>
              <a:rPr lang="es-ES" sz="2000" b="1" dirty="0">
                <a:solidFill>
                  <a:srgbClr val="C00000"/>
                </a:solidFill>
              </a:rPr>
              <a:t>COMPROMISO CON LA SOSTENIBILIDAD.</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244294" y="6332075"/>
            <a:ext cx="2743200" cy="365125"/>
          </a:xfrm>
        </p:spPr>
        <p:txBody>
          <a:bodyPr/>
          <a:lstStyle/>
          <a:p>
            <a:fld id="{43B9F2F5-9901-4B50-B674-E5A258050F84}" type="slidenum">
              <a:rPr lang="es-ES" smtClean="0"/>
              <a:t>46</a:t>
            </a:fld>
            <a:endParaRPr lang="es-ES" dirty="0"/>
          </a:p>
        </p:txBody>
      </p:sp>
      <p:pic>
        <p:nvPicPr>
          <p:cNvPr id="13" name="Imagen 12">
            <a:extLst>
              <a:ext uri="{FF2B5EF4-FFF2-40B4-BE49-F238E27FC236}">
                <a16:creationId xmlns:a16="http://schemas.microsoft.com/office/drawing/2014/main" id="{642B7E12-2842-4B57-92C2-59FA29ED4EF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48061" y="704614"/>
            <a:ext cx="756198" cy="943685"/>
          </a:xfrm>
          <a:prstGeom prst="rect">
            <a:avLst/>
          </a:prstGeom>
        </p:spPr>
      </p:pic>
      <p:sp>
        <p:nvSpPr>
          <p:cNvPr id="10" name="Rectángulo 9">
            <a:extLst>
              <a:ext uri="{FF2B5EF4-FFF2-40B4-BE49-F238E27FC236}">
                <a16:creationId xmlns:a16="http://schemas.microsoft.com/office/drawing/2014/main" id="{8FB64CAD-083C-4B4A-946C-7DF6ADD946F3}"/>
              </a:ext>
            </a:extLst>
          </p:cNvPr>
          <p:cNvSpPr/>
          <p:nvPr/>
        </p:nvSpPr>
        <p:spPr>
          <a:xfrm>
            <a:off x="4021559" y="1279597"/>
            <a:ext cx="4730634"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 de ejecución del eje 4</a:t>
            </a:r>
          </a:p>
        </p:txBody>
      </p:sp>
      <p:graphicFrame>
        <p:nvGraphicFramePr>
          <p:cNvPr id="14" name="Gráfico 13">
            <a:extLst>
              <a:ext uri="{FF2B5EF4-FFF2-40B4-BE49-F238E27FC236}">
                <a16:creationId xmlns:a16="http://schemas.microsoft.com/office/drawing/2014/main" id="{CCD4D0D1-9ADB-4AE9-9F77-5C8065F1ED58}"/>
              </a:ext>
            </a:extLst>
          </p:cNvPr>
          <p:cNvGraphicFramePr>
            <a:graphicFrameLocks/>
          </p:cNvGraphicFramePr>
          <p:nvPr>
            <p:extLst>
              <p:ext uri="{D42A27DB-BD31-4B8C-83A1-F6EECF244321}">
                <p14:modId xmlns:p14="http://schemas.microsoft.com/office/powerpoint/2010/main" val="2563343693"/>
              </p:ext>
            </p:extLst>
          </p:nvPr>
        </p:nvGraphicFramePr>
        <p:xfrm>
          <a:off x="3360352" y="1750880"/>
          <a:ext cx="6911150" cy="4422858"/>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2288132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4122907451"/>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2549541" y="684262"/>
            <a:ext cx="5286867"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7. </a:t>
            </a:r>
            <a:r>
              <a:rPr lang="es-ES" sz="2000" b="1" dirty="0">
                <a:solidFill>
                  <a:srgbClr val="C00000"/>
                </a:solidFill>
              </a:rPr>
              <a:t>COMPROMISO CON LA SOSTENIBILIDAD.</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244294" y="6332075"/>
            <a:ext cx="2743200" cy="365125"/>
          </a:xfrm>
        </p:spPr>
        <p:txBody>
          <a:bodyPr/>
          <a:lstStyle/>
          <a:p>
            <a:fld id="{43B9F2F5-9901-4B50-B674-E5A258050F84}" type="slidenum">
              <a:rPr lang="es-ES" smtClean="0"/>
              <a:t>47</a:t>
            </a:fld>
            <a:endParaRPr lang="es-ES" dirty="0"/>
          </a:p>
        </p:txBody>
      </p:sp>
      <p:pic>
        <p:nvPicPr>
          <p:cNvPr id="13" name="Imagen 12">
            <a:extLst>
              <a:ext uri="{FF2B5EF4-FFF2-40B4-BE49-F238E27FC236}">
                <a16:creationId xmlns:a16="http://schemas.microsoft.com/office/drawing/2014/main" id="{642B7E12-2842-4B57-92C2-59FA29ED4EF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48061" y="704614"/>
            <a:ext cx="756198" cy="943685"/>
          </a:xfrm>
          <a:prstGeom prst="rect">
            <a:avLst/>
          </a:prstGeom>
        </p:spPr>
      </p:pic>
      <p:sp>
        <p:nvSpPr>
          <p:cNvPr id="12" name="Rectángulo 11">
            <a:extLst>
              <a:ext uri="{FF2B5EF4-FFF2-40B4-BE49-F238E27FC236}">
                <a16:creationId xmlns:a16="http://schemas.microsoft.com/office/drawing/2014/main" id="{E1F15773-E039-47FC-A919-43719730466D}"/>
              </a:ext>
            </a:extLst>
          </p:cNvPr>
          <p:cNvSpPr/>
          <p:nvPr/>
        </p:nvSpPr>
        <p:spPr>
          <a:xfrm>
            <a:off x="3845999" y="1253544"/>
            <a:ext cx="5646236"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Principales medidas ejecutadas eje 4 (1 de 2)</a:t>
            </a:r>
          </a:p>
        </p:txBody>
      </p:sp>
      <p:graphicFrame>
        <p:nvGraphicFramePr>
          <p:cNvPr id="4" name="Tabla 3">
            <a:extLst>
              <a:ext uri="{FF2B5EF4-FFF2-40B4-BE49-F238E27FC236}">
                <a16:creationId xmlns:a16="http://schemas.microsoft.com/office/drawing/2014/main" id="{D81A0C4E-E86A-4B5D-B735-DC32A42A398B}"/>
              </a:ext>
            </a:extLst>
          </p:cNvPr>
          <p:cNvGraphicFramePr>
            <a:graphicFrameLocks noGrp="1"/>
          </p:cNvGraphicFramePr>
          <p:nvPr>
            <p:extLst>
              <p:ext uri="{D42A27DB-BD31-4B8C-83A1-F6EECF244321}">
                <p14:modId xmlns:p14="http://schemas.microsoft.com/office/powerpoint/2010/main" val="1763925946"/>
              </p:ext>
            </p:extLst>
          </p:nvPr>
        </p:nvGraphicFramePr>
        <p:xfrm>
          <a:off x="2549541" y="1699715"/>
          <a:ext cx="9249736" cy="4949272"/>
        </p:xfrm>
        <a:graphic>
          <a:graphicData uri="http://schemas.openxmlformats.org/drawingml/2006/table">
            <a:tbl>
              <a:tblPr/>
              <a:tblGrid>
                <a:gridCol w="551959">
                  <a:extLst>
                    <a:ext uri="{9D8B030D-6E8A-4147-A177-3AD203B41FA5}">
                      <a16:colId xmlns:a16="http://schemas.microsoft.com/office/drawing/2014/main" val="1681608467"/>
                    </a:ext>
                  </a:extLst>
                </a:gridCol>
                <a:gridCol w="3013452">
                  <a:extLst>
                    <a:ext uri="{9D8B030D-6E8A-4147-A177-3AD203B41FA5}">
                      <a16:colId xmlns:a16="http://schemas.microsoft.com/office/drawing/2014/main" val="401231667"/>
                    </a:ext>
                  </a:extLst>
                </a:gridCol>
                <a:gridCol w="4985894">
                  <a:extLst>
                    <a:ext uri="{9D8B030D-6E8A-4147-A177-3AD203B41FA5}">
                      <a16:colId xmlns:a16="http://schemas.microsoft.com/office/drawing/2014/main" val="2124908306"/>
                    </a:ext>
                  </a:extLst>
                </a:gridCol>
                <a:gridCol w="698431">
                  <a:extLst>
                    <a:ext uri="{9D8B030D-6E8A-4147-A177-3AD203B41FA5}">
                      <a16:colId xmlns:a16="http://schemas.microsoft.com/office/drawing/2014/main" val="1292817206"/>
                    </a:ext>
                  </a:extLst>
                </a:gridCol>
              </a:tblGrid>
              <a:tr h="399270">
                <a:tc>
                  <a:txBody>
                    <a:bodyPr/>
                    <a:lstStyle/>
                    <a:p>
                      <a:pPr algn="ctr" fontAlgn="ctr"/>
                      <a:r>
                        <a:rPr lang="es-ES" sz="900" b="1" i="0" u="none" strike="noStrike">
                          <a:solidFill>
                            <a:srgbClr val="000000"/>
                          </a:solidFill>
                          <a:effectLst/>
                          <a:latin typeface="Calibri" panose="020F0502020204030204" pitchFamily="34" charset="0"/>
                        </a:rPr>
                        <a:t>CÓDIGO</a:t>
                      </a:r>
                    </a:p>
                  </a:txBody>
                  <a:tcPr marL="7010" marR="7010" marT="701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FFF00"/>
                    </a:solidFill>
                  </a:tcPr>
                </a:tc>
                <a:tc>
                  <a:txBody>
                    <a:bodyPr/>
                    <a:lstStyle/>
                    <a:p>
                      <a:pPr algn="ctr" fontAlgn="ctr"/>
                      <a:r>
                        <a:rPr lang="es-ES" sz="900" b="1" i="0" u="none" strike="noStrike">
                          <a:solidFill>
                            <a:srgbClr val="FFFFFF"/>
                          </a:solidFill>
                          <a:effectLst/>
                          <a:latin typeface="Calibri" panose="020F0502020204030204" pitchFamily="34" charset="0"/>
                        </a:rPr>
                        <a:t>PROGRAMA</a:t>
                      </a:r>
                    </a:p>
                  </a:txBody>
                  <a:tcPr marL="7010" marR="7010" marT="701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4472C4"/>
                    </a:solidFill>
                  </a:tcPr>
                </a:tc>
                <a:tc>
                  <a:txBody>
                    <a:bodyPr/>
                    <a:lstStyle/>
                    <a:p>
                      <a:pPr algn="ctr" fontAlgn="ctr"/>
                      <a:r>
                        <a:rPr lang="es-ES" sz="900" b="1" i="0" u="none" strike="noStrike">
                          <a:solidFill>
                            <a:srgbClr val="000000"/>
                          </a:solidFill>
                          <a:effectLst/>
                          <a:latin typeface="Calibri" panose="020F0502020204030204" pitchFamily="34" charset="0"/>
                        </a:rPr>
                        <a:t>MEDIDA</a:t>
                      </a:r>
                    </a:p>
                  </a:txBody>
                  <a:tcPr marL="7010" marR="7010" marT="701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DFFE7"/>
                    </a:solidFill>
                  </a:tcPr>
                </a:tc>
                <a:tc>
                  <a:txBody>
                    <a:bodyPr/>
                    <a:lstStyle/>
                    <a:p>
                      <a:pPr algn="ctr" fontAlgn="ctr"/>
                      <a:r>
                        <a:rPr lang="es-ES" sz="900" b="1" i="0" u="none" strike="noStrike" dirty="0">
                          <a:solidFill>
                            <a:srgbClr val="FFFFFF"/>
                          </a:solidFill>
                          <a:effectLst/>
                          <a:latin typeface="Calibri" panose="020F0502020204030204" pitchFamily="34" charset="0"/>
                        </a:rPr>
                        <a:t>EJECUCIÓN (31/12/2025)</a:t>
                      </a:r>
                    </a:p>
                  </a:txBody>
                  <a:tcPr marL="7010" marR="7010" marT="701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833C0C"/>
                    </a:solidFill>
                  </a:tcPr>
                </a:tc>
                <a:extLst>
                  <a:ext uri="{0D108BD9-81ED-4DB2-BD59-A6C34878D82A}">
                    <a16:rowId xmlns:a16="http://schemas.microsoft.com/office/drawing/2014/main" val="2035482420"/>
                  </a:ext>
                </a:extLst>
              </a:tr>
              <a:tr h="263518">
                <a:tc>
                  <a:txBody>
                    <a:bodyPr/>
                    <a:lstStyle/>
                    <a:p>
                      <a:pPr algn="l" fontAlgn="ctr"/>
                      <a:r>
                        <a:rPr lang="es-ES" sz="900" b="1" i="0" u="none" strike="noStrike">
                          <a:solidFill>
                            <a:srgbClr val="000000"/>
                          </a:solidFill>
                          <a:effectLst/>
                          <a:latin typeface="Calibri" panose="020F0502020204030204" pitchFamily="34" charset="0"/>
                        </a:rPr>
                        <a:t>14.1.2</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14.1. Impulso de la eficiencia energética y del uso de energías renovables.</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Actualización y seguimiento de datos en el Sistema Informático de Gestión Energética de Edificios de la AGE (SIGEE AGE).</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CEC6"/>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1595382036"/>
                  </a:ext>
                </a:extLst>
              </a:tr>
              <a:tr h="383299">
                <a:tc>
                  <a:txBody>
                    <a:bodyPr/>
                    <a:lstStyle/>
                    <a:p>
                      <a:pPr algn="l" fontAlgn="ctr"/>
                      <a:r>
                        <a:rPr lang="es-ES" sz="900" b="1" i="0" u="none" strike="noStrike">
                          <a:solidFill>
                            <a:srgbClr val="000000"/>
                          </a:solidFill>
                          <a:effectLst/>
                          <a:latin typeface="Calibri" panose="020F0502020204030204" pitchFamily="34" charset="0"/>
                        </a:rPr>
                        <a:t>14.1.3</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14.1. Impulso de la eficiencia energética y del uso de energías renovables.</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Elaboración de proyectos de energías renovables, según la planificación elaborada por la SGAFPAGET.</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CEC6"/>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1380857513"/>
                  </a:ext>
                </a:extLst>
              </a:tr>
              <a:tr h="527036">
                <a:tc>
                  <a:txBody>
                    <a:bodyPr/>
                    <a:lstStyle/>
                    <a:p>
                      <a:pPr algn="l" fontAlgn="ctr"/>
                      <a:r>
                        <a:rPr lang="es-ES" sz="900" b="1" i="0" u="none" strike="noStrike">
                          <a:solidFill>
                            <a:srgbClr val="000000"/>
                          </a:solidFill>
                          <a:effectLst/>
                          <a:latin typeface="Calibri" panose="020F0502020204030204" pitchFamily="34" charset="0"/>
                        </a:rPr>
                        <a:t>14.1.4</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14.1. Impulso de la eficiencia energética y del uso de energías renovables.</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Ejecución de proyectos de energías renovables, según la planificación elaborada por la SGAFPAGET.</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CEC6"/>
                    </a:solidFill>
                  </a:tcPr>
                </a:tc>
                <a:tc>
                  <a:txBody>
                    <a:bodyPr/>
                    <a:lstStyle/>
                    <a:p>
                      <a:pPr algn="ctr" fontAlgn="ctr"/>
                      <a:r>
                        <a:rPr lang="es-ES" sz="900" b="0" i="0" u="none" strike="noStrike" dirty="0">
                          <a:solidFill>
                            <a:srgbClr val="000000"/>
                          </a:solidFill>
                          <a:effectLst/>
                          <a:latin typeface="Calibri" panose="020F0502020204030204" pitchFamily="34" charset="0"/>
                        </a:rPr>
                        <a:t>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894477311"/>
                  </a:ext>
                </a:extLst>
              </a:tr>
              <a:tr h="383299">
                <a:tc>
                  <a:txBody>
                    <a:bodyPr/>
                    <a:lstStyle/>
                    <a:p>
                      <a:pPr algn="l" fontAlgn="ctr"/>
                      <a:r>
                        <a:rPr lang="es-ES" sz="900" b="1" i="0" u="none" strike="noStrike">
                          <a:solidFill>
                            <a:srgbClr val="000000"/>
                          </a:solidFill>
                          <a:effectLst/>
                          <a:latin typeface="Calibri" panose="020F0502020204030204" pitchFamily="34" charset="0"/>
                        </a:rPr>
                        <a:t>14.1.5</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14.1. Impulso de la eficiencia energética y del uso de energías renovables.</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Reducción del consumo energético en los edificios de la DGG/SGAC – seguimiento de la evolución de la reducción del consumo de energía (memoria anual de reducción de, al menos, el 2%).</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CEC6"/>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3177810597"/>
                  </a:ext>
                </a:extLst>
              </a:tr>
              <a:tr h="255533">
                <a:tc>
                  <a:txBody>
                    <a:bodyPr/>
                    <a:lstStyle/>
                    <a:p>
                      <a:pPr algn="l" fontAlgn="ctr"/>
                      <a:r>
                        <a:rPr lang="es-ES" sz="900" b="1" i="0" u="none" strike="noStrike">
                          <a:solidFill>
                            <a:srgbClr val="000000"/>
                          </a:solidFill>
                          <a:effectLst/>
                          <a:latin typeface="Calibri" panose="020F0502020204030204" pitchFamily="34" charset="0"/>
                        </a:rPr>
                        <a:t>14.1.6</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14.1. Impulso de la eficiencia energética y del uso de energías renovables.</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Cálculo de la huella de carbono de la organización.</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CEC6"/>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1342319844"/>
                  </a:ext>
                </a:extLst>
              </a:tr>
              <a:tr h="255533">
                <a:tc>
                  <a:txBody>
                    <a:bodyPr/>
                    <a:lstStyle/>
                    <a:p>
                      <a:pPr algn="l" fontAlgn="ctr"/>
                      <a:r>
                        <a:rPr lang="es-ES" sz="900" b="1" i="0" u="none" strike="noStrike">
                          <a:solidFill>
                            <a:srgbClr val="000000"/>
                          </a:solidFill>
                          <a:effectLst/>
                          <a:latin typeface="Calibri" panose="020F0502020204030204" pitchFamily="34" charset="0"/>
                        </a:rPr>
                        <a:t>14.1.7</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14.1. Impulso de la eficiencia energética y del uso de energías renovables.</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Cambio de la iluminación de todas las sedes a luces LED.</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CEC6"/>
                    </a:solidFill>
                  </a:tcPr>
                </a:tc>
                <a:tc>
                  <a:txBody>
                    <a:bodyPr/>
                    <a:lstStyle/>
                    <a:p>
                      <a:pPr algn="ctr" fontAlgn="ctr"/>
                      <a:r>
                        <a:rPr lang="es-ES" sz="900" b="0" i="0" u="none" strike="noStrike">
                          <a:solidFill>
                            <a:srgbClr val="000000"/>
                          </a:solidFill>
                          <a:effectLst/>
                          <a:latin typeface="Calibri" panose="020F0502020204030204" pitchFamily="34" charset="0"/>
                        </a:rPr>
                        <a:t>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2973179681"/>
                  </a:ext>
                </a:extLst>
              </a:tr>
              <a:tr h="255533">
                <a:tc>
                  <a:txBody>
                    <a:bodyPr/>
                    <a:lstStyle/>
                    <a:p>
                      <a:pPr algn="l" fontAlgn="ctr"/>
                      <a:r>
                        <a:rPr lang="es-ES" sz="900" b="1" i="0" u="none" strike="noStrike">
                          <a:solidFill>
                            <a:srgbClr val="000000"/>
                          </a:solidFill>
                          <a:effectLst/>
                          <a:latin typeface="Calibri" panose="020F0502020204030204" pitchFamily="34" charset="0"/>
                        </a:rPr>
                        <a:t>14.2.2</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14.2. Uso sostenible de espacios.</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Elaboración de una propuesta de alternativas de reorganización para la optimización de los espacios por orden de viabilidad.</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CEC6"/>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3552350047"/>
                  </a:ext>
                </a:extLst>
              </a:tr>
              <a:tr h="383299">
                <a:tc>
                  <a:txBody>
                    <a:bodyPr/>
                    <a:lstStyle/>
                    <a:p>
                      <a:pPr algn="l" fontAlgn="ctr"/>
                      <a:r>
                        <a:rPr lang="es-ES" sz="900" b="1" i="0" u="none" strike="noStrike">
                          <a:solidFill>
                            <a:srgbClr val="000000"/>
                          </a:solidFill>
                          <a:effectLst/>
                          <a:latin typeface="Calibri" panose="020F0502020204030204" pitchFamily="34" charset="0"/>
                        </a:rPr>
                        <a:t>14.2.4</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14.2. Uso sostenible de espacios.</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Ejecución de las actuaciones de reorganización para la optimización.</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CEC6"/>
                    </a:solidFill>
                  </a:tcPr>
                </a:tc>
                <a:tc>
                  <a:txBody>
                    <a:bodyPr/>
                    <a:lstStyle/>
                    <a:p>
                      <a:pPr algn="ctr" fontAlgn="ctr"/>
                      <a:r>
                        <a:rPr lang="es-ES" sz="900" b="0" i="0" u="none" strike="noStrike">
                          <a:solidFill>
                            <a:srgbClr val="000000"/>
                          </a:solidFill>
                          <a:effectLst/>
                          <a:latin typeface="Calibri" panose="020F0502020204030204" pitchFamily="34" charset="0"/>
                        </a:rPr>
                        <a:t>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2597088340"/>
                  </a:ext>
                </a:extLst>
              </a:tr>
              <a:tr h="255533">
                <a:tc>
                  <a:txBody>
                    <a:bodyPr/>
                    <a:lstStyle/>
                    <a:p>
                      <a:pPr algn="l" fontAlgn="ctr"/>
                      <a:r>
                        <a:rPr lang="es-ES" sz="900" b="1" i="0" u="none" strike="noStrike">
                          <a:solidFill>
                            <a:srgbClr val="000000"/>
                          </a:solidFill>
                          <a:effectLst/>
                          <a:latin typeface="Calibri" panose="020F0502020204030204" pitchFamily="34" charset="0"/>
                        </a:rPr>
                        <a:t>14.2.5</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14.2. Uso sostenible de espacios.</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Habilitar en el parking de la DGG una plaza reservada para personas con discapacidad.</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CEC6"/>
                    </a:solidFill>
                  </a:tcPr>
                </a:tc>
                <a:tc>
                  <a:txBody>
                    <a:bodyPr/>
                    <a:lstStyle/>
                    <a:p>
                      <a:pPr algn="ctr" fontAlgn="ctr"/>
                      <a:r>
                        <a:rPr lang="es-ES" sz="900" b="0" i="0" u="none" strike="noStrike">
                          <a:solidFill>
                            <a:srgbClr val="000000"/>
                          </a:solidFill>
                          <a:effectLst/>
                          <a:latin typeface="Calibri" panose="020F0502020204030204" pitchFamily="34" charset="0"/>
                        </a:rPr>
                        <a:t>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4222533928"/>
                  </a:ext>
                </a:extLst>
              </a:tr>
              <a:tr h="255533">
                <a:tc>
                  <a:txBody>
                    <a:bodyPr/>
                    <a:lstStyle/>
                    <a:p>
                      <a:pPr algn="l" fontAlgn="ctr"/>
                      <a:r>
                        <a:rPr lang="es-ES" sz="900" b="1" i="0" u="none" strike="noStrike">
                          <a:solidFill>
                            <a:srgbClr val="000000"/>
                          </a:solidFill>
                          <a:effectLst/>
                          <a:latin typeface="Calibri" panose="020F0502020204030204" pitchFamily="34" charset="0"/>
                        </a:rPr>
                        <a:t>14.3.1</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14.3. Gestión sostenible de recursos y residuos.</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Elaboración de un Plan de Sostenibilidad en la DGG/SGAC (ahorro, reciclaje, residuos, eficiencia energética e impacto ambiental) para mejorar el uso y la gestión sostenible de los recursos (agua y papel).</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CEC6"/>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1901301554"/>
                  </a:ext>
                </a:extLst>
              </a:tr>
              <a:tr h="255533">
                <a:tc>
                  <a:txBody>
                    <a:bodyPr/>
                    <a:lstStyle/>
                    <a:p>
                      <a:pPr algn="l" fontAlgn="ctr"/>
                      <a:r>
                        <a:rPr lang="es-ES" sz="900" b="1" i="0" u="none" strike="noStrike">
                          <a:solidFill>
                            <a:srgbClr val="000000"/>
                          </a:solidFill>
                          <a:effectLst/>
                          <a:latin typeface="Calibri" panose="020F0502020204030204" pitchFamily="34" charset="0"/>
                        </a:rPr>
                        <a:t>14.3.10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14.3. Gestión sostenible de recursos y residuos.</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Elaboración de una memoria anual sobre la evolución del consumo de recursos, la gestión de residuos y la gestión de los recursos tecnológicos en el ejercicio anterior.</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CEC6"/>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3787743281"/>
                  </a:ext>
                </a:extLst>
              </a:tr>
              <a:tr h="511066">
                <a:tc>
                  <a:txBody>
                    <a:bodyPr/>
                    <a:lstStyle/>
                    <a:p>
                      <a:pPr algn="l" fontAlgn="ctr"/>
                      <a:r>
                        <a:rPr lang="es-ES" sz="900" b="1" i="0" u="none" strike="noStrike">
                          <a:solidFill>
                            <a:srgbClr val="000000"/>
                          </a:solidFill>
                          <a:effectLst/>
                          <a:latin typeface="Calibri" panose="020F0502020204030204" pitchFamily="34" charset="0"/>
                        </a:rPr>
                        <a:t>14.3.11</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14.3. Gestión sostenible de recursos y residuos.</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Instalación en los edificios sede la DGG/SGAC de papeleras específicas para recogida selectiva de residuos.</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CEC6"/>
                    </a:solidFill>
                  </a:tcPr>
                </a:tc>
                <a:tc>
                  <a:txBody>
                    <a:bodyPr/>
                    <a:lstStyle/>
                    <a:p>
                      <a:pPr algn="ctr" fontAlgn="ctr"/>
                      <a:r>
                        <a:rPr lang="es-ES" sz="900" b="0" i="0" u="none" strike="noStrike">
                          <a:solidFill>
                            <a:srgbClr val="000000"/>
                          </a:solidFill>
                          <a:effectLst/>
                          <a:latin typeface="Calibri" panose="020F0502020204030204" pitchFamily="34" charset="0"/>
                        </a:rPr>
                        <a:t>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3980601590"/>
                  </a:ext>
                </a:extLst>
              </a:tr>
              <a:tr h="255533">
                <a:tc>
                  <a:txBody>
                    <a:bodyPr/>
                    <a:lstStyle/>
                    <a:p>
                      <a:pPr algn="l" fontAlgn="ctr"/>
                      <a:r>
                        <a:rPr lang="es-ES" sz="900" b="1" i="0" u="none" strike="noStrike">
                          <a:solidFill>
                            <a:srgbClr val="000000"/>
                          </a:solidFill>
                          <a:effectLst/>
                          <a:latin typeface="Calibri" panose="020F0502020204030204" pitchFamily="34" charset="0"/>
                        </a:rPr>
                        <a:t>14.3.3</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14.3. Gestión sostenible de recursos y residuos.</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Elaboración de un informe anual de necesidades para el ejercicio siguiente (necesidades de compra de papel, de desafectación/donación de recursos tecnológicos, etc.), a partir de los planes, protocolos o instrucciones establecidos.</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CEC6"/>
                    </a:solidFill>
                  </a:tcPr>
                </a:tc>
                <a:tc>
                  <a:txBody>
                    <a:bodyPr/>
                    <a:lstStyle/>
                    <a:p>
                      <a:pPr algn="ctr" fontAlgn="ctr"/>
                      <a:r>
                        <a:rPr lang="es-ES" sz="900" b="0" i="0" u="none" strike="noStrike" dirty="0">
                          <a:solidFill>
                            <a:srgbClr val="000000"/>
                          </a:solidFill>
                          <a:effectLst/>
                          <a:latin typeface="Calibri" panose="020F0502020204030204" pitchFamily="34" charset="0"/>
                        </a:rPr>
                        <a:t>100%</a:t>
                      </a:r>
                    </a:p>
                  </a:txBody>
                  <a:tcPr marL="7010" marR="7010" marT="701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2168678445"/>
                  </a:ext>
                </a:extLst>
              </a:tr>
            </a:tbl>
          </a:graphicData>
        </a:graphic>
      </p:graphicFrame>
    </p:spTree>
    <p:extLst>
      <p:ext uri="{BB962C8B-B14F-4D97-AF65-F5344CB8AC3E}">
        <p14:creationId xmlns:p14="http://schemas.microsoft.com/office/powerpoint/2010/main" val="38420716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2635329361"/>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2549541" y="684262"/>
            <a:ext cx="5286867"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7. </a:t>
            </a:r>
            <a:r>
              <a:rPr lang="es-ES" sz="2000" b="1" dirty="0">
                <a:solidFill>
                  <a:srgbClr val="C00000"/>
                </a:solidFill>
              </a:rPr>
              <a:t>COMPROMISO CON LA SOSTENIBILIDAD.</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244294" y="6332075"/>
            <a:ext cx="2743200" cy="365125"/>
          </a:xfrm>
        </p:spPr>
        <p:txBody>
          <a:bodyPr/>
          <a:lstStyle/>
          <a:p>
            <a:fld id="{43B9F2F5-9901-4B50-B674-E5A258050F84}" type="slidenum">
              <a:rPr lang="es-ES" smtClean="0"/>
              <a:t>48</a:t>
            </a:fld>
            <a:endParaRPr lang="es-ES" dirty="0"/>
          </a:p>
        </p:txBody>
      </p:sp>
      <p:pic>
        <p:nvPicPr>
          <p:cNvPr id="13" name="Imagen 12">
            <a:extLst>
              <a:ext uri="{FF2B5EF4-FFF2-40B4-BE49-F238E27FC236}">
                <a16:creationId xmlns:a16="http://schemas.microsoft.com/office/drawing/2014/main" id="{642B7E12-2842-4B57-92C2-59FA29ED4EF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462971" y="566261"/>
            <a:ext cx="729030" cy="909781"/>
          </a:xfrm>
          <a:prstGeom prst="rect">
            <a:avLst/>
          </a:prstGeom>
        </p:spPr>
      </p:pic>
      <p:sp>
        <p:nvSpPr>
          <p:cNvPr id="12" name="Rectángulo 11">
            <a:extLst>
              <a:ext uri="{FF2B5EF4-FFF2-40B4-BE49-F238E27FC236}">
                <a16:creationId xmlns:a16="http://schemas.microsoft.com/office/drawing/2014/main" id="{E1F15773-E039-47FC-A919-43719730466D}"/>
              </a:ext>
            </a:extLst>
          </p:cNvPr>
          <p:cNvSpPr/>
          <p:nvPr/>
        </p:nvSpPr>
        <p:spPr>
          <a:xfrm>
            <a:off x="4003454" y="1158395"/>
            <a:ext cx="5646236"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Principales medidas ejecutadas eje 4 (2 de 2)</a:t>
            </a:r>
          </a:p>
        </p:txBody>
      </p:sp>
      <p:graphicFrame>
        <p:nvGraphicFramePr>
          <p:cNvPr id="4" name="Tabla 3">
            <a:extLst>
              <a:ext uri="{FF2B5EF4-FFF2-40B4-BE49-F238E27FC236}">
                <a16:creationId xmlns:a16="http://schemas.microsoft.com/office/drawing/2014/main" id="{F4717777-D252-4C59-8F04-53F909D241CF}"/>
              </a:ext>
            </a:extLst>
          </p:cNvPr>
          <p:cNvGraphicFramePr>
            <a:graphicFrameLocks noGrp="1"/>
          </p:cNvGraphicFramePr>
          <p:nvPr>
            <p:extLst>
              <p:ext uri="{D42A27DB-BD31-4B8C-83A1-F6EECF244321}">
                <p14:modId xmlns:p14="http://schemas.microsoft.com/office/powerpoint/2010/main" val="2477204467"/>
              </p:ext>
            </p:extLst>
          </p:nvPr>
        </p:nvGraphicFramePr>
        <p:xfrm>
          <a:off x="2701107" y="1558857"/>
          <a:ext cx="8939908" cy="4964076"/>
        </p:xfrm>
        <a:graphic>
          <a:graphicData uri="http://schemas.openxmlformats.org/drawingml/2006/table">
            <a:tbl>
              <a:tblPr/>
              <a:tblGrid>
                <a:gridCol w="529370">
                  <a:extLst>
                    <a:ext uri="{9D8B030D-6E8A-4147-A177-3AD203B41FA5}">
                      <a16:colId xmlns:a16="http://schemas.microsoft.com/office/drawing/2014/main" val="3634767309"/>
                    </a:ext>
                  </a:extLst>
                </a:gridCol>
                <a:gridCol w="2890131">
                  <a:extLst>
                    <a:ext uri="{9D8B030D-6E8A-4147-A177-3AD203B41FA5}">
                      <a16:colId xmlns:a16="http://schemas.microsoft.com/office/drawing/2014/main" val="1664927031"/>
                    </a:ext>
                  </a:extLst>
                </a:gridCol>
                <a:gridCol w="4781853">
                  <a:extLst>
                    <a:ext uri="{9D8B030D-6E8A-4147-A177-3AD203B41FA5}">
                      <a16:colId xmlns:a16="http://schemas.microsoft.com/office/drawing/2014/main" val="686324309"/>
                    </a:ext>
                  </a:extLst>
                </a:gridCol>
                <a:gridCol w="738554">
                  <a:extLst>
                    <a:ext uri="{9D8B030D-6E8A-4147-A177-3AD203B41FA5}">
                      <a16:colId xmlns:a16="http://schemas.microsoft.com/office/drawing/2014/main" val="538623014"/>
                    </a:ext>
                  </a:extLst>
                </a:gridCol>
              </a:tblGrid>
              <a:tr h="295287">
                <a:tc>
                  <a:txBody>
                    <a:bodyPr/>
                    <a:lstStyle/>
                    <a:p>
                      <a:pPr algn="ctr" fontAlgn="ctr"/>
                      <a:r>
                        <a:rPr lang="es-ES" sz="900" b="1" i="0" u="none" strike="noStrike">
                          <a:solidFill>
                            <a:srgbClr val="000000"/>
                          </a:solidFill>
                          <a:effectLst/>
                          <a:latin typeface="Calibri" panose="020F0502020204030204" pitchFamily="34" charset="0"/>
                        </a:rPr>
                        <a:t>CÓDIGO</a:t>
                      </a:r>
                    </a:p>
                  </a:txBody>
                  <a:tcPr marL="5536" marR="5536" marT="553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FFF00"/>
                    </a:solidFill>
                  </a:tcPr>
                </a:tc>
                <a:tc>
                  <a:txBody>
                    <a:bodyPr/>
                    <a:lstStyle/>
                    <a:p>
                      <a:pPr algn="ctr" fontAlgn="ctr"/>
                      <a:r>
                        <a:rPr lang="es-ES" sz="900" b="1" i="0" u="none" strike="noStrike">
                          <a:solidFill>
                            <a:srgbClr val="FFFFFF"/>
                          </a:solidFill>
                          <a:effectLst/>
                          <a:latin typeface="Calibri" panose="020F0502020204030204" pitchFamily="34" charset="0"/>
                        </a:rPr>
                        <a:t>PROGRAMA</a:t>
                      </a:r>
                    </a:p>
                  </a:txBody>
                  <a:tcPr marL="5536" marR="5536" marT="553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4472C4"/>
                    </a:solidFill>
                  </a:tcPr>
                </a:tc>
                <a:tc>
                  <a:txBody>
                    <a:bodyPr/>
                    <a:lstStyle/>
                    <a:p>
                      <a:pPr algn="ctr" fontAlgn="ctr"/>
                      <a:r>
                        <a:rPr lang="es-ES" sz="900" b="1" i="0" u="none" strike="noStrike" dirty="0">
                          <a:solidFill>
                            <a:srgbClr val="000000"/>
                          </a:solidFill>
                          <a:effectLst/>
                          <a:latin typeface="Calibri" panose="020F0502020204030204" pitchFamily="34" charset="0"/>
                        </a:rPr>
                        <a:t>MEDIDA</a:t>
                      </a:r>
                    </a:p>
                  </a:txBody>
                  <a:tcPr marL="5536" marR="5536" marT="553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DFFE7"/>
                    </a:solidFill>
                  </a:tcPr>
                </a:tc>
                <a:tc>
                  <a:txBody>
                    <a:bodyPr/>
                    <a:lstStyle/>
                    <a:p>
                      <a:pPr algn="ctr" fontAlgn="ctr"/>
                      <a:r>
                        <a:rPr lang="es-ES" sz="900" b="1" i="0" u="none" strike="noStrike" dirty="0">
                          <a:solidFill>
                            <a:srgbClr val="FFFFFF"/>
                          </a:solidFill>
                          <a:effectLst/>
                          <a:latin typeface="Calibri" panose="020F0502020204030204" pitchFamily="34" charset="0"/>
                        </a:rPr>
                        <a:t>EJECUCIÓN (31/12/2025)</a:t>
                      </a:r>
                    </a:p>
                  </a:txBody>
                  <a:tcPr marL="5536" marR="5536" marT="5536"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833C0C"/>
                    </a:solidFill>
                  </a:tcPr>
                </a:tc>
                <a:extLst>
                  <a:ext uri="{0D108BD9-81ED-4DB2-BD59-A6C34878D82A}">
                    <a16:rowId xmlns:a16="http://schemas.microsoft.com/office/drawing/2014/main" val="2279990233"/>
                  </a:ext>
                </a:extLst>
              </a:tr>
              <a:tr h="188984">
                <a:tc>
                  <a:txBody>
                    <a:bodyPr/>
                    <a:lstStyle/>
                    <a:p>
                      <a:pPr algn="l" fontAlgn="ctr"/>
                      <a:r>
                        <a:rPr lang="es-ES" sz="900" b="1" i="0" u="none" strike="noStrike">
                          <a:solidFill>
                            <a:srgbClr val="000000"/>
                          </a:solidFill>
                          <a:effectLst/>
                          <a:latin typeface="Calibri" panose="020F0502020204030204" pitchFamily="34" charset="0"/>
                        </a:rPr>
                        <a:t>14.3.5</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14.3. Gestión sostenible de recursos y residuos.</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Realización de una encuesta interna de satisfacción de la cobertura de necesidades materiales, ambientales y tecnológicas del puesto de trabajo.</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CEC6"/>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2903562388"/>
                  </a:ext>
                </a:extLst>
              </a:tr>
              <a:tr h="188984">
                <a:tc>
                  <a:txBody>
                    <a:bodyPr/>
                    <a:lstStyle/>
                    <a:p>
                      <a:pPr algn="l" fontAlgn="ctr"/>
                      <a:r>
                        <a:rPr lang="es-ES" sz="900" b="1" i="0" u="none" strike="noStrike">
                          <a:solidFill>
                            <a:srgbClr val="000000"/>
                          </a:solidFill>
                          <a:effectLst/>
                          <a:latin typeface="Calibri" panose="020F0502020204030204" pitchFamily="34" charset="0"/>
                        </a:rPr>
                        <a:t>14.3.6</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14.3. Gestión sostenible de recursos y residuos.</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Seguimiento y actualización del inventario de recursos tecnológicos.</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CEC6"/>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553098168"/>
                  </a:ext>
                </a:extLst>
              </a:tr>
              <a:tr h="377966">
                <a:tc>
                  <a:txBody>
                    <a:bodyPr/>
                    <a:lstStyle/>
                    <a:p>
                      <a:pPr algn="l" fontAlgn="ctr"/>
                      <a:r>
                        <a:rPr lang="es-ES" sz="900" b="1" i="0" u="none" strike="noStrike">
                          <a:solidFill>
                            <a:srgbClr val="000000"/>
                          </a:solidFill>
                          <a:effectLst/>
                          <a:latin typeface="Calibri" panose="020F0502020204030204" pitchFamily="34" charset="0"/>
                        </a:rPr>
                        <a:t>14.3.7</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14.3. Gestión sostenible de recursos y residuos.</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Implantación de las medidas establecidas en los planes, protocolos o instrucciones elaborados para mejorar el uso de los recursos (agua y papel) y la gestión sostenible de residuos en la DGG/SGAC.</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CEC6"/>
                    </a:solidFill>
                  </a:tcPr>
                </a:tc>
                <a:tc>
                  <a:txBody>
                    <a:bodyPr/>
                    <a:lstStyle/>
                    <a:p>
                      <a:pPr algn="ctr" fontAlgn="ctr"/>
                      <a:r>
                        <a:rPr lang="es-ES" sz="900" b="0" i="0" u="none" strike="noStrike">
                          <a:solidFill>
                            <a:srgbClr val="000000"/>
                          </a:solidFill>
                          <a:effectLst/>
                          <a:latin typeface="Calibri" panose="020F0502020204030204" pitchFamily="34" charset="0"/>
                        </a:rPr>
                        <a:t>42%</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1467033565"/>
                  </a:ext>
                </a:extLst>
              </a:tr>
              <a:tr h="283476">
                <a:tc>
                  <a:txBody>
                    <a:bodyPr/>
                    <a:lstStyle/>
                    <a:p>
                      <a:pPr algn="l" fontAlgn="ctr"/>
                      <a:r>
                        <a:rPr lang="es-ES" sz="900" b="1" i="0" u="none" strike="noStrike">
                          <a:solidFill>
                            <a:srgbClr val="000000"/>
                          </a:solidFill>
                          <a:effectLst/>
                          <a:latin typeface="Calibri" panose="020F0502020204030204" pitchFamily="34" charset="0"/>
                        </a:rPr>
                        <a:t>14.3.8</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14.3. Gestión sostenible de recursos y residuos.</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Propuesta de alternativas para alargar la vida útil de los recursos tecnológicos en desuso (donación) o gestionar la solución con menor impacto medioambiental para su retirada.</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CEC6"/>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105171732"/>
                  </a:ext>
                </a:extLst>
              </a:tr>
              <a:tr h="283476">
                <a:tc>
                  <a:txBody>
                    <a:bodyPr/>
                    <a:lstStyle/>
                    <a:p>
                      <a:pPr algn="l" fontAlgn="ctr"/>
                      <a:r>
                        <a:rPr lang="es-ES" sz="900" b="1" i="0" u="none" strike="noStrike">
                          <a:solidFill>
                            <a:srgbClr val="000000"/>
                          </a:solidFill>
                          <a:effectLst/>
                          <a:latin typeface="Calibri" panose="020F0502020204030204" pitchFamily="34" charset="0"/>
                        </a:rPr>
                        <a:t>14.3.9</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14.3. Gestión sostenible de recursos y residuos.</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Implantación de las alternativas propuestas sobre recursos tecnológicos, de acuerdo con su viabilidad.</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CEC6"/>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3813343817"/>
                  </a:ext>
                </a:extLst>
              </a:tr>
              <a:tr h="283476">
                <a:tc>
                  <a:txBody>
                    <a:bodyPr/>
                    <a:lstStyle/>
                    <a:p>
                      <a:pPr algn="l" fontAlgn="ctr"/>
                      <a:r>
                        <a:rPr lang="es-ES" sz="900" b="1" i="0" u="none" strike="noStrike">
                          <a:solidFill>
                            <a:srgbClr val="000000"/>
                          </a:solidFill>
                          <a:effectLst/>
                          <a:latin typeface="Calibri" panose="020F0502020204030204" pitchFamily="34" charset="0"/>
                        </a:rPr>
                        <a:t>14.4.1</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14.4. Sostenibilidad financiera.</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Elaboración de una memoria del estado de situación de ejecución de contratos menores.</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ECEC6"/>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569393423"/>
                  </a:ext>
                </a:extLst>
              </a:tr>
              <a:tr h="408845">
                <a:tc>
                  <a:txBody>
                    <a:bodyPr/>
                    <a:lstStyle/>
                    <a:p>
                      <a:pPr algn="l" fontAlgn="ctr"/>
                      <a:r>
                        <a:rPr lang="es-ES" sz="900" b="1" i="0" u="none" strike="noStrike">
                          <a:solidFill>
                            <a:srgbClr val="000000"/>
                          </a:solidFill>
                          <a:effectLst/>
                          <a:latin typeface="Calibri" panose="020F0502020204030204" pitchFamily="34" charset="0"/>
                        </a:rPr>
                        <a:t>14.4.2</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14.4. Sostenibilidad financiera.</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Completar la ejecución de los contratos menores.</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ECEC6"/>
                    </a:solidFill>
                  </a:tcPr>
                </a:tc>
                <a:tc>
                  <a:txBody>
                    <a:bodyPr/>
                    <a:lstStyle/>
                    <a:p>
                      <a:pPr algn="ctr" fontAlgn="ctr"/>
                      <a:r>
                        <a:rPr lang="es-ES" sz="900" b="0" i="0" u="none" strike="noStrike" dirty="0">
                          <a:solidFill>
                            <a:srgbClr val="000000"/>
                          </a:solidFill>
                          <a:effectLst/>
                          <a:latin typeface="Calibri" panose="020F0502020204030204" pitchFamily="34" charset="0"/>
                        </a:rPr>
                        <a:t>76,6%</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D9E1F2"/>
                    </a:solidFill>
                  </a:tcPr>
                </a:tc>
                <a:extLst>
                  <a:ext uri="{0D108BD9-81ED-4DB2-BD59-A6C34878D82A}">
                    <a16:rowId xmlns:a16="http://schemas.microsoft.com/office/drawing/2014/main" val="328844109"/>
                  </a:ext>
                </a:extLst>
              </a:tr>
              <a:tr h="194889">
                <a:tc>
                  <a:txBody>
                    <a:bodyPr/>
                    <a:lstStyle/>
                    <a:p>
                      <a:pPr algn="l" fontAlgn="ctr"/>
                      <a:r>
                        <a:rPr lang="es-ES" sz="900" b="1" i="0" u="none" strike="noStrike">
                          <a:solidFill>
                            <a:srgbClr val="000000"/>
                          </a:solidFill>
                          <a:effectLst/>
                          <a:latin typeface="Calibri" panose="020F0502020204030204" pitchFamily="34" charset="0"/>
                        </a:rPr>
                        <a:t>15.1.3</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15.1. Plan de reducción de archivos en papel.</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Análisis y propuesta de destrucción (expurgo) de archivos físicos clasificados en series documentales.</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B8D8D"/>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9050" cap="flat" cmpd="sng" algn="ctr">
                      <a:solidFill>
                        <a:srgbClr val="002060"/>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1970375437"/>
                  </a:ext>
                </a:extLst>
              </a:tr>
              <a:tr h="466553">
                <a:tc>
                  <a:txBody>
                    <a:bodyPr/>
                    <a:lstStyle/>
                    <a:p>
                      <a:pPr algn="l" fontAlgn="ctr"/>
                      <a:r>
                        <a:rPr lang="es-ES" sz="900" b="1" i="0" u="none" strike="noStrike">
                          <a:solidFill>
                            <a:srgbClr val="000000"/>
                          </a:solidFill>
                          <a:effectLst/>
                          <a:latin typeface="Calibri" panose="020F0502020204030204" pitchFamily="34" charset="0"/>
                        </a:rPr>
                        <a:t>15.1.4</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15.1. Plan de reducción de archivos en papel.</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dirty="0">
                          <a:solidFill>
                            <a:srgbClr val="000000"/>
                          </a:solidFill>
                          <a:effectLst/>
                          <a:latin typeface="Calibri" panose="020F0502020204030204" pitchFamily="34" charset="0"/>
                        </a:rPr>
                        <a:t>Ejecución de los expurgos en la DGG/</a:t>
                      </a:r>
                      <a:r>
                        <a:rPr lang="es-ES" sz="900" b="0" i="0" u="none" strike="noStrike" dirty="0" err="1">
                          <a:solidFill>
                            <a:srgbClr val="000000"/>
                          </a:solidFill>
                          <a:effectLst/>
                          <a:latin typeface="Calibri" panose="020F0502020204030204" pitchFamily="34" charset="0"/>
                        </a:rPr>
                        <a:t>SGAC</a:t>
                      </a:r>
                      <a:r>
                        <a:rPr lang="es-ES" sz="900" b="0" i="0" u="none" strike="noStrike" dirty="0">
                          <a:solidFill>
                            <a:srgbClr val="000000"/>
                          </a:solidFill>
                          <a:effectLst/>
                          <a:latin typeface="Calibri" panose="020F0502020204030204" pitchFamily="34" charset="0"/>
                        </a:rPr>
                        <a:t>, de acuerdo con la planificación.</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B8D8D"/>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2106769616"/>
                  </a:ext>
                </a:extLst>
              </a:tr>
              <a:tr h="313004">
                <a:tc>
                  <a:txBody>
                    <a:bodyPr/>
                    <a:lstStyle/>
                    <a:p>
                      <a:pPr algn="l" fontAlgn="ctr"/>
                      <a:r>
                        <a:rPr lang="es-ES" sz="900" b="1" i="0" u="none" strike="noStrike">
                          <a:solidFill>
                            <a:srgbClr val="000000"/>
                          </a:solidFill>
                          <a:effectLst/>
                          <a:latin typeface="Calibri" panose="020F0502020204030204" pitchFamily="34" charset="0"/>
                        </a:rPr>
                        <a:t>15.1.5</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15.1. Plan de reducción de archivos en papel.</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Elaboración de propuestas de alternativas sobre posibles usos del espacio que quedaría disponible.</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B8D8D"/>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24563184"/>
                  </a:ext>
                </a:extLst>
              </a:tr>
              <a:tr h="118115">
                <a:tc>
                  <a:txBody>
                    <a:bodyPr/>
                    <a:lstStyle/>
                    <a:p>
                      <a:pPr algn="l" fontAlgn="ctr"/>
                      <a:r>
                        <a:rPr lang="es-ES" sz="900" b="1" i="0" u="none" strike="noStrike">
                          <a:solidFill>
                            <a:srgbClr val="000000"/>
                          </a:solidFill>
                          <a:effectLst/>
                          <a:latin typeface="Calibri" panose="020F0502020204030204" pitchFamily="34" charset="0"/>
                        </a:rPr>
                        <a:t>15.1.7</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15.1. Plan de reducción de archivos en papel.</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Elaboración de una memoria anual sobre el volumen de documentación en papel y el espacio destinado a archivo en la DGG/SGAC.</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B8D8D"/>
                    </a:solidFill>
                  </a:tcPr>
                </a:tc>
                <a:tc>
                  <a:txBody>
                    <a:bodyPr/>
                    <a:lstStyle/>
                    <a:p>
                      <a:pPr algn="ctr" fontAlgn="ctr"/>
                      <a:r>
                        <a:rPr lang="es-ES" sz="900" b="0" i="0" u="none" strike="noStrike">
                          <a:solidFill>
                            <a:srgbClr val="000000"/>
                          </a:solidFill>
                          <a:effectLst/>
                          <a:latin typeface="Calibri" panose="020F0502020204030204" pitchFamily="34" charset="0"/>
                        </a:rPr>
                        <a:t>100%</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680100766"/>
                  </a:ext>
                </a:extLst>
              </a:tr>
              <a:tr h="188984">
                <a:tc>
                  <a:txBody>
                    <a:bodyPr/>
                    <a:lstStyle/>
                    <a:p>
                      <a:pPr algn="l" fontAlgn="ctr"/>
                      <a:r>
                        <a:rPr lang="es-ES" sz="900" b="1" i="0" u="none" strike="noStrike">
                          <a:solidFill>
                            <a:srgbClr val="000000"/>
                          </a:solidFill>
                          <a:effectLst/>
                          <a:latin typeface="Calibri" panose="020F0502020204030204" pitchFamily="34" charset="0"/>
                        </a:rPr>
                        <a:t>15.1.8</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15.1. Plan de reducción de archivos en papel.</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Implementación de un proceso sistematizado de tratamiento documental de los archivos físicos de la Delegación del Gobierno.</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B8D8D"/>
                    </a:solidFill>
                  </a:tcPr>
                </a:tc>
                <a:tc>
                  <a:txBody>
                    <a:bodyPr/>
                    <a:lstStyle/>
                    <a:p>
                      <a:pPr algn="ctr" fontAlgn="ctr"/>
                      <a:r>
                        <a:rPr lang="es-ES" sz="900" b="0" i="0" u="none" strike="noStrike">
                          <a:solidFill>
                            <a:srgbClr val="000000"/>
                          </a:solidFill>
                          <a:effectLst/>
                          <a:latin typeface="Calibri" panose="020F0502020204030204" pitchFamily="34" charset="0"/>
                        </a:rPr>
                        <a:t>0%</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2674120183"/>
                  </a:ext>
                </a:extLst>
              </a:tr>
              <a:tr h="188984">
                <a:tc>
                  <a:txBody>
                    <a:bodyPr/>
                    <a:lstStyle/>
                    <a:p>
                      <a:pPr algn="l" fontAlgn="ctr"/>
                      <a:r>
                        <a:rPr lang="es-ES" sz="900" b="1" i="0" u="none" strike="noStrike">
                          <a:solidFill>
                            <a:srgbClr val="000000"/>
                          </a:solidFill>
                          <a:effectLst/>
                          <a:latin typeface="Calibri" panose="020F0502020204030204" pitchFamily="34" charset="0"/>
                        </a:rPr>
                        <a:t>15.1.9</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15.1. Plan de reducción de archivos en papel.</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Elaboración de un repertorio o índice de clasificación de las series documentales de las Áreas e Unidades.</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B8D8D"/>
                    </a:solidFill>
                  </a:tcPr>
                </a:tc>
                <a:tc>
                  <a:txBody>
                    <a:bodyPr/>
                    <a:lstStyle/>
                    <a:p>
                      <a:pPr algn="ctr" fontAlgn="ctr"/>
                      <a:r>
                        <a:rPr lang="es-ES" sz="900" b="0" i="0" u="none" strike="noStrike">
                          <a:solidFill>
                            <a:srgbClr val="000000"/>
                          </a:solidFill>
                          <a:effectLst/>
                          <a:latin typeface="Calibri" panose="020F0502020204030204" pitchFamily="34" charset="0"/>
                        </a:rPr>
                        <a:t>0%</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3412131632"/>
                  </a:ext>
                </a:extLst>
              </a:tr>
              <a:tr h="188984">
                <a:tc>
                  <a:txBody>
                    <a:bodyPr/>
                    <a:lstStyle/>
                    <a:p>
                      <a:pPr algn="l" fontAlgn="ctr"/>
                      <a:r>
                        <a:rPr lang="es-ES" sz="900" b="1" i="0" u="none" strike="noStrike">
                          <a:solidFill>
                            <a:srgbClr val="000000"/>
                          </a:solidFill>
                          <a:effectLst/>
                          <a:latin typeface="Calibri" panose="020F0502020204030204" pitchFamily="34" charset="0"/>
                        </a:rPr>
                        <a:t>15.2.1</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15.2. Plan de Digitalización e Higiene Digital.</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Análisis de situación. Constitución de grupo de trabajo para la fijación de criterios básicos de higiene digital.</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B8D8D"/>
                    </a:solidFill>
                  </a:tcPr>
                </a:tc>
                <a:tc>
                  <a:txBody>
                    <a:bodyPr/>
                    <a:lstStyle/>
                    <a:p>
                      <a:pPr algn="ctr" fontAlgn="ctr"/>
                      <a:r>
                        <a:rPr lang="es-ES" sz="900" b="0" i="0" u="none" strike="noStrike">
                          <a:solidFill>
                            <a:srgbClr val="000000"/>
                          </a:solidFill>
                          <a:effectLst/>
                          <a:latin typeface="Calibri" panose="020F0502020204030204" pitchFamily="34" charset="0"/>
                        </a:rPr>
                        <a:t>0%</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2115524455"/>
                  </a:ext>
                </a:extLst>
              </a:tr>
              <a:tr h="188984">
                <a:tc>
                  <a:txBody>
                    <a:bodyPr/>
                    <a:lstStyle/>
                    <a:p>
                      <a:pPr algn="l" fontAlgn="ctr"/>
                      <a:r>
                        <a:rPr lang="es-ES" sz="900" b="1" i="0" u="none" strike="noStrike">
                          <a:solidFill>
                            <a:srgbClr val="000000"/>
                          </a:solidFill>
                          <a:effectLst/>
                          <a:latin typeface="Calibri" panose="020F0502020204030204" pitchFamily="34" charset="0"/>
                        </a:rPr>
                        <a:t>15.2.2</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15.2. Plan de Digitalización e Higiene Digital.</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tc>
                  <a:txBody>
                    <a:bodyPr/>
                    <a:lstStyle/>
                    <a:p>
                      <a:pPr algn="l" fontAlgn="ctr"/>
                      <a:r>
                        <a:rPr lang="es-ES" sz="900" b="0" i="0" u="none" strike="noStrike">
                          <a:solidFill>
                            <a:srgbClr val="000000"/>
                          </a:solidFill>
                          <a:effectLst/>
                          <a:latin typeface="Calibri" panose="020F0502020204030204" pitchFamily="34" charset="0"/>
                        </a:rPr>
                        <a:t>Autoevaluación de los sistemas de almacenamiento electrónico de archivos de la DGG/SGAC.</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FB8D8D"/>
                    </a:solidFill>
                  </a:tcPr>
                </a:tc>
                <a:tc>
                  <a:txBody>
                    <a:bodyPr/>
                    <a:lstStyle/>
                    <a:p>
                      <a:pPr algn="ctr" fontAlgn="ctr"/>
                      <a:r>
                        <a:rPr lang="es-ES" sz="900" b="0" i="0" u="none" strike="noStrike">
                          <a:solidFill>
                            <a:srgbClr val="000000"/>
                          </a:solidFill>
                          <a:effectLst/>
                          <a:latin typeface="Calibri" panose="020F0502020204030204" pitchFamily="34" charset="0"/>
                        </a:rPr>
                        <a:t>0%</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6350" cap="flat" cmpd="sng" algn="ctr">
                      <a:solidFill>
                        <a:srgbClr val="C65911"/>
                      </a:solidFill>
                      <a:prstDash val="solid"/>
                      <a:round/>
                      <a:headEnd type="none" w="med" len="med"/>
                      <a:tailEnd type="none" w="med" len="med"/>
                    </a:lnB>
                    <a:solidFill>
                      <a:srgbClr val="D9E1F2"/>
                    </a:solidFill>
                  </a:tcPr>
                </a:tc>
                <a:extLst>
                  <a:ext uri="{0D108BD9-81ED-4DB2-BD59-A6C34878D82A}">
                    <a16:rowId xmlns:a16="http://schemas.microsoft.com/office/drawing/2014/main" val="306055834"/>
                  </a:ext>
                </a:extLst>
              </a:tr>
              <a:tr h="194889">
                <a:tc>
                  <a:txBody>
                    <a:bodyPr/>
                    <a:lstStyle/>
                    <a:p>
                      <a:pPr algn="l" fontAlgn="ctr"/>
                      <a:r>
                        <a:rPr lang="es-ES" sz="900" b="1" i="0" u="none" strike="noStrike">
                          <a:solidFill>
                            <a:srgbClr val="000000"/>
                          </a:solidFill>
                          <a:effectLst/>
                          <a:latin typeface="Calibri" panose="020F0502020204030204" pitchFamily="34" charset="0"/>
                        </a:rPr>
                        <a:t>15.2.3</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15.2. Plan de Digitalización e Higiene Digital.</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fontAlgn="ctr"/>
                      <a:r>
                        <a:rPr lang="es-ES" sz="900" b="0" i="0" u="none" strike="noStrike">
                          <a:solidFill>
                            <a:srgbClr val="000000"/>
                          </a:solidFill>
                          <a:effectLst/>
                          <a:latin typeface="Calibri" panose="020F0502020204030204" pitchFamily="34" charset="0"/>
                        </a:rPr>
                        <a:t>Elaboración de propuestas particulares de protocolo de archivo – diseño e implementación de una metodología de archivo digital.</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FB8D8D"/>
                    </a:solidFill>
                  </a:tcPr>
                </a:tc>
                <a:tc>
                  <a:txBody>
                    <a:bodyPr/>
                    <a:lstStyle/>
                    <a:p>
                      <a:pPr algn="ctr" fontAlgn="ctr"/>
                      <a:r>
                        <a:rPr lang="es-ES" sz="900" b="0" i="0" u="none" strike="noStrike" dirty="0">
                          <a:solidFill>
                            <a:srgbClr val="000000"/>
                          </a:solidFill>
                          <a:effectLst/>
                          <a:latin typeface="Calibri" panose="020F0502020204030204" pitchFamily="34" charset="0"/>
                        </a:rPr>
                        <a:t>0%</a:t>
                      </a:r>
                    </a:p>
                  </a:txBody>
                  <a:tcPr marL="5536" marR="5536" marT="5536"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C6591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68612119"/>
                  </a:ext>
                </a:extLst>
              </a:tr>
            </a:tbl>
          </a:graphicData>
        </a:graphic>
      </p:graphicFrame>
    </p:spTree>
    <p:extLst>
      <p:ext uri="{BB962C8B-B14F-4D97-AF65-F5344CB8AC3E}">
        <p14:creationId xmlns:p14="http://schemas.microsoft.com/office/powerpoint/2010/main" val="22607842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4246060413"/>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sng" strike="noStrike" kern="1200" cap="none" spc="0" normalizeH="0" baseline="0" noProof="0" dirty="0">
                          <a:ln>
                            <a:noFill/>
                          </a:ln>
                          <a:solidFill>
                            <a:srgbClr val="FF0000"/>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sng" strike="noStrike" kern="1200" cap="none" spc="0" normalizeH="0" baseline="0" noProof="0" dirty="0">
                        <a:ln>
                          <a:noFill/>
                        </a:ln>
                        <a:solidFill>
                          <a:srgbClr val="FF0000"/>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2501628" y="804204"/>
            <a:ext cx="8409625" cy="369332"/>
          </a:xfrm>
          <a:prstGeom prst="rect">
            <a:avLst/>
          </a:prstGeom>
          <a:solidFill>
            <a:schemeClr val="accent1">
              <a:lumMod val="20000"/>
              <a:lumOff val="80000"/>
            </a:schemeClr>
          </a:solidFill>
        </p:spPr>
        <p:txBody>
          <a:bodyPr wrap="square">
            <a:spAutoFit/>
          </a:bodyPr>
          <a:lstStyle/>
          <a:p>
            <a:r>
              <a:rPr lang="es-ES" sz="1800" b="1" kern="1200" dirty="0">
                <a:ln>
                  <a:noFill/>
                </a:ln>
                <a:solidFill>
                  <a:srgbClr val="C00000"/>
                </a:solidFill>
                <a:latin typeface="+mn-lt"/>
                <a:ea typeface="+mn-ea"/>
                <a:cs typeface="+mn-cs"/>
              </a:rPr>
              <a:t>8. LA EVALUACIÓN DEL PLAN: AUTOEVALUACIÓN CAF</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244294" y="6332075"/>
            <a:ext cx="2743200" cy="365125"/>
          </a:xfrm>
        </p:spPr>
        <p:txBody>
          <a:bodyPr/>
          <a:lstStyle/>
          <a:p>
            <a:fld id="{43B9F2F5-9901-4B50-B674-E5A258050F84}" type="slidenum">
              <a:rPr lang="es-ES" smtClean="0"/>
              <a:t>49</a:t>
            </a:fld>
            <a:endParaRPr lang="es-ES" dirty="0"/>
          </a:p>
        </p:txBody>
      </p:sp>
      <p:sp>
        <p:nvSpPr>
          <p:cNvPr id="10" name="CuadroTexto 9">
            <a:extLst>
              <a:ext uri="{FF2B5EF4-FFF2-40B4-BE49-F238E27FC236}">
                <a16:creationId xmlns:a16="http://schemas.microsoft.com/office/drawing/2014/main" id="{FC9DDE0B-FED4-4643-BFE2-975B3469C7B8}"/>
              </a:ext>
            </a:extLst>
          </p:cNvPr>
          <p:cNvSpPr txBox="1"/>
          <p:nvPr/>
        </p:nvSpPr>
        <p:spPr>
          <a:xfrm>
            <a:off x="2501628" y="1773596"/>
            <a:ext cx="8926812" cy="4741041"/>
          </a:xfrm>
          <a:prstGeom prst="rect">
            <a:avLst/>
          </a:prstGeom>
          <a:noFill/>
        </p:spPr>
        <p:txBody>
          <a:bodyPr wrap="square" rtlCol="0">
            <a:spAutoFit/>
          </a:bodyPr>
          <a:lstStyle/>
          <a:p>
            <a:pPr algn="just">
              <a:lnSpc>
                <a:spcPct val="115000"/>
              </a:lnSpc>
              <a:spcAft>
                <a:spcPts val="1000"/>
              </a:spcAft>
              <a:tabLst>
                <a:tab pos="617855" algn="l"/>
              </a:tabLst>
            </a:pPr>
            <a:r>
              <a:rPr lang="es-ES" sz="1800" b="0"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Concluido el periodo de vigencia del Programa de Calidad 2021-2023, del Plan Estratégico 2021-2023, de los Planes de Acción 2022 y 2023, y mediada la ejecución del Plan de Acción </a:t>
            </a:r>
            <a:r>
              <a:rPr lang="es-ES" dirty="0">
                <a:solidFill>
                  <a:srgbClr val="082A75"/>
                </a:solidFill>
                <a:latin typeface="Calibri" panose="020F0502020204030204" pitchFamily="34" charset="0"/>
                <a:ea typeface="Calibri" panose="020F0502020204030204" pitchFamily="34" charset="0"/>
                <a:cs typeface="Calibri" panose="020F0502020204030204" pitchFamily="34" charset="0"/>
              </a:rPr>
              <a:t>2024</a:t>
            </a:r>
            <a:r>
              <a:rPr lang="es-ES" sz="2000" b="1"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a:t>
            </a:r>
            <a:r>
              <a:rPr lang="es-ES" sz="1800" b="0"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 se procedió, siguiendo la metodología DEL TEST CYKLOS, a evaluar la eficacia y eficiencia de estos instrumentos de planificación para medir los índices de innovación, de excelencia y de calidad de los servicios prestados por la DGG/</a:t>
            </a:r>
            <a:r>
              <a:rPr lang="es-ES" sz="1800" b="0" dirty="0" err="1">
                <a:solidFill>
                  <a:srgbClr val="082A75"/>
                </a:solidFill>
                <a:effectLst/>
                <a:latin typeface="Calibri" panose="020F0502020204030204" pitchFamily="34" charset="0"/>
                <a:ea typeface="Calibri" panose="020F0502020204030204" pitchFamily="34" charset="0"/>
                <a:cs typeface="Calibri" panose="020F0502020204030204" pitchFamily="34" charset="0"/>
              </a:rPr>
              <a:t>SGAC</a:t>
            </a:r>
            <a:r>
              <a:rPr lang="es-ES" sz="1800" b="0"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p>
          <a:p>
            <a:pPr algn="just">
              <a:lnSpc>
                <a:spcPct val="115000"/>
              </a:lnSpc>
              <a:spcAft>
                <a:spcPts val="1000"/>
              </a:spcAft>
              <a:tabLst>
                <a:tab pos="617855" algn="l"/>
              </a:tabLst>
            </a:pPr>
            <a:r>
              <a:rPr lang="es-ES" sz="18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                                       </a:t>
            </a:r>
            <a:r>
              <a:rPr lang="es-ES" sz="36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  </a:t>
            </a:r>
            <a:r>
              <a:rPr lang="es-ES" sz="18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         </a:t>
            </a:r>
            <a:r>
              <a:rPr lang="es-ES" sz="2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110% índices de calidad de 2021 a 2024</a:t>
            </a:r>
          </a:p>
          <a:p>
            <a:pPr algn="just">
              <a:lnSpc>
                <a:spcPct val="115000"/>
              </a:lnSpc>
              <a:spcAft>
                <a:spcPts val="1000"/>
              </a:spcAft>
              <a:tabLst>
                <a:tab pos="617855" algn="l"/>
              </a:tabLst>
            </a:pPr>
            <a:r>
              <a:rPr lang="es-ES" sz="24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La evaluación se realizó en abril de 2024 </a:t>
            </a:r>
            <a:r>
              <a:rPr lang="es-ES" sz="2400" b="1" dirty="0">
                <a:solidFill>
                  <a:srgbClr val="C00000"/>
                </a:solidFill>
                <a:latin typeface="Calibri" panose="020F0502020204030204" pitchFamily="34" charset="0"/>
                <a:ea typeface="Calibri" panose="020F0502020204030204" pitchFamily="34" charset="0"/>
                <a:cs typeface="Calibri" panose="020F0502020204030204" pitchFamily="34" charset="0"/>
              </a:rPr>
              <a:t>mediante el Test </a:t>
            </a:r>
            <a:r>
              <a:rPr lang="es-ES" sz="2400" b="1" dirty="0" err="1">
                <a:solidFill>
                  <a:srgbClr val="C00000"/>
                </a:solidFill>
                <a:latin typeface="Calibri" panose="020F0502020204030204" pitchFamily="34" charset="0"/>
                <a:ea typeface="Calibri" panose="020F0502020204030204" pitchFamily="34" charset="0"/>
                <a:cs typeface="Calibri" panose="020F0502020204030204" pitchFamily="34" charset="0"/>
              </a:rPr>
              <a:t>Cyklos</a:t>
            </a:r>
            <a:r>
              <a:rPr lang="es-ES" dirty="0">
                <a:solidFill>
                  <a:srgbClr val="082A75"/>
                </a:solidFill>
                <a:latin typeface="Calibri" panose="020F0502020204030204" pitchFamily="34" charset="0"/>
                <a:ea typeface="Calibri" panose="020F0502020204030204" pitchFamily="34" charset="0"/>
                <a:cs typeface="Calibri" panose="020F0502020204030204" pitchFamily="34" charset="0"/>
              </a:rPr>
              <a:t>, una herramienta de medición de la calidad cuya metodología ha sido diseñada por la ISAGET y que permite comparar los resultados con test anteriores y, por tanto, disponer de una comparativa fiable y rigurosa de los avances en la política de calidad y excelencia en la </a:t>
            </a:r>
            <a:r>
              <a:rPr lang="es-ES" sz="1800" b="0"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gestión.</a:t>
            </a:r>
            <a:endParaRPr lang="es-ES" sz="18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1000"/>
              </a:spcAft>
              <a:tabLst>
                <a:tab pos="617855" algn="l"/>
              </a:tabLst>
            </a:pPr>
            <a:r>
              <a:rPr lang="es-ES" dirty="0">
                <a:solidFill>
                  <a:srgbClr val="082A75"/>
                </a:solidFill>
                <a:latin typeface="Calibri" panose="020F0502020204030204" pitchFamily="34" charset="0"/>
                <a:ea typeface="Calibri" panose="020F0502020204030204" pitchFamily="34" charset="0"/>
                <a:cs typeface="Calibri" panose="020F0502020204030204" pitchFamily="34" charset="0"/>
              </a:rPr>
              <a:t>La Puntuación definitiva alcanzada fue de </a:t>
            </a:r>
            <a:r>
              <a:rPr lang="es-ES" sz="2000" b="1" dirty="0">
                <a:solidFill>
                  <a:srgbClr val="082A75"/>
                </a:solidFill>
                <a:latin typeface="Calibri" panose="020F0502020204030204" pitchFamily="34" charset="0"/>
                <a:ea typeface="Calibri" panose="020F0502020204030204" pitchFamily="34" charset="0"/>
                <a:cs typeface="Calibri" panose="020F0502020204030204" pitchFamily="34" charset="0"/>
              </a:rPr>
              <a:t>68,8 puntos sobre 100 </a:t>
            </a:r>
            <a:r>
              <a:rPr lang="es-ES" dirty="0">
                <a:solidFill>
                  <a:srgbClr val="082A75"/>
                </a:solidFill>
                <a:latin typeface="Calibri" panose="020F0502020204030204" pitchFamily="34" charset="0"/>
                <a:ea typeface="Calibri" panose="020F0502020204030204" pitchFamily="34" charset="0"/>
                <a:cs typeface="Calibri" panose="020F0502020204030204" pitchFamily="34" charset="0"/>
              </a:rPr>
              <a:t>lo que supuso un </a:t>
            </a:r>
            <a:r>
              <a:rPr lang="es-ES" sz="1800" b="1"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INCREMENTO DEL 110% EN LOS INDICES DE CALIDAD DESDE EL AÑO 2021 AL AÑO 2024</a:t>
            </a:r>
            <a:endParaRPr lang="es-ES" sz="18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p:txBody>
      </p:sp>
      <p:pic>
        <p:nvPicPr>
          <p:cNvPr id="14" name="Imagen 13">
            <a:extLst>
              <a:ext uri="{FF2B5EF4-FFF2-40B4-BE49-F238E27FC236}">
                <a16:creationId xmlns:a16="http://schemas.microsoft.com/office/drawing/2014/main" id="{74190505-3B7E-4E31-A7DF-B3A56940C11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58536" y="3546589"/>
            <a:ext cx="1660965" cy="682493"/>
          </a:xfrm>
          <a:prstGeom prst="rect">
            <a:avLst/>
          </a:prstGeom>
        </p:spPr>
      </p:pic>
      <p:sp>
        <p:nvSpPr>
          <p:cNvPr id="16" name="Triángulo isósceles 15">
            <a:extLst>
              <a:ext uri="{FF2B5EF4-FFF2-40B4-BE49-F238E27FC236}">
                <a16:creationId xmlns:a16="http://schemas.microsoft.com/office/drawing/2014/main" id="{560B2AB5-5450-4797-B041-F7051CBCB014}"/>
              </a:ext>
            </a:extLst>
          </p:cNvPr>
          <p:cNvSpPr/>
          <p:nvPr/>
        </p:nvSpPr>
        <p:spPr>
          <a:xfrm>
            <a:off x="4906449" y="3714521"/>
            <a:ext cx="339919" cy="346627"/>
          </a:xfrm>
          <a:prstGeom prst="triangle">
            <a:avLst>
              <a:gd name="adj" fmla="val 5189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pic>
        <p:nvPicPr>
          <p:cNvPr id="4" name="Imagen 3">
            <a:extLst>
              <a:ext uri="{FF2B5EF4-FFF2-40B4-BE49-F238E27FC236}">
                <a16:creationId xmlns:a16="http://schemas.microsoft.com/office/drawing/2014/main" id="{6DB24924-68FA-497E-8638-5BB605E17F94}"/>
              </a:ext>
            </a:extLst>
          </p:cNvPr>
          <p:cNvPicPr>
            <a:picLocks noChangeAspect="1"/>
          </p:cNvPicPr>
          <p:nvPr/>
        </p:nvPicPr>
        <p:blipFill>
          <a:blip r:embed="rId13"/>
          <a:stretch>
            <a:fillRect/>
          </a:stretch>
        </p:blipFill>
        <p:spPr>
          <a:xfrm>
            <a:off x="11192881" y="705578"/>
            <a:ext cx="876300" cy="590655"/>
          </a:xfrm>
          <a:prstGeom prst="rect">
            <a:avLst/>
          </a:prstGeom>
        </p:spPr>
      </p:pic>
      <p:sp>
        <p:nvSpPr>
          <p:cNvPr id="5" name="CuadroTexto 4">
            <a:extLst>
              <a:ext uri="{FF2B5EF4-FFF2-40B4-BE49-F238E27FC236}">
                <a16:creationId xmlns:a16="http://schemas.microsoft.com/office/drawing/2014/main" id="{24F3C850-3B56-4F90-B413-EC4AF739E8A5}"/>
              </a:ext>
            </a:extLst>
          </p:cNvPr>
          <p:cNvSpPr txBox="1"/>
          <p:nvPr/>
        </p:nvSpPr>
        <p:spPr>
          <a:xfrm>
            <a:off x="2501628" y="1313817"/>
            <a:ext cx="6554449" cy="369332"/>
          </a:xfrm>
          <a:prstGeom prst="rect">
            <a:avLst/>
          </a:prstGeom>
          <a:solidFill>
            <a:srgbClr val="C00000"/>
          </a:solidFill>
        </p:spPr>
        <p:txBody>
          <a:bodyPr wrap="square" rtlCol="0">
            <a:spAutoFit/>
          </a:bodyPr>
          <a:lstStyle/>
          <a:p>
            <a:r>
              <a:rPr lang="es-ES" b="1" dirty="0">
                <a:solidFill>
                  <a:schemeClr val="bg1"/>
                </a:solidFill>
              </a:rPr>
              <a:t>EVALUACIÓN DE LA PLANIFICACIÓN 2021 A 2024: EL TEST CYKLOS</a:t>
            </a:r>
          </a:p>
        </p:txBody>
      </p:sp>
    </p:spTree>
    <p:extLst>
      <p:ext uri="{BB962C8B-B14F-4D97-AF65-F5344CB8AC3E}">
        <p14:creationId xmlns:p14="http://schemas.microsoft.com/office/powerpoint/2010/main" val="2218376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040333" y="-3"/>
            <a:ext cx="2151668" cy="575355"/>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2609954600"/>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rgbClr val="FF0000"/>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3090076" y="653003"/>
            <a:ext cx="7160348"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1. </a:t>
            </a:r>
            <a:r>
              <a:rPr lang="es-ES" sz="2000" b="1" dirty="0">
                <a:solidFill>
                  <a:srgbClr val="C00000"/>
                </a:solidFill>
              </a:rPr>
              <a:t>EL PLAN TERRITORIAL 2024-2027: INNOVACIÓN Y EXCELENCIA.</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p:txBody>
          <a:bodyPr/>
          <a:lstStyle/>
          <a:p>
            <a:fld id="{43B9F2F5-9901-4B50-B674-E5A258050F84}" type="slidenum">
              <a:rPr lang="es-ES" smtClean="0"/>
              <a:t>5</a:t>
            </a:fld>
            <a:endParaRPr lang="es-ES"/>
          </a:p>
        </p:txBody>
      </p:sp>
      <p:pic>
        <p:nvPicPr>
          <p:cNvPr id="14" name="Imagen 13">
            <a:extLst>
              <a:ext uri="{FF2B5EF4-FFF2-40B4-BE49-F238E27FC236}">
                <a16:creationId xmlns:a16="http://schemas.microsoft.com/office/drawing/2014/main" id="{6B04B73F-0259-4453-BD3A-1E6F65ECE6E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48061" y="653003"/>
            <a:ext cx="789993" cy="815980"/>
          </a:xfrm>
          <a:prstGeom prst="rect">
            <a:avLst/>
          </a:prstGeom>
        </p:spPr>
      </p:pic>
      <p:sp>
        <p:nvSpPr>
          <p:cNvPr id="15" name="CuadroTexto 14">
            <a:extLst>
              <a:ext uri="{FF2B5EF4-FFF2-40B4-BE49-F238E27FC236}">
                <a16:creationId xmlns:a16="http://schemas.microsoft.com/office/drawing/2014/main" id="{8678C419-2103-434B-BE00-C704977282BC}"/>
              </a:ext>
            </a:extLst>
          </p:cNvPr>
          <p:cNvSpPr txBox="1"/>
          <p:nvPr/>
        </p:nvSpPr>
        <p:spPr>
          <a:xfrm>
            <a:off x="2395728" y="1053113"/>
            <a:ext cx="8752333" cy="5632311"/>
          </a:xfrm>
          <a:prstGeom prst="rect">
            <a:avLst/>
          </a:prstGeom>
          <a:noFill/>
        </p:spPr>
        <p:txBody>
          <a:bodyPr wrap="square" rtlCol="0">
            <a:spAutoFit/>
          </a:bodyPr>
          <a:lstStyle/>
          <a:p>
            <a:pPr algn="just"/>
            <a:r>
              <a:rPr lang="es-ES" sz="1800" i="0" u="none" strike="noStrike" baseline="0" dirty="0">
                <a:solidFill>
                  <a:schemeClr val="tx2"/>
                </a:solidFill>
                <a:latin typeface="Calibri" panose="020F0502020204030204" pitchFamily="34" charset="0"/>
              </a:rPr>
              <a:t>Tomando como marco el PEAGET</a:t>
            </a:r>
            <a:r>
              <a:rPr lang="es-ES" sz="1800" b="1" i="0" u="none" strike="noStrike" baseline="0" dirty="0">
                <a:solidFill>
                  <a:schemeClr val="tx2"/>
                </a:solidFill>
                <a:latin typeface="Calibri" panose="020F0502020204030204" pitchFamily="34" charset="0"/>
              </a:rPr>
              <a:t>,</a:t>
            </a:r>
            <a:r>
              <a:rPr lang="es-ES" sz="1800" i="0" u="none" strike="noStrike" baseline="0" dirty="0">
                <a:solidFill>
                  <a:schemeClr val="tx2"/>
                </a:solidFill>
                <a:latin typeface="Calibri" panose="020F0502020204030204" pitchFamily="34" charset="0"/>
              </a:rPr>
              <a:t> </a:t>
            </a:r>
            <a:r>
              <a:rPr lang="es-ES" sz="1800" b="1" i="0" u="none" strike="noStrike" baseline="0" dirty="0">
                <a:solidFill>
                  <a:srgbClr val="C00000"/>
                </a:solidFill>
                <a:latin typeface="Calibri" panose="020F0502020204030204" pitchFamily="34" charset="0"/>
                <a:hlinkClick r:id="rId13"/>
              </a:rPr>
              <a:t>EL PLAN TERRITORIAL DE LA DELEGACIÓN DEL GOBIERNO EN GALICIA/SUBDELEGACIÓN DEL GOBIERNO EN A CORUÑA 2004-2027 </a:t>
            </a:r>
            <a:r>
              <a:rPr lang="es-ES" sz="1800" i="0" u="none" strike="noStrike" baseline="0" dirty="0">
                <a:solidFill>
                  <a:schemeClr val="tx2"/>
                </a:solidFill>
                <a:latin typeface="Calibri" panose="020F0502020204030204" pitchFamily="34" charset="0"/>
              </a:rPr>
              <a:t>establece las prioridades, objetivos y estrategia, atendiendo a los medios y recursos disponibles, con el fin último de impulsar la innovación, incrementar la calidad de los servicios y mejorar los procesos de gestión necesarios para ello. </a:t>
            </a:r>
          </a:p>
          <a:p>
            <a:pPr algn="just"/>
            <a:endParaRPr lang="es-ES" sz="900" i="0" u="none" strike="noStrike" baseline="0" dirty="0">
              <a:solidFill>
                <a:schemeClr val="tx2"/>
              </a:solidFill>
              <a:latin typeface="Calibri" panose="020F0502020204030204" pitchFamily="34" charset="0"/>
            </a:endParaRPr>
          </a:p>
          <a:p>
            <a:pPr algn="just"/>
            <a:r>
              <a:rPr lang="es-ES" sz="1800" i="0" u="none" strike="noStrike" baseline="0" dirty="0">
                <a:solidFill>
                  <a:schemeClr val="tx2"/>
                </a:solidFill>
                <a:latin typeface="Calibri" panose="020F0502020204030204" pitchFamily="34" charset="0"/>
              </a:rPr>
              <a:t>El Plan establece dónde se quiere llegar, cómo y por qué, en el marco de la </a:t>
            </a:r>
            <a:r>
              <a:rPr lang="es-ES" sz="1800" b="1" i="0" u="none" strike="noStrike" baseline="0" dirty="0">
                <a:solidFill>
                  <a:srgbClr val="C00000"/>
                </a:solidFill>
                <a:latin typeface="Calibri" panose="020F0502020204030204" pitchFamily="34" charset="0"/>
              </a:rPr>
              <a:t>misión visión y valores, </a:t>
            </a:r>
            <a:r>
              <a:rPr lang="es-ES" sz="1800" i="0" u="none" strike="noStrike" baseline="0" dirty="0">
                <a:solidFill>
                  <a:schemeClr val="tx2"/>
                </a:solidFill>
                <a:latin typeface="Calibri" panose="020F0502020204030204" pitchFamily="34" charset="0"/>
              </a:rPr>
              <a:t>de acuerdo con las directrices, principios y objetivos que marcan los diferentes instrumentos de planificación vigentes diseñados o en los que participa la AGE. Las acciones concretas se desarrollan en los sucesivos planes anuales de acción.</a:t>
            </a:r>
          </a:p>
          <a:p>
            <a:pPr algn="just"/>
            <a:endParaRPr lang="es-ES" sz="1800" i="0" u="none" strike="noStrike" baseline="0" dirty="0">
              <a:solidFill>
                <a:schemeClr val="tx2"/>
              </a:solidFill>
              <a:latin typeface="Calibri" panose="020F0502020204030204" pitchFamily="34" charset="0"/>
            </a:endParaRPr>
          </a:p>
          <a:p>
            <a:pPr algn="just"/>
            <a:endParaRPr lang="es-ES" dirty="0">
              <a:solidFill>
                <a:schemeClr val="tx2"/>
              </a:solidFill>
              <a:latin typeface="Calibri" panose="020F0502020204030204" pitchFamily="34" charset="0"/>
            </a:endParaRPr>
          </a:p>
          <a:p>
            <a:pPr algn="just"/>
            <a:endParaRPr lang="es-ES" dirty="0">
              <a:solidFill>
                <a:schemeClr val="tx2"/>
              </a:solidFill>
              <a:latin typeface="Calibri" panose="020F0502020204030204" pitchFamily="34" charset="0"/>
            </a:endParaRPr>
          </a:p>
          <a:p>
            <a:pPr algn="just"/>
            <a:endParaRPr lang="es-ES" dirty="0">
              <a:solidFill>
                <a:schemeClr val="tx2"/>
              </a:solidFill>
              <a:latin typeface="Calibri" panose="020F0502020204030204" pitchFamily="34" charset="0"/>
            </a:endParaRPr>
          </a:p>
          <a:p>
            <a:pPr algn="just"/>
            <a:endParaRPr lang="es-ES" dirty="0">
              <a:solidFill>
                <a:schemeClr val="tx2"/>
              </a:solidFill>
              <a:latin typeface="Calibri" panose="020F0502020204030204" pitchFamily="34" charset="0"/>
            </a:endParaRPr>
          </a:p>
          <a:p>
            <a:pPr algn="just"/>
            <a:endParaRPr lang="es-ES" dirty="0">
              <a:solidFill>
                <a:schemeClr val="tx2"/>
              </a:solidFill>
              <a:latin typeface="Calibri" panose="020F0502020204030204" pitchFamily="34" charset="0"/>
            </a:endParaRPr>
          </a:p>
          <a:p>
            <a:pPr algn="just"/>
            <a:endParaRPr lang="es-ES" dirty="0">
              <a:solidFill>
                <a:schemeClr val="tx2"/>
              </a:solidFill>
              <a:latin typeface="Calibri" panose="020F0502020204030204" pitchFamily="34" charset="0"/>
            </a:endParaRPr>
          </a:p>
          <a:p>
            <a:pPr algn="just"/>
            <a:endParaRPr lang="es-ES" dirty="0">
              <a:solidFill>
                <a:schemeClr val="tx2"/>
              </a:solidFill>
              <a:latin typeface="Calibri" panose="020F0502020204030204" pitchFamily="34" charset="0"/>
            </a:endParaRPr>
          </a:p>
          <a:p>
            <a:pPr algn="just"/>
            <a:endParaRPr lang="es-ES" dirty="0">
              <a:solidFill>
                <a:schemeClr val="tx2"/>
              </a:solidFill>
              <a:latin typeface="Calibri" panose="020F0502020204030204" pitchFamily="34" charset="0"/>
            </a:endParaRPr>
          </a:p>
          <a:p>
            <a:pPr algn="just"/>
            <a:endParaRPr lang="es-ES" dirty="0">
              <a:solidFill>
                <a:schemeClr val="tx2"/>
              </a:solidFill>
              <a:latin typeface="Calibri" panose="020F0502020204030204" pitchFamily="34" charset="0"/>
            </a:endParaRPr>
          </a:p>
        </p:txBody>
      </p:sp>
      <p:graphicFrame>
        <p:nvGraphicFramePr>
          <p:cNvPr id="12" name="Diagrama 11">
            <a:extLst>
              <a:ext uri="{FF2B5EF4-FFF2-40B4-BE49-F238E27FC236}">
                <a16:creationId xmlns:a16="http://schemas.microsoft.com/office/drawing/2014/main" id="{62371704-499C-4033-98B4-93509BB948C5}"/>
              </a:ext>
            </a:extLst>
          </p:cNvPr>
          <p:cNvGraphicFramePr/>
          <p:nvPr>
            <p:extLst>
              <p:ext uri="{D42A27DB-BD31-4B8C-83A1-F6EECF244321}">
                <p14:modId xmlns:p14="http://schemas.microsoft.com/office/powerpoint/2010/main" val="1764723383"/>
              </p:ext>
            </p:extLst>
          </p:nvPr>
        </p:nvGraphicFramePr>
        <p:xfrm>
          <a:off x="3035520" y="3758808"/>
          <a:ext cx="7916732" cy="309919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6790222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1273289288"/>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sng" strike="noStrike" kern="1200" cap="none" spc="0" normalizeH="0" baseline="0" noProof="0" dirty="0">
                          <a:ln>
                            <a:noFill/>
                          </a:ln>
                          <a:solidFill>
                            <a:srgbClr val="FF0000"/>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sng" strike="noStrike" kern="1200" cap="none" spc="0" normalizeH="0" baseline="0" noProof="0" dirty="0">
                        <a:ln>
                          <a:noFill/>
                        </a:ln>
                        <a:solidFill>
                          <a:srgbClr val="FF0000"/>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3114621" y="691281"/>
            <a:ext cx="5286867" cy="369332"/>
          </a:xfrm>
          <a:prstGeom prst="rect">
            <a:avLst/>
          </a:prstGeom>
          <a:solidFill>
            <a:schemeClr val="accent1">
              <a:lumMod val="20000"/>
              <a:lumOff val="80000"/>
            </a:schemeClr>
          </a:solidFill>
        </p:spPr>
        <p:txBody>
          <a:bodyPr wrap="square">
            <a:spAutoFit/>
          </a:bodyPr>
          <a:lstStyle/>
          <a:p>
            <a:r>
              <a:rPr lang="es-ES" sz="1800" b="1" kern="1200" dirty="0">
                <a:ln>
                  <a:noFill/>
                </a:ln>
                <a:solidFill>
                  <a:srgbClr val="C00000"/>
                </a:solidFill>
                <a:latin typeface="+mn-lt"/>
                <a:ea typeface="+mn-ea"/>
                <a:cs typeface="+mn-cs"/>
              </a:rPr>
              <a:t>8. LA EVALUACIÓN DEL PLAN: AUTOEVALUACIÓN CAF</a:t>
            </a: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244294" y="6332075"/>
            <a:ext cx="2743200" cy="365125"/>
          </a:xfrm>
        </p:spPr>
        <p:txBody>
          <a:bodyPr/>
          <a:lstStyle/>
          <a:p>
            <a:fld id="{43B9F2F5-9901-4B50-B674-E5A258050F84}" type="slidenum">
              <a:rPr lang="es-ES" smtClean="0"/>
              <a:t>50</a:t>
            </a:fld>
            <a:endParaRPr lang="es-ES" dirty="0"/>
          </a:p>
        </p:txBody>
      </p:sp>
      <p:sp>
        <p:nvSpPr>
          <p:cNvPr id="12" name="CuadroTexto 11">
            <a:extLst>
              <a:ext uri="{FF2B5EF4-FFF2-40B4-BE49-F238E27FC236}">
                <a16:creationId xmlns:a16="http://schemas.microsoft.com/office/drawing/2014/main" id="{82ECA854-15CE-4AF7-A9F6-BB61B1262E2C}"/>
              </a:ext>
            </a:extLst>
          </p:cNvPr>
          <p:cNvSpPr txBox="1"/>
          <p:nvPr/>
        </p:nvSpPr>
        <p:spPr>
          <a:xfrm>
            <a:off x="2262478" y="1273502"/>
            <a:ext cx="3791044" cy="5293757"/>
          </a:xfrm>
          <a:prstGeom prst="rect">
            <a:avLst/>
          </a:prstGeom>
          <a:noFill/>
        </p:spPr>
        <p:txBody>
          <a:bodyPr wrap="square" rtlCol="0">
            <a:spAutoFit/>
          </a:bodyPr>
          <a:lstStyle/>
          <a:p>
            <a:pPr algn="just"/>
            <a:r>
              <a:rPr lang="es-ES" sz="1800" b="0" i="0" u="none" strike="noStrike" baseline="0" dirty="0">
                <a:solidFill>
                  <a:schemeClr val="accent1">
                    <a:lumMod val="50000"/>
                  </a:schemeClr>
                </a:solidFill>
                <a:latin typeface="Calibri" panose="020F0502020204030204" pitchFamily="34" charset="0"/>
              </a:rPr>
              <a:t>El test </a:t>
            </a:r>
            <a:r>
              <a:rPr lang="es-ES" sz="1600" b="0" i="0" u="none" strike="noStrike" baseline="0" dirty="0">
                <a:solidFill>
                  <a:schemeClr val="accent1">
                    <a:lumMod val="50000"/>
                  </a:schemeClr>
                </a:solidFill>
                <a:latin typeface="Calibri" panose="020F0502020204030204" pitchFamily="34" charset="0"/>
              </a:rPr>
              <a:t>está diseñado sobre la base del Ciclo PDCA (planificar, desplegar o desarrollar, controlar y revisar). Se evalúan cuatro ejes:</a:t>
            </a:r>
          </a:p>
          <a:p>
            <a:pPr marL="285750" indent="-285750" algn="just">
              <a:buFont typeface="Symbol" panose="05050102010706020507" pitchFamily="18" charset="2"/>
              <a:buChar char="·"/>
            </a:pPr>
            <a:r>
              <a:rPr lang="es-ES" sz="1600" b="1" i="0" u="none" strike="noStrike" baseline="0" dirty="0">
                <a:solidFill>
                  <a:schemeClr val="accent1">
                    <a:lumMod val="50000"/>
                  </a:schemeClr>
                </a:solidFill>
                <a:latin typeface="Calibri" panose="020F0502020204030204" pitchFamily="34" charset="0"/>
              </a:rPr>
              <a:t>Eje de Planificación: </a:t>
            </a:r>
            <a:r>
              <a:rPr lang="es-ES" sz="1600" b="0" i="0" u="none" strike="noStrike" baseline="0" dirty="0">
                <a:solidFill>
                  <a:schemeClr val="accent1">
                    <a:lumMod val="50000"/>
                  </a:schemeClr>
                </a:solidFill>
                <a:latin typeface="Calibri" panose="020F0502020204030204" pitchFamily="34" charset="0"/>
              </a:rPr>
              <a:t>diseño y  planificación de las acciones y procesos necesarios para cumplir con los fines y requisitos de los servicios</a:t>
            </a:r>
            <a:r>
              <a:rPr lang="es-ES" sz="1600" dirty="0">
                <a:solidFill>
                  <a:schemeClr val="accent1">
                    <a:lumMod val="50000"/>
                  </a:schemeClr>
                </a:solidFill>
                <a:latin typeface="Calibri" panose="020F0502020204030204" pitchFamily="34" charset="0"/>
              </a:rPr>
              <a:t> (máx.. 25 puntos).</a:t>
            </a:r>
            <a:endParaRPr lang="es-ES" sz="1600" b="0" i="0" u="none" strike="noStrike" baseline="0" dirty="0">
              <a:solidFill>
                <a:schemeClr val="accent1">
                  <a:lumMod val="50000"/>
                </a:schemeClr>
              </a:solidFill>
              <a:latin typeface="Calibri" panose="020F0502020204030204" pitchFamily="34" charset="0"/>
            </a:endParaRPr>
          </a:p>
          <a:p>
            <a:pPr marL="285750" indent="-285750" algn="just">
              <a:buFont typeface="Symbol" panose="05050102010706020507" pitchFamily="18" charset="2"/>
              <a:buChar char="·"/>
            </a:pPr>
            <a:r>
              <a:rPr lang="es-ES" sz="1600" b="1" i="0" u="none" strike="noStrike" baseline="0" dirty="0">
                <a:solidFill>
                  <a:schemeClr val="accent1">
                    <a:lumMod val="50000"/>
                  </a:schemeClr>
                </a:solidFill>
                <a:latin typeface="Calibri" panose="020F0502020204030204" pitchFamily="34" charset="0"/>
              </a:rPr>
              <a:t>Eje de Despliegue: </a:t>
            </a:r>
            <a:r>
              <a:rPr lang="es-ES" sz="1600" b="0" i="0" u="none" strike="noStrike" baseline="0" dirty="0">
                <a:solidFill>
                  <a:schemeClr val="accent1">
                    <a:lumMod val="50000"/>
                  </a:schemeClr>
                </a:solidFill>
                <a:latin typeface="Calibri" panose="020F0502020204030204" pitchFamily="34" charset="0"/>
              </a:rPr>
              <a:t>desarrollo de los procesos planificados mediante las tareas y procedimientos pertinentes (máx.. 25 puntos).</a:t>
            </a:r>
          </a:p>
          <a:p>
            <a:pPr marL="285750" indent="-285750" algn="just">
              <a:buFont typeface="Symbol" panose="05050102010706020507" pitchFamily="18" charset="2"/>
              <a:buChar char="·"/>
            </a:pPr>
            <a:r>
              <a:rPr lang="es-ES" sz="1600" b="1" dirty="0">
                <a:solidFill>
                  <a:schemeClr val="accent1">
                    <a:lumMod val="50000"/>
                  </a:schemeClr>
                </a:solidFill>
                <a:latin typeface="Calibri" panose="020F0502020204030204" pitchFamily="34" charset="0"/>
              </a:rPr>
              <a:t>Eje de Control: </a:t>
            </a:r>
            <a:r>
              <a:rPr lang="es-ES" sz="1600" dirty="0">
                <a:solidFill>
                  <a:schemeClr val="accent1">
                    <a:lumMod val="50000"/>
                  </a:schemeClr>
                </a:solidFill>
                <a:latin typeface="Calibri" panose="020F0502020204030204" pitchFamily="34" charset="0"/>
              </a:rPr>
              <a:t>comprobación del grado de cumplimiento respecto a lo planificado, tanto en el ámbito externo como interno (máx. 25 puntos).</a:t>
            </a:r>
          </a:p>
          <a:p>
            <a:pPr marL="285750" indent="-285750" algn="just">
              <a:buFont typeface="Symbol" panose="05050102010706020507" pitchFamily="18" charset="2"/>
              <a:buChar char="·"/>
            </a:pPr>
            <a:r>
              <a:rPr lang="es-ES" sz="1600" b="1" dirty="0">
                <a:solidFill>
                  <a:schemeClr val="accent1">
                    <a:lumMod val="50000"/>
                  </a:schemeClr>
                </a:solidFill>
                <a:latin typeface="Calibri" panose="020F0502020204030204" pitchFamily="34" charset="0"/>
              </a:rPr>
              <a:t>Eje de Revisión: </a:t>
            </a:r>
            <a:r>
              <a:rPr lang="es-ES" sz="1600" dirty="0">
                <a:solidFill>
                  <a:schemeClr val="accent1">
                    <a:lumMod val="50000"/>
                  </a:schemeClr>
                </a:solidFill>
                <a:latin typeface="Calibri" panose="020F0502020204030204" pitchFamily="34" charset="0"/>
              </a:rPr>
              <a:t>análisis de los datos obtenidos y su traducción en las mejoras correspondientes (máx.. 25 puntos).</a:t>
            </a:r>
          </a:p>
        </p:txBody>
      </p:sp>
      <p:pic>
        <p:nvPicPr>
          <p:cNvPr id="13" name="Imagen 12">
            <a:extLst>
              <a:ext uri="{FF2B5EF4-FFF2-40B4-BE49-F238E27FC236}">
                <a16:creationId xmlns:a16="http://schemas.microsoft.com/office/drawing/2014/main" id="{E3455B6D-A6B9-4F6E-8F77-FBA5D8C0C9E4}"/>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6096000" y="2034853"/>
            <a:ext cx="5997172" cy="4408701"/>
          </a:xfrm>
          <a:prstGeom prst="rect">
            <a:avLst/>
          </a:prstGeom>
          <a:noFill/>
        </p:spPr>
      </p:pic>
      <p:pic>
        <p:nvPicPr>
          <p:cNvPr id="4" name="Imagen 3">
            <a:extLst>
              <a:ext uri="{FF2B5EF4-FFF2-40B4-BE49-F238E27FC236}">
                <a16:creationId xmlns:a16="http://schemas.microsoft.com/office/drawing/2014/main" id="{81456B89-0453-4069-89DA-EED253D33949}"/>
              </a:ext>
            </a:extLst>
          </p:cNvPr>
          <p:cNvPicPr>
            <a:picLocks noChangeAspect="1"/>
          </p:cNvPicPr>
          <p:nvPr/>
        </p:nvPicPr>
        <p:blipFill>
          <a:blip r:embed="rId13"/>
          <a:stretch>
            <a:fillRect/>
          </a:stretch>
        </p:blipFill>
        <p:spPr>
          <a:xfrm>
            <a:off x="11585961" y="645886"/>
            <a:ext cx="606039" cy="408490"/>
          </a:xfrm>
          <a:prstGeom prst="rect">
            <a:avLst/>
          </a:prstGeom>
        </p:spPr>
      </p:pic>
      <p:sp>
        <p:nvSpPr>
          <p:cNvPr id="14" name="CuadroTexto 13">
            <a:extLst>
              <a:ext uri="{FF2B5EF4-FFF2-40B4-BE49-F238E27FC236}">
                <a16:creationId xmlns:a16="http://schemas.microsoft.com/office/drawing/2014/main" id="{A9E52A49-A65D-477E-82D3-E39D2182360F}"/>
              </a:ext>
            </a:extLst>
          </p:cNvPr>
          <p:cNvSpPr txBox="1"/>
          <p:nvPr/>
        </p:nvSpPr>
        <p:spPr>
          <a:xfrm>
            <a:off x="6664978" y="1532042"/>
            <a:ext cx="4859215" cy="369332"/>
          </a:xfrm>
          <a:prstGeom prst="rect">
            <a:avLst/>
          </a:prstGeom>
          <a:solidFill>
            <a:srgbClr val="FFD5D5"/>
          </a:solidFill>
        </p:spPr>
        <p:txBody>
          <a:bodyPr wrap="square" rtlCol="0">
            <a:spAutoFit/>
          </a:bodyPr>
          <a:lstStyle/>
          <a:p>
            <a:pPr algn="ctr"/>
            <a:r>
              <a:rPr lang="es-ES" b="1" dirty="0"/>
              <a:t>RESULTADO TEST CYKLOS 2024:</a:t>
            </a:r>
          </a:p>
        </p:txBody>
      </p:sp>
    </p:spTree>
    <p:extLst>
      <p:ext uri="{BB962C8B-B14F-4D97-AF65-F5344CB8AC3E}">
        <p14:creationId xmlns:p14="http://schemas.microsoft.com/office/powerpoint/2010/main" val="32853752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102233393"/>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sng" strike="noStrike" kern="1200" cap="none" spc="0" normalizeH="0" baseline="0" noProof="0" dirty="0">
                          <a:ln>
                            <a:noFill/>
                          </a:ln>
                          <a:solidFill>
                            <a:srgbClr val="FF0000"/>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sng" strike="noStrike" kern="1200" cap="none" spc="0" normalizeH="0" baseline="0" noProof="0" dirty="0">
                        <a:ln>
                          <a:noFill/>
                        </a:ln>
                        <a:solidFill>
                          <a:srgbClr val="FF0000"/>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244294" y="6332075"/>
            <a:ext cx="2743200" cy="365125"/>
          </a:xfrm>
        </p:spPr>
        <p:txBody>
          <a:bodyPr/>
          <a:lstStyle/>
          <a:p>
            <a:fld id="{43B9F2F5-9901-4B50-B674-E5A258050F84}" type="slidenum">
              <a:rPr lang="es-ES" smtClean="0"/>
              <a:t>51</a:t>
            </a:fld>
            <a:endParaRPr lang="es-ES" dirty="0"/>
          </a:p>
        </p:txBody>
      </p:sp>
      <p:graphicFrame>
        <p:nvGraphicFramePr>
          <p:cNvPr id="10" name="Tabla 9">
            <a:extLst>
              <a:ext uri="{FF2B5EF4-FFF2-40B4-BE49-F238E27FC236}">
                <a16:creationId xmlns:a16="http://schemas.microsoft.com/office/drawing/2014/main" id="{035F4C5B-8C5E-413E-A793-7825A535A5CE}"/>
              </a:ext>
            </a:extLst>
          </p:cNvPr>
          <p:cNvGraphicFramePr>
            <a:graphicFrameLocks noGrp="1"/>
          </p:cNvGraphicFramePr>
          <p:nvPr>
            <p:extLst>
              <p:ext uri="{D42A27DB-BD31-4B8C-83A1-F6EECF244321}">
                <p14:modId xmlns:p14="http://schemas.microsoft.com/office/powerpoint/2010/main" val="161956790"/>
              </p:ext>
            </p:extLst>
          </p:nvPr>
        </p:nvGraphicFramePr>
        <p:xfrm>
          <a:off x="2510193" y="1767418"/>
          <a:ext cx="8589333" cy="4564657"/>
        </p:xfrm>
        <a:graphic>
          <a:graphicData uri="http://schemas.openxmlformats.org/drawingml/2006/table">
            <a:tbl>
              <a:tblPr firstRow="1" firstCol="1" bandRow="1"/>
              <a:tblGrid>
                <a:gridCol w="1743635">
                  <a:extLst>
                    <a:ext uri="{9D8B030D-6E8A-4147-A177-3AD203B41FA5}">
                      <a16:colId xmlns:a16="http://schemas.microsoft.com/office/drawing/2014/main" val="1405607519"/>
                    </a:ext>
                  </a:extLst>
                </a:gridCol>
                <a:gridCol w="1508287">
                  <a:extLst>
                    <a:ext uri="{9D8B030D-6E8A-4147-A177-3AD203B41FA5}">
                      <a16:colId xmlns:a16="http://schemas.microsoft.com/office/drawing/2014/main" val="2142629077"/>
                    </a:ext>
                  </a:extLst>
                </a:gridCol>
                <a:gridCol w="1345090">
                  <a:extLst>
                    <a:ext uri="{9D8B030D-6E8A-4147-A177-3AD203B41FA5}">
                      <a16:colId xmlns:a16="http://schemas.microsoft.com/office/drawing/2014/main" val="4164653129"/>
                    </a:ext>
                  </a:extLst>
                </a:gridCol>
                <a:gridCol w="1334782">
                  <a:extLst>
                    <a:ext uri="{9D8B030D-6E8A-4147-A177-3AD203B41FA5}">
                      <a16:colId xmlns:a16="http://schemas.microsoft.com/office/drawing/2014/main" val="451648628"/>
                    </a:ext>
                  </a:extLst>
                </a:gridCol>
                <a:gridCol w="1334782">
                  <a:extLst>
                    <a:ext uri="{9D8B030D-6E8A-4147-A177-3AD203B41FA5}">
                      <a16:colId xmlns:a16="http://schemas.microsoft.com/office/drawing/2014/main" val="2231865825"/>
                    </a:ext>
                  </a:extLst>
                </a:gridCol>
                <a:gridCol w="1322757">
                  <a:extLst>
                    <a:ext uri="{9D8B030D-6E8A-4147-A177-3AD203B41FA5}">
                      <a16:colId xmlns:a16="http://schemas.microsoft.com/office/drawing/2014/main" val="3774153425"/>
                    </a:ext>
                  </a:extLst>
                </a:gridCol>
              </a:tblGrid>
              <a:tr h="526187">
                <a:tc gridSpan="6">
                  <a:txBody>
                    <a:bodyPr/>
                    <a:lstStyle/>
                    <a:p>
                      <a:pPr algn="ctr">
                        <a:lnSpc>
                          <a:spcPct val="115000"/>
                        </a:lnSpc>
                        <a:tabLst>
                          <a:tab pos="617855" algn="l"/>
                        </a:tabLst>
                      </a:pPr>
                      <a:r>
                        <a:rPr lang="es-ES" sz="1800" b="1"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MEJORAS EN LA POLITICA DE CALIDAD DE LA DGG/SGAC POR EJES 2021-2024</a:t>
                      </a:r>
                      <a:endParaRPr lang="es-ES" sz="18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p>
                      <a:pPr algn="ctr">
                        <a:lnSpc>
                          <a:spcPct val="115000"/>
                        </a:lnSpc>
                        <a:tabLst>
                          <a:tab pos="617855" algn="l"/>
                        </a:tabLst>
                      </a:pPr>
                      <a:r>
                        <a:rPr lang="es-ES" sz="1000" b="1"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a:t>
                      </a:r>
                      <a:r>
                        <a:rPr lang="es-ES" sz="1200" b="1"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Máximo por eje 25 puntos. Máximo total 100 puntos)</a:t>
                      </a:r>
                      <a:endParaRPr lang="es-ES" sz="12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653721347"/>
                  </a:ext>
                </a:extLst>
              </a:tr>
              <a:tr h="526187">
                <a:tc>
                  <a:txBody>
                    <a:bodyPr/>
                    <a:lstStyle/>
                    <a:p>
                      <a:pPr>
                        <a:lnSpc>
                          <a:spcPct val="115000"/>
                        </a:lnSpc>
                        <a:tabLst>
                          <a:tab pos="617855"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tabLst>
                          <a:tab pos="617855" algn="l"/>
                        </a:tabLst>
                      </a:pPr>
                      <a:r>
                        <a:rPr lang="es-ES" sz="1100" b="1">
                          <a:solidFill>
                            <a:srgbClr val="FFFFFF"/>
                          </a:solidFill>
                          <a:effectLst/>
                          <a:latin typeface="Calibri" panose="020F0502020204030204" pitchFamily="34" charset="0"/>
                          <a:ea typeface="Calibri" panose="020F0502020204030204" pitchFamily="34" charset="0"/>
                          <a:cs typeface="Calibri" panose="020F0502020204030204" pitchFamily="34" charset="0"/>
                        </a:rPr>
                        <a:t>EJE PLANIFICACIÓN</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82A75"/>
                    </a:solidFill>
                  </a:tcPr>
                </a:tc>
                <a:tc>
                  <a:txBody>
                    <a:bodyPr/>
                    <a:lstStyle/>
                    <a:p>
                      <a:pPr algn="ctr">
                        <a:lnSpc>
                          <a:spcPct val="115000"/>
                        </a:lnSpc>
                        <a:tabLst>
                          <a:tab pos="617855" algn="l"/>
                        </a:tabLst>
                      </a:pPr>
                      <a:r>
                        <a:rPr lang="es-ES" sz="1100" b="1">
                          <a:solidFill>
                            <a:srgbClr val="FFFFFF"/>
                          </a:solidFill>
                          <a:effectLst/>
                          <a:latin typeface="Calibri" panose="020F0502020204030204" pitchFamily="34" charset="0"/>
                          <a:ea typeface="Calibri" panose="020F0502020204030204" pitchFamily="34" charset="0"/>
                          <a:cs typeface="Calibri" panose="020F0502020204030204" pitchFamily="34" charset="0"/>
                        </a:rPr>
                        <a:t>EJE DESPLIEGUE</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82A75"/>
                    </a:solidFill>
                  </a:tcPr>
                </a:tc>
                <a:tc>
                  <a:txBody>
                    <a:bodyPr/>
                    <a:lstStyle/>
                    <a:p>
                      <a:pPr algn="ctr">
                        <a:lnSpc>
                          <a:spcPct val="115000"/>
                        </a:lnSpc>
                        <a:tabLst>
                          <a:tab pos="617855" algn="l"/>
                        </a:tabLst>
                      </a:pPr>
                      <a:r>
                        <a:rPr lang="es-ES" sz="1100" b="1">
                          <a:solidFill>
                            <a:srgbClr val="FFFFFF"/>
                          </a:solidFill>
                          <a:effectLst/>
                          <a:latin typeface="Calibri" panose="020F0502020204030204" pitchFamily="34" charset="0"/>
                          <a:ea typeface="Calibri" panose="020F0502020204030204" pitchFamily="34" charset="0"/>
                          <a:cs typeface="Calibri" panose="020F0502020204030204" pitchFamily="34" charset="0"/>
                        </a:rPr>
                        <a:t>EJE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p>
                      <a:pPr algn="ctr">
                        <a:lnSpc>
                          <a:spcPct val="115000"/>
                        </a:lnSpc>
                        <a:tabLst>
                          <a:tab pos="617855" algn="l"/>
                        </a:tabLst>
                      </a:pPr>
                      <a:r>
                        <a:rPr lang="es-ES" sz="1100" b="1">
                          <a:solidFill>
                            <a:srgbClr val="FFFFFF"/>
                          </a:solidFill>
                          <a:effectLst/>
                          <a:latin typeface="Calibri" panose="020F0502020204030204" pitchFamily="34" charset="0"/>
                          <a:ea typeface="Calibri" panose="020F0502020204030204" pitchFamily="34" charset="0"/>
                          <a:cs typeface="Calibri" panose="020F0502020204030204" pitchFamily="34" charset="0"/>
                        </a:rPr>
                        <a:t>CONTROL</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82A75"/>
                    </a:solidFill>
                  </a:tcPr>
                </a:tc>
                <a:tc>
                  <a:txBody>
                    <a:bodyPr/>
                    <a:lstStyle/>
                    <a:p>
                      <a:pPr algn="ctr">
                        <a:lnSpc>
                          <a:spcPct val="115000"/>
                        </a:lnSpc>
                        <a:tabLst>
                          <a:tab pos="617855" algn="l"/>
                        </a:tabLst>
                      </a:pPr>
                      <a:r>
                        <a:rPr lang="es-ES" sz="1100" b="1">
                          <a:solidFill>
                            <a:srgbClr val="FFFFFF"/>
                          </a:solidFill>
                          <a:effectLst/>
                          <a:latin typeface="Calibri" panose="020F0502020204030204" pitchFamily="34" charset="0"/>
                          <a:ea typeface="Calibri" panose="020F0502020204030204" pitchFamily="34" charset="0"/>
                          <a:cs typeface="Calibri" panose="020F0502020204030204" pitchFamily="34" charset="0"/>
                        </a:rPr>
                        <a:t>EJE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p>
                      <a:pPr algn="ctr">
                        <a:lnSpc>
                          <a:spcPct val="115000"/>
                        </a:lnSpc>
                        <a:tabLst>
                          <a:tab pos="617855" algn="l"/>
                        </a:tabLst>
                      </a:pPr>
                      <a:r>
                        <a:rPr lang="es-ES" sz="1100" b="1">
                          <a:solidFill>
                            <a:srgbClr val="FFFFFF"/>
                          </a:solidFill>
                          <a:effectLst/>
                          <a:latin typeface="Calibri" panose="020F0502020204030204" pitchFamily="34" charset="0"/>
                          <a:ea typeface="Calibri" panose="020F0502020204030204" pitchFamily="34" charset="0"/>
                          <a:cs typeface="Calibri" panose="020F0502020204030204" pitchFamily="34" charset="0"/>
                        </a:rPr>
                        <a:t>REVISIÓN</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82A75"/>
                    </a:solidFill>
                  </a:tcPr>
                </a:tc>
                <a:tc>
                  <a:txBody>
                    <a:bodyPr/>
                    <a:lstStyle/>
                    <a:p>
                      <a:pPr algn="ctr">
                        <a:lnSpc>
                          <a:spcPct val="115000"/>
                        </a:lnSpc>
                        <a:tabLst>
                          <a:tab pos="617855" algn="l"/>
                        </a:tabLst>
                      </a:pPr>
                      <a:r>
                        <a:rPr lang="es-E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TOTAL PUNTOS</a:t>
                      </a:r>
                      <a:endParaRPr lang="es-ES" sz="11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FF4"/>
                    </a:solidFill>
                  </a:tcPr>
                </a:tc>
                <a:extLst>
                  <a:ext uri="{0D108BD9-81ED-4DB2-BD59-A6C34878D82A}">
                    <a16:rowId xmlns:a16="http://schemas.microsoft.com/office/drawing/2014/main" val="251830108"/>
                  </a:ext>
                </a:extLst>
              </a:tr>
              <a:tr h="881842">
                <a:tc>
                  <a:txBody>
                    <a:bodyPr/>
                    <a:lstStyle/>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PUNTUACIÓN</a:t>
                      </a:r>
                      <a:endParaRPr lang="es-ES" sz="11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TEST CYKLOS </a:t>
                      </a:r>
                      <a:r>
                        <a:rPr lang="es-ES" sz="14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2021</a:t>
                      </a:r>
                      <a:endParaRPr lang="es-ES" sz="14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1F0"/>
                    </a:solidFill>
                  </a:tcPr>
                </a:tc>
                <a:tc>
                  <a:txBody>
                    <a:bodyPr/>
                    <a:lstStyle/>
                    <a:p>
                      <a:pPr algn="ctr">
                        <a:lnSpc>
                          <a:spcPct val="115000"/>
                        </a:lnSpc>
                        <a:tabLst>
                          <a:tab pos="617855" algn="l"/>
                        </a:tabLst>
                      </a:pPr>
                      <a:r>
                        <a:rPr lang="es-ES" sz="1100" b="0"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2,1</a:t>
                      </a:r>
                      <a:endParaRPr lang="es-ES" sz="11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tabLst>
                          <a:tab pos="617855" algn="l"/>
                        </a:tabLst>
                      </a:pPr>
                      <a:r>
                        <a:rPr lang="es-ES" sz="1100" b="0"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13,4</a:t>
                      </a:r>
                      <a:endParaRPr lang="es-ES" sz="11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tabLst>
                          <a:tab pos="617855" algn="l"/>
                        </a:tabLst>
                      </a:pPr>
                      <a:r>
                        <a:rPr lang="es-ES" sz="1100" b="0"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7,1</a:t>
                      </a:r>
                      <a:endParaRPr lang="es-ES" sz="11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tabLst>
                          <a:tab pos="617855" algn="l"/>
                        </a:tabLst>
                      </a:pPr>
                      <a:r>
                        <a:rPr lang="es-ES" sz="1100" b="0"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10,2</a:t>
                      </a:r>
                      <a:endParaRPr lang="es-ES" sz="11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tabLst>
                          <a:tab pos="617855" algn="l"/>
                        </a:tabLst>
                      </a:pPr>
                      <a:r>
                        <a:rPr lang="es-E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32,8</a:t>
                      </a:r>
                      <a:endParaRPr lang="es-ES"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FF4"/>
                    </a:solidFill>
                  </a:tcPr>
                </a:tc>
                <a:extLst>
                  <a:ext uri="{0D108BD9-81ED-4DB2-BD59-A6C34878D82A}">
                    <a16:rowId xmlns:a16="http://schemas.microsoft.com/office/drawing/2014/main" val="2108248545"/>
                  </a:ext>
                </a:extLst>
              </a:tr>
              <a:tr h="881842">
                <a:tc>
                  <a:txBody>
                    <a:bodyPr/>
                    <a:lstStyle/>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PUNTUACIÓN</a:t>
                      </a:r>
                      <a:endParaRPr lang="es-ES" sz="11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TEST CYKLOS </a:t>
                      </a:r>
                      <a:r>
                        <a:rPr lang="es-ES" sz="14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2022</a:t>
                      </a:r>
                      <a:endParaRPr lang="es-ES" sz="14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1F0"/>
                    </a:solidFill>
                  </a:tcPr>
                </a:tc>
                <a:tc>
                  <a:txBody>
                    <a:bodyPr/>
                    <a:lstStyle/>
                    <a:p>
                      <a:pPr algn="ctr">
                        <a:lnSpc>
                          <a:spcPct val="115000"/>
                        </a:lnSpc>
                        <a:tabLst>
                          <a:tab pos="617855"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3,1</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tabLst>
                          <a:tab pos="617855"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10,9</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tabLst>
                          <a:tab pos="617855"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6,3</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tabLst>
                          <a:tab pos="617855"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14,1</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tabLst>
                          <a:tab pos="617855" algn="l"/>
                        </a:tabLst>
                      </a:pPr>
                      <a:r>
                        <a:rPr lang="es-E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34,4</a:t>
                      </a:r>
                      <a:endParaRPr lang="es-ES"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FF4"/>
                    </a:solidFill>
                  </a:tcPr>
                </a:tc>
                <a:extLst>
                  <a:ext uri="{0D108BD9-81ED-4DB2-BD59-A6C34878D82A}">
                    <a16:rowId xmlns:a16="http://schemas.microsoft.com/office/drawing/2014/main" val="1007107665"/>
                  </a:ext>
                </a:extLst>
              </a:tr>
              <a:tr h="881842">
                <a:tc>
                  <a:txBody>
                    <a:bodyPr/>
                    <a:lstStyle/>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PUNTUACIÓN</a:t>
                      </a:r>
                      <a:endParaRPr lang="es-ES" sz="11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TEST CYKLOS </a:t>
                      </a:r>
                      <a:r>
                        <a:rPr lang="es-ES" sz="14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2024</a:t>
                      </a:r>
                      <a:endParaRPr lang="es-ES" sz="14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1F0"/>
                    </a:solidFill>
                  </a:tcPr>
                </a:tc>
                <a:tc>
                  <a:txBody>
                    <a:bodyPr/>
                    <a:lstStyle/>
                    <a:p>
                      <a:pPr algn="ctr">
                        <a:lnSpc>
                          <a:spcPct val="115000"/>
                        </a:lnSpc>
                        <a:tabLst>
                          <a:tab pos="617855"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17,2</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tabLst>
                          <a:tab pos="617855" algn="l"/>
                        </a:tabLst>
                      </a:pPr>
                      <a:r>
                        <a:rPr lang="es-ES" sz="1100" b="0"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20,3</a:t>
                      </a:r>
                      <a:endParaRPr lang="es-ES" sz="11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tabLst>
                          <a:tab pos="617855"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12,5</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tabLst>
                          <a:tab pos="617855"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18,8</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tabLst>
                          <a:tab pos="617855" algn="l"/>
                        </a:tabLst>
                      </a:pPr>
                      <a:r>
                        <a:rPr lang="es-E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68,8</a:t>
                      </a:r>
                      <a:endParaRPr lang="es-ES"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FF4"/>
                    </a:solidFill>
                  </a:tcPr>
                </a:tc>
                <a:extLst>
                  <a:ext uri="{0D108BD9-81ED-4DB2-BD59-A6C34878D82A}">
                    <a16:rowId xmlns:a16="http://schemas.microsoft.com/office/drawing/2014/main" val="2423950561"/>
                  </a:ext>
                </a:extLst>
              </a:tr>
              <a:tr h="735483">
                <a:tc>
                  <a:txBody>
                    <a:bodyPr/>
                    <a:lstStyle/>
                    <a:p>
                      <a:pPr>
                        <a:lnSpc>
                          <a:spcPct val="115000"/>
                        </a:lnSpc>
                        <a:tabLst>
                          <a:tab pos="617855" algn="l"/>
                        </a:tabLst>
                      </a:pPr>
                      <a:r>
                        <a:rPr lang="es-ES"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INCREMENTO DESDE 2021</a:t>
                      </a:r>
                      <a:endParaRPr lang="es-ES" sz="16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78079"/>
                    </a:solidFill>
                  </a:tcPr>
                </a:tc>
                <a:tc>
                  <a:txBody>
                    <a:bodyPr/>
                    <a:lstStyle/>
                    <a:p>
                      <a:pPr algn="ctr">
                        <a:lnSpc>
                          <a:spcPct val="115000"/>
                        </a:lnSpc>
                        <a:tabLst>
                          <a:tab pos="617855" algn="l"/>
                        </a:tabLst>
                      </a:pPr>
                      <a:r>
                        <a:rPr lang="es-ES"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719%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D9CB"/>
                    </a:solidFill>
                  </a:tcPr>
                </a:tc>
                <a:tc>
                  <a:txBody>
                    <a:bodyPr/>
                    <a:lstStyle/>
                    <a:p>
                      <a:pPr algn="ctr">
                        <a:lnSpc>
                          <a:spcPct val="115000"/>
                        </a:lnSpc>
                        <a:tabLst>
                          <a:tab pos="617855" algn="l"/>
                        </a:tabLst>
                      </a:pPr>
                      <a:r>
                        <a:rPr lang="es-ES"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D9CB"/>
                    </a:solidFill>
                  </a:tcPr>
                </a:tc>
                <a:tc>
                  <a:txBody>
                    <a:bodyPr/>
                    <a:lstStyle/>
                    <a:p>
                      <a:pPr algn="ctr">
                        <a:lnSpc>
                          <a:spcPct val="115000"/>
                        </a:lnSpc>
                        <a:tabLst>
                          <a:tab pos="617855" algn="l"/>
                        </a:tabLst>
                      </a:pPr>
                      <a:r>
                        <a:rPr lang="es-ES"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D9CB"/>
                    </a:solidFill>
                  </a:tcPr>
                </a:tc>
                <a:tc>
                  <a:txBody>
                    <a:bodyPr/>
                    <a:lstStyle/>
                    <a:p>
                      <a:pPr algn="ctr">
                        <a:lnSpc>
                          <a:spcPct val="115000"/>
                        </a:lnSpc>
                        <a:tabLst>
                          <a:tab pos="617855" algn="l"/>
                        </a:tabLst>
                      </a:pPr>
                      <a:r>
                        <a:rPr lang="es-ES"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D9CB"/>
                    </a:solidFill>
                  </a:tcPr>
                </a:tc>
                <a:tc>
                  <a:txBody>
                    <a:bodyPr/>
                    <a:lstStyle/>
                    <a:p>
                      <a:pPr algn="ctr">
                        <a:lnSpc>
                          <a:spcPct val="115000"/>
                        </a:lnSpc>
                        <a:tabLst>
                          <a:tab pos="617855" algn="l"/>
                        </a:tabLst>
                      </a:pPr>
                      <a:r>
                        <a:rPr lang="es-ES" sz="1400" b="1" dirty="0">
                          <a:solidFill>
                            <a:srgbClr val="FFFFFF"/>
                          </a:solidFill>
                          <a:effectLst/>
                          <a:latin typeface="Calibri" panose="020F0502020204030204" pitchFamily="34" charset="0"/>
                          <a:ea typeface="MS Mincho" panose="02020609040205080304" pitchFamily="49" charset="-128"/>
                          <a:cs typeface="Times New Roman" panose="02020603050405020304" pitchFamily="18" charset="0"/>
                        </a:rPr>
                        <a:t>110%</a:t>
                      </a:r>
                      <a:endParaRPr lang="es-ES"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7F62"/>
                    </a:solidFill>
                  </a:tcPr>
                </a:tc>
                <a:extLst>
                  <a:ext uri="{0D108BD9-81ED-4DB2-BD59-A6C34878D82A}">
                    <a16:rowId xmlns:a16="http://schemas.microsoft.com/office/drawing/2014/main" val="2309564902"/>
                  </a:ext>
                </a:extLst>
              </a:tr>
            </a:tbl>
          </a:graphicData>
        </a:graphic>
      </p:graphicFrame>
      <p:sp>
        <p:nvSpPr>
          <p:cNvPr id="9" name="CuadroTexto 8">
            <a:extLst>
              <a:ext uri="{FF2B5EF4-FFF2-40B4-BE49-F238E27FC236}">
                <a16:creationId xmlns:a16="http://schemas.microsoft.com/office/drawing/2014/main" id="{F1F032A3-8A22-43A8-8FCD-64593A43A657}"/>
              </a:ext>
            </a:extLst>
          </p:cNvPr>
          <p:cNvSpPr txBox="1"/>
          <p:nvPr/>
        </p:nvSpPr>
        <p:spPr>
          <a:xfrm>
            <a:off x="2478659" y="664238"/>
            <a:ext cx="5286867" cy="369332"/>
          </a:xfrm>
          <a:prstGeom prst="rect">
            <a:avLst/>
          </a:prstGeom>
          <a:solidFill>
            <a:schemeClr val="accent1">
              <a:lumMod val="20000"/>
              <a:lumOff val="80000"/>
            </a:schemeClr>
          </a:solidFill>
        </p:spPr>
        <p:txBody>
          <a:bodyPr wrap="square">
            <a:spAutoFit/>
          </a:bodyPr>
          <a:lstStyle/>
          <a:p>
            <a:r>
              <a:rPr lang="es-ES" sz="1800" b="1" kern="1200" dirty="0">
                <a:ln>
                  <a:noFill/>
                </a:ln>
                <a:solidFill>
                  <a:srgbClr val="C00000"/>
                </a:solidFill>
                <a:latin typeface="+mn-lt"/>
                <a:ea typeface="+mn-ea"/>
                <a:cs typeface="+mn-cs"/>
              </a:rPr>
              <a:t>8. LA EVALUACIÓN DEL PLAN: AUTOEVALUACIÓN CAF</a:t>
            </a:r>
          </a:p>
        </p:txBody>
      </p:sp>
      <p:pic>
        <p:nvPicPr>
          <p:cNvPr id="12" name="Imagen 11">
            <a:extLst>
              <a:ext uri="{FF2B5EF4-FFF2-40B4-BE49-F238E27FC236}">
                <a16:creationId xmlns:a16="http://schemas.microsoft.com/office/drawing/2014/main" id="{A6AE9A73-A334-4C97-BEC4-A5FA6F155CDB}"/>
              </a:ext>
            </a:extLst>
          </p:cNvPr>
          <p:cNvPicPr>
            <a:picLocks noChangeAspect="1"/>
          </p:cNvPicPr>
          <p:nvPr/>
        </p:nvPicPr>
        <p:blipFill>
          <a:blip r:embed="rId12"/>
          <a:stretch>
            <a:fillRect/>
          </a:stretch>
        </p:blipFill>
        <p:spPr>
          <a:xfrm>
            <a:off x="11585961" y="645886"/>
            <a:ext cx="606039" cy="408490"/>
          </a:xfrm>
          <a:prstGeom prst="rect">
            <a:avLst/>
          </a:prstGeom>
        </p:spPr>
      </p:pic>
      <p:sp>
        <p:nvSpPr>
          <p:cNvPr id="13" name="CuadroTexto 12">
            <a:extLst>
              <a:ext uri="{FF2B5EF4-FFF2-40B4-BE49-F238E27FC236}">
                <a16:creationId xmlns:a16="http://schemas.microsoft.com/office/drawing/2014/main" id="{EE685DCA-7B0E-4ED8-8B2D-E9F939087E83}"/>
              </a:ext>
            </a:extLst>
          </p:cNvPr>
          <p:cNvSpPr txBox="1"/>
          <p:nvPr/>
        </p:nvSpPr>
        <p:spPr>
          <a:xfrm>
            <a:off x="4212405" y="1209166"/>
            <a:ext cx="5798774" cy="369332"/>
          </a:xfrm>
          <a:prstGeom prst="rect">
            <a:avLst/>
          </a:prstGeom>
          <a:solidFill>
            <a:srgbClr val="FFD5D5"/>
          </a:solidFill>
        </p:spPr>
        <p:txBody>
          <a:bodyPr wrap="square" rtlCol="0">
            <a:spAutoFit/>
          </a:bodyPr>
          <a:lstStyle>
            <a:defPPr>
              <a:defRPr lang="es-ES"/>
            </a:defPPr>
            <a:lvl1pPr algn="ctr">
              <a:defRPr b="1"/>
            </a:lvl1pPr>
          </a:lstStyle>
          <a:p>
            <a:r>
              <a:rPr lang="es-ES" dirty="0"/>
              <a:t>COMPARATIVA TEST CYKLOS 2021-2022-2024</a:t>
            </a:r>
          </a:p>
        </p:txBody>
      </p:sp>
    </p:spTree>
    <p:extLst>
      <p:ext uri="{BB962C8B-B14F-4D97-AF65-F5344CB8AC3E}">
        <p14:creationId xmlns:p14="http://schemas.microsoft.com/office/powerpoint/2010/main" val="5020710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1313767943"/>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sng" strike="noStrike" kern="1200" cap="none" spc="0" normalizeH="0" baseline="0" noProof="0" dirty="0">
                          <a:ln>
                            <a:noFill/>
                          </a:ln>
                          <a:solidFill>
                            <a:srgbClr val="FF0000"/>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sng" strike="noStrike" kern="1200" cap="none" spc="0" normalizeH="0" baseline="0" noProof="0" dirty="0">
                        <a:ln>
                          <a:noFill/>
                        </a:ln>
                        <a:solidFill>
                          <a:srgbClr val="FF0000"/>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244294" y="6332075"/>
            <a:ext cx="2743200" cy="365125"/>
          </a:xfrm>
        </p:spPr>
        <p:txBody>
          <a:bodyPr/>
          <a:lstStyle/>
          <a:p>
            <a:fld id="{43B9F2F5-9901-4B50-B674-E5A258050F84}" type="slidenum">
              <a:rPr lang="es-ES" smtClean="0"/>
              <a:t>52</a:t>
            </a:fld>
            <a:endParaRPr lang="es-ES" dirty="0"/>
          </a:p>
        </p:txBody>
      </p:sp>
      <p:graphicFrame>
        <p:nvGraphicFramePr>
          <p:cNvPr id="9" name="Gráfico 8">
            <a:extLst>
              <a:ext uri="{FF2B5EF4-FFF2-40B4-BE49-F238E27FC236}">
                <a16:creationId xmlns:a16="http://schemas.microsoft.com/office/drawing/2014/main" id="{45FB783A-34E7-4522-ACAD-05CF6D05589A}"/>
              </a:ext>
            </a:extLst>
          </p:cNvPr>
          <p:cNvGraphicFramePr/>
          <p:nvPr>
            <p:extLst>
              <p:ext uri="{D42A27DB-BD31-4B8C-83A1-F6EECF244321}">
                <p14:modId xmlns:p14="http://schemas.microsoft.com/office/powerpoint/2010/main" val="1918744705"/>
              </p:ext>
            </p:extLst>
          </p:nvPr>
        </p:nvGraphicFramePr>
        <p:xfrm>
          <a:off x="3301723" y="1761380"/>
          <a:ext cx="7177480" cy="4753257"/>
        </p:xfrm>
        <a:graphic>
          <a:graphicData uri="http://schemas.openxmlformats.org/drawingml/2006/chart">
            <c:chart xmlns:c="http://schemas.openxmlformats.org/drawingml/2006/chart" xmlns:r="http://schemas.openxmlformats.org/officeDocument/2006/relationships" r:id="rId12"/>
          </a:graphicData>
        </a:graphic>
      </p:graphicFrame>
      <p:sp>
        <p:nvSpPr>
          <p:cNvPr id="10" name="CuadroTexto 9">
            <a:extLst>
              <a:ext uri="{FF2B5EF4-FFF2-40B4-BE49-F238E27FC236}">
                <a16:creationId xmlns:a16="http://schemas.microsoft.com/office/drawing/2014/main" id="{D1E33F6C-FE86-41CA-8D37-E60F2B3BF4B1}"/>
              </a:ext>
            </a:extLst>
          </p:cNvPr>
          <p:cNvSpPr txBox="1"/>
          <p:nvPr/>
        </p:nvSpPr>
        <p:spPr>
          <a:xfrm>
            <a:off x="2478659" y="664238"/>
            <a:ext cx="5286867" cy="369332"/>
          </a:xfrm>
          <a:prstGeom prst="rect">
            <a:avLst/>
          </a:prstGeom>
          <a:solidFill>
            <a:schemeClr val="accent1">
              <a:lumMod val="20000"/>
              <a:lumOff val="80000"/>
            </a:schemeClr>
          </a:solidFill>
        </p:spPr>
        <p:txBody>
          <a:bodyPr wrap="square">
            <a:spAutoFit/>
          </a:bodyPr>
          <a:lstStyle/>
          <a:p>
            <a:r>
              <a:rPr lang="es-ES" sz="1800" b="1" kern="1200" dirty="0">
                <a:ln>
                  <a:noFill/>
                </a:ln>
                <a:solidFill>
                  <a:srgbClr val="C00000"/>
                </a:solidFill>
                <a:latin typeface="+mn-lt"/>
                <a:ea typeface="+mn-ea"/>
                <a:cs typeface="+mn-cs"/>
              </a:rPr>
              <a:t>8. LA EVALUACIÓN DEL PLAN: AUTOEVALUACIÓN CAF</a:t>
            </a:r>
          </a:p>
        </p:txBody>
      </p:sp>
      <p:pic>
        <p:nvPicPr>
          <p:cNvPr id="13" name="Imagen 12">
            <a:extLst>
              <a:ext uri="{FF2B5EF4-FFF2-40B4-BE49-F238E27FC236}">
                <a16:creationId xmlns:a16="http://schemas.microsoft.com/office/drawing/2014/main" id="{8F218922-A1CD-4816-A307-4A9E37B2920D}"/>
              </a:ext>
            </a:extLst>
          </p:cNvPr>
          <p:cNvPicPr>
            <a:picLocks noChangeAspect="1"/>
          </p:cNvPicPr>
          <p:nvPr/>
        </p:nvPicPr>
        <p:blipFill>
          <a:blip r:embed="rId13"/>
          <a:stretch>
            <a:fillRect/>
          </a:stretch>
        </p:blipFill>
        <p:spPr>
          <a:xfrm>
            <a:off x="11585961" y="645886"/>
            <a:ext cx="606039" cy="408490"/>
          </a:xfrm>
          <a:prstGeom prst="rect">
            <a:avLst/>
          </a:prstGeom>
        </p:spPr>
      </p:pic>
      <p:sp>
        <p:nvSpPr>
          <p:cNvPr id="11" name="CuadroTexto 10">
            <a:extLst>
              <a:ext uri="{FF2B5EF4-FFF2-40B4-BE49-F238E27FC236}">
                <a16:creationId xmlns:a16="http://schemas.microsoft.com/office/drawing/2014/main" id="{E30197A7-CB19-431C-BE54-598042B582C1}"/>
              </a:ext>
            </a:extLst>
          </p:cNvPr>
          <p:cNvSpPr txBox="1"/>
          <p:nvPr/>
        </p:nvSpPr>
        <p:spPr>
          <a:xfrm>
            <a:off x="4212405" y="1209166"/>
            <a:ext cx="5798774" cy="369332"/>
          </a:xfrm>
          <a:prstGeom prst="rect">
            <a:avLst/>
          </a:prstGeom>
          <a:solidFill>
            <a:srgbClr val="FFD5D5"/>
          </a:solidFill>
        </p:spPr>
        <p:txBody>
          <a:bodyPr wrap="square" rtlCol="0">
            <a:spAutoFit/>
          </a:bodyPr>
          <a:lstStyle>
            <a:defPPr>
              <a:defRPr lang="es-ES"/>
            </a:defPPr>
            <a:lvl1pPr algn="ctr">
              <a:defRPr b="1"/>
            </a:lvl1pPr>
          </a:lstStyle>
          <a:p>
            <a:r>
              <a:rPr lang="es-ES" dirty="0"/>
              <a:t>COMPARATIVA TEST CYKLOS 2021-2022-2024</a:t>
            </a:r>
          </a:p>
        </p:txBody>
      </p:sp>
    </p:spTree>
    <p:extLst>
      <p:ext uri="{BB962C8B-B14F-4D97-AF65-F5344CB8AC3E}">
        <p14:creationId xmlns:p14="http://schemas.microsoft.com/office/powerpoint/2010/main" val="22694481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2036966515"/>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sng" strike="noStrike" kern="1200" cap="none" spc="0" normalizeH="0" baseline="0" noProof="0" dirty="0">
                          <a:ln>
                            <a:noFill/>
                          </a:ln>
                          <a:solidFill>
                            <a:srgbClr val="FF0000"/>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sng" strike="noStrike" kern="1200" cap="none" spc="0" normalizeH="0" baseline="0" noProof="0" dirty="0">
                        <a:ln>
                          <a:noFill/>
                        </a:ln>
                        <a:solidFill>
                          <a:srgbClr val="FF0000"/>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244294" y="6332075"/>
            <a:ext cx="2743200" cy="365125"/>
          </a:xfrm>
        </p:spPr>
        <p:txBody>
          <a:bodyPr/>
          <a:lstStyle/>
          <a:p>
            <a:fld id="{43B9F2F5-9901-4B50-B674-E5A258050F84}" type="slidenum">
              <a:rPr lang="es-ES" smtClean="0"/>
              <a:t>53</a:t>
            </a:fld>
            <a:endParaRPr lang="es-ES" dirty="0"/>
          </a:p>
        </p:txBody>
      </p:sp>
      <p:sp>
        <p:nvSpPr>
          <p:cNvPr id="10" name="CuadroTexto 9">
            <a:extLst>
              <a:ext uri="{FF2B5EF4-FFF2-40B4-BE49-F238E27FC236}">
                <a16:creationId xmlns:a16="http://schemas.microsoft.com/office/drawing/2014/main" id="{D1E33F6C-FE86-41CA-8D37-E60F2B3BF4B1}"/>
              </a:ext>
            </a:extLst>
          </p:cNvPr>
          <p:cNvSpPr txBox="1"/>
          <p:nvPr/>
        </p:nvSpPr>
        <p:spPr>
          <a:xfrm>
            <a:off x="2478659" y="664238"/>
            <a:ext cx="5286867" cy="369332"/>
          </a:xfrm>
          <a:prstGeom prst="rect">
            <a:avLst/>
          </a:prstGeom>
          <a:solidFill>
            <a:schemeClr val="accent1">
              <a:lumMod val="20000"/>
              <a:lumOff val="80000"/>
            </a:schemeClr>
          </a:solidFill>
        </p:spPr>
        <p:txBody>
          <a:bodyPr wrap="square">
            <a:spAutoFit/>
          </a:bodyPr>
          <a:lstStyle/>
          <a:p>
            <a:r>
              <a:rPr lang="es-ES" sz="1800" b="1" kern="1200" dirty="0">
                <a:ln>
                  <a:noFill/>
                </a:ln>
                <a:solidFill>
                  <a:srgbClr val="C00000"/>
                </a:solidFill>
                <a:latin typeface="+mn-lt"/>
                <a:ea typeface="+mn-ea"/>
                <a:cs typeface="+mn-cs"/>
              </a:rPr>
              <a:t>8. LA EVALUACIÓN DEL PLAN: AUTOEVALUACIÓN CAF</a:t>
            </a:r>
          </a:p>
        </p:txBody>
      </p:sp>
      <p:sp>
        <p:nvSpPr>
          <p:cNvPr id="12" name="CuadroTexto 11">
            <a:extLst>
              <a:ext uri="{FF2B5EF4-FFF2-40B4-BE49-F238E27FC236}">
                <a16:creationId xmlns:a16="http://schemas.microsoft.com/office/drawing/2014/main" id="{1030DDCD-1330-4A69-8883-E68F8591FE8F}"/>
              </a:ext>
            </a:extLst>
          </p:cNvPr>
          <p:cNvSpPr txBox="1"/>
          <p:nvPr/>
        </p:nvSpPr>
        <p:spPr>
          <a:xfrm>
            <a:off x="2478659" y="1123495"/>
            <a:ext cx="8652403" cy="369332"/>
          </a:xfrm>
          <a:prstGeom prst="rect">
            <a:avLst/>
          </a:prstGeom>
          <a:solidFill>
            <a:srgbClr val="C00000"/>
          </a:solidFill>
        </p:spPr>
        <p:txBody>
          <a:bodyPr wrap="square" rtlCol="0">
            <a:spAutoFit/>
          </a:bodyPr>
          <a:lstStyle/>
          <a:p>
            <a:pPr algn="ctr"/>
            <a:r>
              <a:rPr lang="es-ES" b="1" dirty="0">
                <a:solidFill>
                  <a:schemeClr val="bg1"/>
                </a:solidFill>
              </a:rPr>
              <a:t>EVALUACIÓN DE LA PLANIFICACIÓN 2025: AUTOEVALUACIÓN CAF</a:t>
            </a:r>
          </a:p>
        </p:txBody>
      </p:sp>
      <p:pic>
        <p:nvPicPr>
          <p:cNvPr id="13" name="Imagen 12">
            <a:extLst>
              <a:ext uri="{FF2B5EF4-FFF2-40B4-BE49-F238E27FC236}">
                <a16:creationId xmlns:a16="http://schemas.microsoft.com/office/drawing/2014/main" id="{8F218922-A1CD-4816-A307-4A9E37B2920D}"/>
              </a:ext>
            </a:extLst>
          </p:cNvPr>
          <p:cNvPicPr>
            <a:picLocks noChangeAspect="1"/>
          </p:cNvPicPr>
          <p:nvPr/>
        </p:nvPicPr>
        <p:blipFill>
          <a:blip r:embed="rId12"/>
          <a:stretch>
            <a:fillRect/>
          </a:stretch>
        </p:blipFill>
        <p:spPr>
          <a:xfrm>
            <a:off x="11585961" y="645886"/>
            <a:ext cx="606039" cy="408490"/>
          </a:xfrm>
          <a:prstGeom prst="rect">
            <a:avLst/>
          </a:prstGeom>
        </p:spPr>
      </p:pic>
      <p:sp>
        <p:nvSpPr>
          <p:cNvPr id="11" name="CuadroTexto 10">
            <a:extLst>
              <a:ext uri="{FF2B5EF4-FFF2-40B4-BE49-F238E27FC236}">
                <a16:creationId xmlns:a16="http://schemas.microsoft.com/office/drawing/2014/main" id="{D02BD5D9-77D5-458D-99E1-B73F2AC00193}"/>
              </a:ext>
            </a:extLst>
          </p:cNvPr>
          <p:cNvSpPr txBox="1"/>
          <p:nvPr/>
        </p:nvSpPr>
        <p:spPr>
          <a:xfrm>
            <a:off x="2412268" y="1678912"/>
            <a:ext cx="9575225" cy="1815882"/>
          </a:xfrm>
          <a:prstGeom prst="rect">
            <a:avLst/>
          </a:prstGeom>
          <a:noFill/>
        </p:spPr>
        <p:txBody>
          <a:bodyPr wrap="square">
            <a:spAutoFit/>
          </a:bodyPr>
          <a:lstStyle/>
          <a:p>
            <a:pPr algn="just"/>
            <a:r>
              <a:rPr lang="es-ES" sz="1600" dirty="0">
                <a:solidFill>
                  <a:schemeClr val="accent1">
                    <a:lumMod val="50000"/>
                  </a:schemeClr>
                </a:solidFill>
                <a:latin typeface="Calibri" panose="020F0502020204030204" pitchFamily="34" charset="0"/>
              </a:rPr>
              <a:t>El </a:t>
            </a:r>
            <a:r>
              <a:rPr lang="es-ES" sz="1600" b="1" dirty="0">
                <a:solidFill>
                  <a:schemeClr val="accent1">
                    <a:lumMod val="50000"/>
                  </a:schemeClr>
                </a:solidFill>
                <a:latin typeface="Calibri" panose="020F0502020204030204" pitchFamily="34" charset="0"/>
                <a:hlinkClick r:id="rId13"/>
              </a:rPr>
              <a:t>MARCO COMÚN DE EVALUACIÓN (CAF) </a:t>
            </a:r>
            <a:r>
              <a:rPr lang="es-ES" sz="1600" dirty="0">
                <a:solidFill>
                  <a:schemeClr val="accent1">
                    <a:lumMod val="50000"/>
                  </a:schemeClr>
                </a:solidFill>
                <a:latin typeface="Calibri" panose="020F0502020204030204" pitchFamily="34" charset="0"/>
              </a:rPr>
              <a:t>es un modelo integral de gestión de calidad, basado en la </a:t>
            </a:r>
            <a:r>
              <a:rPr lang="es-ES" sz="1600" b="1" dirty="0">
                <a:solidFill>
                  <a:schemeClr val="accent1">
                    <a:lumMod val="50000"/>
                  </a:schemeClr>
                </a:solidFill>
                <a:latin typeface="Calibri" panose="020F0502020204030204" pitchFamily="34" charset="0"/>
                <a:hlinkClick r:id="rId14"/>
              </a:rPr>
              <a:t>autoevaluación</a:t>
            </a:r>
            <a:r>
              <a:rPr lang="es-ES" sz="1600" b="1" dirty="0">
                <a:solidFill>
                  <a:schemeClr val="accent1">
                    <a:lumMod val="50000"/>
                  </a:schemeClr>
                </a:solidFill>
                <a:latin typeface="Calibri" panose="020F0502020204030204" pitchFamily="34" charset="0"/>
              </a:rPr>
              <a:t> </a:t>
            </a:r>
            <a:r>
              <a:rPr lang="es-ES" sz="1600" dirty="0">
                <a:solidFill>
                  <a:schemeClr val="accent1">
                    <a:lumMod val="50000"/>
                  </a:schemeClr>
                </a:solidFill>
                <a:latin typeface="Calibri" panose="020F0502020204030204" pitchFamily="34" charset="0"/>
              </a:rPr>
              <a:t>para el sector público. CAF ayuda a que las organizaciones del sector público puedan mejorar su rendimiento. El CAF está inspirado en el Modelo de Excelencia de la Fundación Europea para la Gestión de Calidad (EFQM) ®. CAF considera que es posible lograr unos resultados excelentes en el rendimiento de la organización, en los ciudadanos/clientes, en las personas y en la sociedad mediante un liderazgo estratégico, una planificación, una adecuada gestión de las personas, de las alianzas, de los recursos y de los procesos. CAF analiza los 9 principales aspectos que deben ser considerados en cualquier organización.</a:t>
            </a:r>
          </a:p>
        </p:txBody>
      </p:sp>
      <p:sp>
        <p:nvSpPr>
          <p:cNvPr id="6" name="CuadroTexto 5">
            <a:extLst>
              <a:ext uri="{FF2B5EF4-FFF2-40B4-BE49-F238E27FC236}">
                <a16:creationId xmlns:a16="http://schemas.microsoft.com/office/drawing/2014/main" id="{282171A4-14C9-423D-809A-A67E4F4C151B}"/>
              </a:ext>
            </a:extLst>
          </p:cNvPr>
          <p:cNvSpPr txBox="1"/>
          <p:nvPr/>
        </p:nvSpPr>
        <p:spPr>
          <a:xfrm>
            <a:off x="2536332" y="5297386"/>
            <a:ext cx="9049629" cy="1323439"/>
          </a:xfrm>
          <a:prstGeom prst="rect">
            <a:avLst/>
          </a:prstGeom>
          <a:noFill/>
        </p:spPr>
        <p:txBody>
          <a:bodyPr wrap="square" rtlCol="0">
            <a:spAutoFit/>
          </a:bodyPr>
          <a:lstStyle/>
          <a:p>
            <a:pPr algn="just"/>
            <a:r>
              <a:rPr lang="es-ES" sz="1600" b="1" dirty="0">
                <a:solidFill>
                  <a:srgbClr val="C00000"/>
                </a:solidFill>
                <a:latin typeface="Calibri" panose="020F0502020204030204" pitchFamily="34" charset="0"/>
              </a:rPr>
              <a:t>La Delegación del Gobierno en Galicia </a:t>
            </a:r>
            <a:r>
              <a:rPr lang="es-ES" sz="1600" dirty="0">
                <a:solidFill>
                  <a:schemeClr val="accent1">
                    <a:lumMod val="50000"/>
                  </a:schemeClr>
                </a:solidFill>
                <a:latin typeface="Calibri" panose="020F0502020204030204" pitchFamily="34" charset="0"/>
              </a:rPr>
              <a:t>ha realizado en nov/dic 2025 siguiendo la metodología CAF  una </a:t>
            </a:r>
            <a:r>
              <a:rPr lang="es-ES" sz="1600" b="1" dirty="0">
                <a:solidFill>
                  <a:schemeClr val="accent1">
                    <a:lumMod val="50000"/>
                  </a:schemeClr>
                </a:solidFill>
                <a:latin typeface="Calibri" panose="020F0502020204030204" pitchFamily="34" charset="0"/>
              </a:rPr>
              <a:t>autoevaluación en 2025 de la organización</a:t>
            </a:r>
            <a:r>
              <a:rPr lang="es-ES" sz="1600" dirty="0">
                <a:solidFill>
                  <a:schemeClr val="accent1">
                    <a:lumMod val="50000"/>
                  </a:schemeClr>
                </a:solidFill>
                <a:latin typeface="Calibri" panose="020F0502020204030204" pitchFamily="34" charset="0"/>
              </a:rPr>
              <a:t> para identificar los puntos fuertes y las áreas de mejora basado en evidencias tangibles. Se trata de obtener una lista de áreas de mejora para el futuro desarrollo de la organización. El resultado se ha materializado en un informe de autoevaluación que retroalimenta el ciclo de mejora continua.</a:t>
            </a:r>
          </a:p>
        </p:txBody>
      </p:sp>
      <p:sp>
        <p:nvSpPr>
          <p:cNvPr id="4" name="CuadroTexto 3">
            <a:extLst>
              <a:ext uri="{FF2B5EF4-FFF2-40B4-BE49-F238E27FC236}">
                <a16:creationId xmlns:a16="http://schemas.microsoft.com/office/drawing/2014/main" id="{475BA7B3-331A-4372-94D3-8CE0CDFA11B8}"/>
              </a:ext>
            </a:extLst>
          </p:cNvPr>
          <p:cNvSpPr txBox="1"/>
          <p:nvPr/>
        </p:nvSpPr>
        <p:spPr>
          <a:xfrm>
            <a:off x="2606474" y="3673298"/>
            <a:ext cx="2536405" cy="1200329"/>
          </a:xfrm>
          <a:prstGeom prst="rect">
            <a:avLst/>
          </a:prstGeom>
          <a:noFill/>
        </p:spPr>
        <p:txBody>
          <a:bodyPr wrap="square" rtlCol="0">
            <a:spAutoFit/>
          </a:bodyPr>
          <a:lstStyle/>
          <a:p>
            <a:r>
              <a:rPr lang="es-ES" dirty="0">
                <a:solidFill>
                  <a:srgbClr val="C00000"/>
                </a:solidFill>
              </a:rPr>
              <a:t>CAF utiliza la metodología de la mejora continua aplicando el ciclo </a:t>
            </a:r>
            <a:r>
              <a:rPr lang="es-ES" dirty="0" err="1">
                <a:solidFill>
                  <a:srgbClr val="C00000"/>
                </a:solidFill>
              </a:rPr>
              <a:t>PDCA</a:t>
            </a:r>
            <a:endParaRPr lang="es-ES" dirty="0">
              <a:solidFill>
                <a:srgbClr val="C00000"/>
              </a:solidFill>
            </a:endParaRPr>
          </a:p>
        </p:txBody>
      </p:sp>
      <p:pic>
        <p:nvPicPr>
          <p:cNvPr id="14" name="Imagen 13">
            <a:extLst>
              <a:ext uri="{FF2B5EF4-FFF2-40B4-BE49-F238E27FC236}">
                <a16:creationId xmlns:a16="http://schemas.microsoft.com/office/drawing/2014/main" id="{423BCBFE-FD6B-46EE-8A79-73C82C50722D}"/>
              </a:ext>
            </a:extLst>
          </p:cNvPr>
          <p:cNvPicPr>
            <a:picLocks noChangeAspect="1"/>
          </p:cNvPicPr>
          <p:nvPr/>
        </p:nvPicPr>
        <p:blipFill>
          <a:blip r:embed="rId15"/>
          <a:stretch>
            <a:fillRect/>
          </a:stretch>
        </p:blipFill>
        <p:spPr>
          <a:xfrm>
            <a:off x="5142879" y="3450767"/>
            <a:ext cx="4264649" cy="1634740"/>
          </a:xfrm>
          <a:prstGeom prst="rect">
            <a:avLst/>
          </a:prstGeom>
        </p:spPr>
      </p:pic>
      <p:sp>
        <p:nvSpPr>
          <p:cNvPr id="15" name="CuadroTexto 14">
            <a:extLst>
              <a:ext uri="{FF2B5EF4-FFF2-40B4-BE49-F238E27FC236}">
                <a16:creationId xmlns:a16="http://schemas.microsoft.com/office/drawing/2014/main" id="{132F500B-0C2F-4A7B-A99B-06CEC2672057}"/>
              </a:ext>
            </a:extLst>
          </p:cNvPr>
          <p:cNvSpPr txBox="1"/>
          <p:nvPr/>
        </p:nvSpPr>
        <p:spPr>
          <a:xfrm>
            <a:off x="9773401" y="3673297"/>
            <a:ext cx="1684986" cy="1200329"/>
          </a:xfrm>
          <a:prstGeom prst="rect">
            <a:avLst/>
          </a:prstGeom>
          <a:noFill/>
        </p:spPr>
        <p:txBody>
          <a:bodyPr wrap="square" rtlCol="0">
            <a:spAutoFit/>
          </a:bodyPr>
          <a:lstStyle/>
          <a:p>
            <a:pPr algn="ctr"/>
            <a:r>
              <a:rPr lang="es-ES" dirty="0">
                <a:solidFill>
                  <a:srgbClr val="C00000"/>
                </a:solidFill>
              </a:rPr>
              <a:t>Planificar (P)</a:t>
            </a:r>
          </a:p>
          <a:p>
            <a:pPr algn="ctr"/>
            <a:r>
              <a:rPr lang="es-ES" dirty="0">
                <a:solidFill>
                  <a:srgbClr val="C00000"/>
                </a:solidFill>
              </a:rPr>
              <a:t>Hacer (D)</a:t>
            </a:r>
          </a:p>
          <a:p>
            <a:pPr algn="ctr"/>
            <a:r>
              <a:rPr lang="es-ES" dirty="0">
                <a:solidFill>
                  <a:srgbClr val="C00000"/>
                </a:solidFill>
              </a:rPr>
              <a:t>Verificar (C)</a:t>
            </a:r>
          </a:p>
          <a:p>
            <a:pPr algn="ctr"/>
            <a:r>
              <a:rPr lang="es-ES" dirty="0">
                <a:solidFill>
                  <a:srgbClr val="C00000"/>
                </a:solidFill>
              </a:rPr>
              <a:t>Actuar (A)</a:t>
            </a:r>
          </a:p>
        </p:txBody>
      </p:sp>
      <p:sp>
        <p:nvSpPr>
          <p:cNvPr id="8" name="Flecha: curvada hacia la derecha 7">
            <a:extLst>
              <a:ext uri="{FF2B5EF4-FFF2-40B4-BE49-F238E27FC236}">
                <a16:creationId xmlns:a16="http://schemas.microsoft.com/office/drawing/2014/main" id="{BBA72E45-5D9A-4ED6-9CD3-CD8DA9DD1B8C}"/>
              </a:ext>
            </a:extLst>
          </p:cNvPr>
          <p:cNvSpPr/>
          <p:nvPr/>
        </p:nvSpPr>
        <p:spPr>
          <a:xfrm>
            <a:off x="9585526" y="3781105"/>
            <a:ext cx="348474" cy="96163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6" name="Flecha: curvada hacia la derecha 15">
            <a:extLst>
              <a:ext uri="{FF2B5EF4-FFF2-40B4-BE49-F238E27FC236}">
                <a16:creationId xmlns:a16="http://schemas.microsoft.com/office/drawing/2014/main" id="{A37A5091-9351-4EAB-B046-6FD2C4169C19}"/>
              </a:ext>
            </a:extLst>
          </p:cNvPr>
          <p:cNvSpPr/>
          <p:nvPr/>
        </p:nvSpPr>
        <p:spPr>
          <a:xfrm flipH="1" flipV="1">
            <a:off x="11237489" y="3771126"/>
            <a:ext cx="348472" cy="9815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965992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657921237"/>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sng" strike="noStrike" kern="1200" cap="none" spc="0" normalizeH="0" baseline="0" noProof="0" dirty="0">
                          <a:ln>
                            <a:noFill/>
                          </a:ln>
                          <a:solidFill>
                            <a:srgbClr val="FF0000"/>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sng" strike="noStrike" kern="1200" cap="none" spc="0" normalizeH="0" baseline="0" noProof="0" dirty="0">
                        <a:ln>
                          <a:noFill/>
                        </a:ln>
                        <a:solidFill>
                          <a:srgbClr val="FF0000"/>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244294" y="6332075"/>
            <a:ext cx="2743200" cy="365125"/>
          </a:xfrm>
        </p:spPr>
        <p:txBody>
          <a:bodyPr/>
          <a:lstStyle/>
          <a:p>
            <a:fld id="{43B9F2F5-9901-4B50-B674-E5A258050F84}" type="slidenum">
              <a:rPr lang="es-ES" smtClean="0"/>
              <a:t>54</a:t>
            </a:fld>
            <a:endParaRPr lang="es-ES" dirty="0"/>
          </a:p>
        </p:txBody>
      </p:sp>
      <p:sp>
        <p:nvSpPr>
          <p:cNvPr id="10" name="CuadroTexto 9">
            <a:extLst>
              <a:ext uri="{FF2B5EF4-FFF2-40B4-BE49-F238E27FC236}">
                <a16:creationId xmlns:a16="http://schemas.microsoft.com/office/drawing/2014/main" id="{D1E33F6C-FE86-41CA-8D37-E60F2B3BF4B1}"/>
              </a:ext>
            </a:extLst>
          </p:cNvPr>
          <p:cNvSpPr txBox="1"/>
          <p:nvPr/>
        </p:nvSpPr>
        <p:spPr>
          <a:xfrm>
            <a:off x="2478659" y="664238"/>
            <a:ext cx="5286867" cy="369332"/>
          </a:xfrm>
          <a:prstGeom prst="rect">
            <a:avLst/>
          </a:prstGeom>
          <a:solidFill>
            <a:schemeClr val="accent1">
              <a:lumMod val="20000"/>
              <a:lumOff val="80000"/>
            </a:schemeClr>
          </a:solidFill>
        </p:spPr>
        <p:txBody>
          <a:bodyPr wrap="square">
            <a:spAutoFit/>
          </a:bodyPr>
          <a:lstStyle/>
          <a:p>
            <a:r>
              <a:rPr lang="es-ES" sz="1800" b="1" kern="1200" dirty="0">
                <a:ln>
                  <a:noFill/>
                </a:ln>
                <a:solidFill>
                  <a:srgbClr val="C00000"/>
                </a:solidFill>
                <a:latin typeface="+mn-lt"/>
                <a:ea typeface="+mn-ea"/>
                <a:cs typeface="+mn-cs"/>
              </a:rPr>
              <a:t>8. LA EVALUACIÓN DEL PLAN: AUTOEVALUACIÓN CAF</a:t>
            </a:r>
          </a:p>
        </p:txBody>
      </p:sp>
      <p:sp>
        <p:nvSpPr>
          <p:cNvPr id="12" name="CuadroTexto 11">
            <a:extLst>
              <a:ext uri="{FF2B5EF4-FFF2-40B4-BE49-F238E27FC236}">
                <a16:creationId xmlns:a16="http://schemas.microsoft.com/office/drawing/2014/main" id="{1030DDCD-1330-4A69-8883-E68F8591FE8F}"/>
              </a:ext>
            </a:extLst>
          </p:cNvPr>
          <p:cNvSpPr txBox="1"/>
          <p:nvPr/>
        </p:nvSpPr>
        <p:spPr>
          <a:xfrm>
            <a:off x="2478659" y="1123495"/>
            <a:ext cx="8652403" cy="369332"/>
          </a:xfrm>
          <a:prstGeom prst="rect">
            <a:avLst/>
          </a:prstGeom>
          <a:solidFill>
            <a:srgbClr val="C00000"/>
          </a:solidFill>
        </p:spPr>
        <p:txBody>
          <a:bodyPr wrap="square" rtlCol="0">
            <a:spAutoFit/>
          </a:bodyPr>
          <a:lstStyle/>
          <a:p>
            <a:pPr algn="ctr"/>
            <a:r>
              <a:rPr lang="es-ES" b="1" dirty="0">
                <a:solidFill>
                  <a:schemeClr val="bg1"/>
                </a:solidFill>
              </a:rPr>
              <a:t>EVALUACIÓN DE LA PLANIFICACIÓN 2025: AUTOEVALUACIÓN CAF</a:t>
            </a:r>
          </a:p>
        </p:txBody>
      </p:sp>
      <p:pic>
        <p:nvPicPr>
          <p:cNvPr id="13" name="Imagen 12">
            <a:extLst>
              <a:ext uri="{FF2B5EF4-FFF2-40B4-BE49-F238E27FC236}">
                <a16:creationId xmlns:a16="http://schemas.microsoft.com/office/drawing/2014/main" id="{8F218922-A1CD-4816-A307-4A9E37B2920D}"/>
              </a:ext>
            </a:extLst>
          </p:cNvPr>
          <p:cNvPicPr>
            <a:picLocks noChangeAspect="1"/>
          </p:cNvPicPr>
          <p:nvPr/>
        </p:nvPicPr>
        <p:blipFill>
          <a:blip r:embed="rId12"/>
          <a:stretch>
            <a:fillRect/>
          </a:stretch>
        </p:blipFill>
        <p:spPr>
          <a:xfrm>
            <a:off x="11585961" y="645886"/>
            <a:ext cx="606039" cy="408490"/>
          </a:xfrm>
          <a:prstGeom prst="rect">
            <a:avLst/>
          </a:prstGeom>
        </p:spPr>
      </p:pic>
      <p:pic>
        <p:nvPicPr>
          <p:cNvPr id="14" name="Imagen 13">
            <a:extLst>
              <a:ext uri="{FF2B5EF4-FFF2-40B4-BE49-F238E27FC236}">
                <a16:creationId xmlns:a16="http://schemas.microsoft.com/office/drawing/2014/main" id="{4C0FEBA9-DD1B-41EC-B6F6-58277C22C5D7}"/>
              </a:ext>
            </a:extLst>
          </p:cNvPr>
          <p:cNvPicPr>
            <a:picLocks noChangeAspect="1"/>
          </p:cNvPicPr>
          <p:nvPr/>
        </p:nvPicPr>
        <p:blipFill>
          <a:blip r:embed="rId13"/>
          <a:stretch>
            <a:fillRect/>
          </a:stretch>
        </p:blipFill>
        <p:spPr>
          <a:xfrm>
            <a:off x="2478659" y="1841338"/>
            <a:ext cx="9404152" cy="4855861"/>
          </a:xfrm>
          <a:prstGeom prst="rect">
            <a:avLst/>
          </a:prstGeom>
        </p:spPr>
      </p:pic>
    </p:spTree>
    <p:extLst>
      <p:ext uri="{BB962C8B-B14F-4D97-AF65-F5344CB8AC3E}">
        <p14:creationId xmlns:p14="http://schemas.microsoft.com/office/powerpoint/2010/main" val="21241624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2608846301"/>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sng" strike="noStrike" kern="1200" cap="none" spc="0" normalizeH="0" baseline="0" noProof="0" dirty="0">
                          <a:ln>
                            <a:noFill/>
                          </a:ln>
                          <a:solidFill>
                            <a:srgbClr val="FF0000"/>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sng" strike="noStrike" kern="1200" cap="none" spc="0" normalizeH="0" baseline="0" noProof="0" dirty="0">
                        <a:ln>
                          <a:noFill/>
                        </a:ln>
                        <a:solidFill>
                          <a:srgbClr val="FF0000"/>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244294" y="6332075"/>
            <a:ext cx="2743200" cy="365125"/>
          </a:xfrm>
        </p:spPr>
        <p:txBody>
          <a:bodyPr/>
          <a:lstStyle/>
          <a:p>
            <a:fld id="{43B9F2F5-9901-4B50-B674-E5A258050F84}" type="slidenum">
              <a:rPr lang="es-ES" smtClean="0"/>
              <a:t>55</a:t>
            </a:fld>
            <a:endParaRPr lang="es-ES" dirty="0"/>
          </a:p>
        </p:txBody>
      </p:sp>
      <p:sp>
        <p:nvSpPr>
          <p:cNvPr id="10" name="CuadroTexto 9">
            <a:extLst>
              <a:ext uri="{FF2B5EF4-FFF2-40B4-BE49-F238E27FC236}">
                <a16:creationId xmlns:a16="http://schemas.microsoft.com/office/drawing/2014/main" id="{D1E33F6C-FE86-41CA-8D37-E60F2B3BF4B1}"/>
              </a:ext>
            </a:extLst>
          </p:cNvPr>
          <p:cNvSpPr txBox="1"/>
          <p:nvPr/>
        </p:nvSpPr>
        <p:spPr>
          <a:xfrm>
            <a:off x="2478659" y="664238"/>
            <a:ext cx="5286867" cy="369332"/>
          </a:xfrm>
          <a:prstGeom prst="rect">
            <a:avLst/>
          </a:prstGeom>
          <a:solidFill>
            <a:schemeClr val="accent1">
              <a:lumMod val="20000"/>
              <a:lumOff val="80000"/>
            </a:schemeClr>
          </a:solidFill>
        </p:spPr>
        <p:txBody>
          <a:bodyPr wrap="square">
            <a:spAutoFit/>
          </a:bodyPr>
          <a:lstStyle/>
          <a:p>
            <a:r>
              <a:rPr lang="es-ES" sz="1800" b="1" kern="1200" dirty="0">
                <a:ln>
                  <a:noFill/>
                </a:ln>
                <a:solidFill>
                  <a:srgbClr val="C00000"/>
                </a:solidFill>
                <a:latin typeface="+mn-lt"/>
                <a:ea typeface="+mn-ea"/>
                <a:cs typeface="+mn-cs"/>
              </a:rPr>
              <a:t>8. LA EVALUACIÓN DEL PLAN: AUTOEVALUACIÓN CAF</a:t>
            </a:r>
          </a:p>
        </p:txBody>
      </p:sp>
      <p:sp>
        <p:nvSpPr>
          <p:cNvPr id="12" name="CuadroTexto 11">
            <a:extLst>
              <a:ext uri="{FF2B5EF4-FFF2-40B4-BE49-F238E27FC236}">
                <a16:creationId xmlns:a16="http://schemas.microsoft.com/office/drawing/2014/main" id="{1030DDCD-1330-4A69-8883-E68F8591FE8F}"/>
              </a:ext>
            </a:extLst>
          </p:cNvPr>
          <p:cNvSpPr txBox="1"/>
          <p:nvPr/>
        </p:nvSpPr>
        <p:spPr>
          <a:xfrm>
            <a:off x="2478659" y="1123495"/>
            <a:ext cx="8652403" cy="369332"/>
          </a:xfrm>
          <a:prstGeom prst="rect">
            <a:avLst/>
          </a:prstGeom>
          <a:solidFill>
            <a:srgbClr val="C00000"/>
          </a:solidFill>
        </p:spPr>
        <p:txBody>
          <a:bodyPr wrap="square" rtlCol="0">
            <a:spAutoFit/>
          </a:bodyPr>
          <a:lstStyle/>
          <a:p>
            <a:pPr algn="ctr"/>
            <a:r>
              <a:rPr lang="es-ES" b="1" dirty="0">
                <a:solidFill>
                  <a:schemeClr val="bg1"/>
                </a:solidFill>
              </a:rPr>
              <a:t>EVALUACIÓN DE LA PLANIFICACIÓN 2025: AUTOEVALUACIÓN CAF</a:t>
            </a:r>
          </a:p>
        </p:txBody>
      </p:sp>
      <p:pic>
        <p:nvPicPr>
          <p:cNvPr id="13" name="Imagen 12">
            <a:extLst>
              <a:ext uri="{FF2B5EF4-FFF2-40B4-BE49-F238E27FC236}">
                <a16:creationId xmlns:a16="http://schemas.microsoft.com/office/drawing/2014/main" id="{8F218922-A1CD-4816-A307-4A9E37B2920D}"/>
              </a:ext>
            </a:extLst>
          </p:cNvPr>
          <p:cNvPicPr>
            <a:picLocks noChangeAspect="1"/>
          </p:cNvPicPr>
          <p:nvPr/>
        </p:nvPicPr>
        <p:blipFill>
          <a:blip r:embed="rId12"/>
          <a:stretch>
            <a:fillRect/>
          </a:stretch>
        </p:blipFill>
        <p:spPr>
          <a:xfrm>
            <a:off x="11585961" y="645886"/>
            <a:ext cx="606039" cy="408490"/>
          </a:xfrm>
          <a:prstGeom prst="rect">
            <a:avLst/>
          </a:prstGeom>
        </p:spPr>
      </p:pic>
      <p:sp>
        <p:nvSpPr>
          <p:cNvPr id="14" name="CuadroTexto 13">
            <a:extLst>
              <a:ext uri="{FF2B5EF4-FFF2-40B4-BE49-F238E27FC236}">
                <a16:creationId xmlns:a16="http://schemas.microsoft.com/office/drawing/2014/main" id="{339B30E9-ADB8-434C-8B3C-D560E52BEB06}"/>
              </a:ext>
            </a:extLst>
          </p:cNvPr>
          <p:cNvSpPr txBox="1"/>
          <p:nvPr/>
        </p:nvSpPr>
        <p:spPr>
          <a:xfrm>
            <a:off x="2478659" y="1805656"/>
            <a:ext cx="8759955" cy="4708981"/>
          </a:xfrm>
          <a:prstGeom prst="rect">
            <a:avLst/>
          </a:prstGeom>
          <a:noFill/>
        </p:spPr>
        <p:txBody>
          <a:bodyPr wrap="square">
            <a:spAutoFit/>
          </a:bodyPr>
          <a:lstStyle/>
          <a:p>
            <a:pPr algn="just"/>
            <a:r>
              <a:rPr lang="es-ES" sz="2000" b="1" dirty="0">
                <a:solidFill>
                  <a:srgbClr val="FF0000"/>
                </a:solidFill>
                <a:latin typeface="Glacial Indifference"/>
                <a:hlinkClick r:id="rId13">
                  <a:extLst>
                    <a:ext uri="{A12FA001-AC4F-418D-AE19-62706E023703}">
                      <ahyp:hlinkClr xmlns:ahyp="http://schemas.microsoft.com/office/drawing/2018/hyperlinkcolor" val="tx"/>
                    </a:ext>
                  </a:extLst>
                </a:hlinkClick>
              </a:rPr>
              <a:t>Contenido del informe de autoevaluación CAF:</a:t>
            </a:r>
          </a:p>
          <a:p>
            <a:endParaRPr lang="es-ES" sz="2000" b="0" i="0" u="none" strike="noStrike" baseline="0" dirty="0">
              <a:latin typeface="Calibri" panose="020F0502020204030204" pitchFamily="34" charset="0"/>
              <a:hlinkClick r:id="rId13">
                <a:extLst>
                  <a:ext uri="{A12FA001-AC4F-418D-AE19-62706E023703}">
                    <ahyp:hlinkClr xmlns:ahyp="http://schemas.microsoft.com/office/drawing/2018/hyperlinkcolor" val="tx"/>
                  </a:ext>
                </a:extLst>
              </a:hlinkClick>
            </a:endParaRPr>
          </a:p>
          <a:p>
            <a:pPr algn="just"/>
            <a:r>
              <a:rPr lang="es-ES" sz="2000" b="0" i="0" u="none" strike="noStrike" baseline="0" dirty="0">
                <a:latin typeface="Calibri" panose="020F0502020204030204" pitchFamily="34" charset="0"/>
                <a:hlinkClick r:id="rId13">
                  <a:extLst>
                    <a:ext uri="{A12FA001-AC4F-418D-AE19-62706E023703}">
                      <ahyp:hlinkClr xmlns:ahyp="http://schemas.microsoft.com/office/drawing/2018/hyperlinkcolor" val="tx"/>
                    </a:ext>
                  </a:extLst>
                </a:hlinkClick>
              </a:rPr>
              <a:t>1.1 DESCRIPCIÓN DE LA ORGANIZACIÓN. </a:t>
            </a:r>
            <a:r>
              <a:rPr lang="es-ES" sz="2000" dirty="0">
                <a:solidFill>
                  <a:schemeClr val="tx2">
                    <a:lumMod val="75000"/>
                  </a:schemeClr>
                </a:solidFill>
                <a:latin typeface="Calibri" panose="020F0502020204030204" pitchFamily="34" charset="0"/>
              </a:rPr>
              <a:t>Competencias, funciones número de personas de la organización, distribución según régimen aplicable, subgrupos…</a:t>
            </a:r>
            <a:endParaRPr lang="es-ES" sz="2000" b="0" i="0" strike="noStrike" baseline="0" dirty="0">
              <a:solidFill>
                <a:schemeClr val="tx2">
                  <a:lumMod val="75000"/>
                </a:schemeClr>
              </a:solidFill>
              <a:latin typeface="Calibri" panose="020F0502020204030204" pitchFamily="34" charset="0"/>
            </a:endParaRPr>
          </a:p>
          <a:p>
            <a:pPr algn="just"/>
            <a:endParaRPr lang="es-ES" sz="2000" b="0" i="0" u="none" strike="noStrike" baseline="0" dirty="0">
              <a:latin typeface="Calibri" panose="020F0502020204030204" pitchFamily="34" charset="0"/>
              <a:hlinkClick r:id="rId13">
                <a:extLst>
                  <a:ext uri="{A12FA001-AC4F-418D-AE19-62706E023703}">
                    <ahyp:hlinkClr xmlns:ahyp="http://schemas.microsoft.com/office/drawing/2018/hyperlinkcolor" val="tx"/>
                  </a:ext>
                </a:extLst>
              </a:hlinkClick>
            </a:endParaRPr>
          </a:p>
          <a:p>
            <a:pPr algn="just"/>
            <a:r>
              <a:rPr lang="es-ES" sz="2000" b="0" i="0" u="none" strike="noStrike" baseline="0" dirty="0">
                <a:latin typeface="Calibri" panose="020F0502020204030204" pitchFamily="34" charset="0"/>
                <a:hlinkClick r:id="rId13">
                  <a:extLst>
                    <a:ext uri="{A12FA001-AC4F-418D-AE19-62706E023703}">
                      <ahyp:hlinkClr xmlns:ahyp="http://schemas.microsoft.com/office/drawing/2018/hyperlinkcolor" val="tx"/>
                    </a:ext>
                  </a:extLst>
                </a:hlinkClick>
              </a:rPr>
              <a:t>1.2 RECONOCIMIENTOS EXTERNOS OBTENIDOS</a:t>
            </a:r>
            <a:r>
              <a:rPr lang="es-ES" sz="2000" b="0" i="0" u="none" strike="noStrike" baseline="0" dirty="0">
                <a:latin typeface="Calibri" panose="020F0502020204030204" pitchFamily="34" charset="0"/>
              </a:rPr>
              <a:t>.</a:t>
            </a:r>
          </a:p>
          <a:p>
            <a:pPr algn="just"/>
            <a:endParaRPr lang="es-ES" sz="2000" b="0" i="0" u="none" strike="noStrike" baseline="0" dirty="0">
              <a:latin typeface="Calibri" panose="020F0502020204030204" pitchFamily="34" charset="0"/>
              <a:hlinkClick r:id="rId13">
                <a:extLst>
                  <a:ext uri="{A12FA001-AC4F-418D-AE19-62706E023703}">
                    <ahyp:hlinkClr xmlns:ahyp="http://schemas.microsoft.com/office/drawing/2018/hyperlinkcolor" val="tx"/>
                  </a:ext>
                </a:extLst>
              </a:hlinkClick>
            </a:endParaRPr>
          </a:p>
          <a:p>
            <a:pPr algn="just"/>
            <a:r>
              <a:rPr lang="es-ES" sz="2000" b="0" i="0" u="none" strike="noStrike" baseline="0" dirty="0">
                <a:latin typeface="Calibri" panose="020F0502020204030204" pitchFamily="34" charset="0"/>
                <a:hlinkClick r:id="rId13">
                  <a:extLst>
                    <a:ext uri="{A12FA001-AC4F-418D-AE19-62706E023703}">
                      <ahyp:hlinkClr xmlns:ahyp="http://schemas.microsoft.com/office/drawing/2018/hyperlinkcolor" val="tx"/>
                    </a:ext>
                  </a:extLst>
                </a:hlinkClick>
              </a:rPr>
              <a:t>2.1 DATOS CLAVE RELATIVOS AL PROCESO DE AUTOEVALUACIÓN</a:t>
            </a:r>
            <a:r>
              <a:rPr lang="es-ES" sz="2000" b="0" i="0" u="none" strike="noStrike" baseline="0" dirty="0">
                <a:latin typeface="Calibri" panose="020F0502020204030204" pitchFamily="34" charset="0"/>
              </a:rPr>
              <a:t>. </a:t>
            </a:r>
            <a:r>
              <a:rPr lang="es-ES" sz="2000" dirty="0">
                <a:solidFill>
                  <a:schemeClr val="tx2">
                    <a:lumMod val="75000"/>
                  </a:schemeClr>
                </a:solidFill>
                <a:latin typeface="Calibri" panose="020F0502020204030204" pitchFamily="34" charset="0"/>
              </a:rPr>
              <a:t>Objeto, alcance, fecha inicio/fin, fecha jornadas de sensibilización, nº de reuniones del equipo de evaluación;  dificultades encontradas; lecciones aprendidas…</a:t>
            </a:r>
            <a:endParaRPr lang="es-ES" sz="2000" b="0" i="0" u="none" strike="noStrike" baseline="0" dirty="0">
              <a:latin typeface="Calibri" panose="020F0502020204030204" pitchFamily="34" charset="0"/>
            </a:endParaRPr>
          </a:p>
          <a:p>
            <a:pPr algn="just"/>
            <a:endParaRPr lang="es-ES" sz="2000" b="0" i="0" u="none" strike="noStrike" baseline="0" dirty="0">
              <a:latin typeface="Calibri" panose="020F0502020204030204" pitchFamily="34" charset="0"/>
              <a:hlinkClick r:id="rId13">
                <a:extLst>
                  <a:ext uri="{A12FA001-AC4F-418D-AE19-62706E023703}">
                    <ahyp:hlinkClr xmlns:ahyp="http://schemas.microsoft.com/office/drawing/2018/hyperlinkcolor" val="tx"/>
                  </a:ext>
                </a:extLst>
              </a:hlinkClick>
            </a:endParaRPr>
          </a:p>
          <a:p>
            <a:pPr algn="just"/>
            <a:r>
              <a:rPr lang="es-ES" sz="2000" b="0" i="0" u="none" strike="noStrike" baseline="0" dirty="0">
                <a:latin typeface="Calibri" panose="020F0502020204030204" pitchFamily="34" charset="0"/>
                <a:hlinkClick r:id="rId13">
                  <a:extLst>
                    <a:ext uri="{A12FA001-AC4F-418D-AE19-62706E023703}">
                      <ahyp:hlinkClr xmlns:ahyp="http://schemas.microsoft.com/office/drawing/2018/hyperlinkcolor" val="tx"/>
                    </a:ext>
                  </a:extLst>
                </a:hlinkClick>
              </a:rPr>
              <a:t>2.2 COMPOSICIÓN DEL EQUIPO DE AUTOEVALUACIÓN.</a:t>
            </a:r>
          </a:p>
          <a:p>
            <a:pPr algn="just"/>
            <a:endParaRPr lang="es-ES" sz="2000" b="0" i="0" u="none" strike="noStrike" baseline="0" dirty="0">
              <a:latin typeface="Calibri" panose="020F0502020204030204" pitchFamily="34" charset="0"/>
              <a:hlinkClick r:id="rId13">
                <a:extLst>
                  <a:ext uri="{A12FA001-AC4F-418D-AE19-62706E023703}">
                    <ahyp:hlinkClr xmlns:ahyp="http://schemas.microsoft.com/office/drawing/2018/hyperlinkcolor" val="tx"/>
                  </a:ext>
                </a:extLst>
              </a:hlinkClick>
            </a:endParaRPr>
          </a:p>
          <a:p>
            <a:pPr algn="just"/>
            <a:r>
              <a:rPr lang="es-ES" sz="2000" b="0" i="0" u="none" strike="noStrike" baseline="0" dirty="0">
                <a:latin typeface="Calibri" panose="020F0502020204030204" pitchFamily="34" charset="0"/>
                <a:hlinkClick r:id="rId13">
                  <a:extLst>
                    <a:ext uri="{A12FA001-AC4F-418D-AE19-62706E023703}">
                      <ahyp:hlinkClr xmlns:ahyp="http://schemas.microsoft.com/office/drawing/2018/hyperlinkcolor" val="tx"/>
                    </a:ext>
                  </a:extLst>
                </a:hlinkClick>
              </a:rPr>
              <a:t>3 FORMULARIO CAF 2020</a:t>
            </a:r>
            <a:r>
              <a:rPr lang="es-ES" sz="2000" b="0" i="0" u="none" strike="noStrike" baseline="0" dirty="0">
                <a:latin typeface="Calibri" panose="020F0502020204030204" pitchFamily="34" charset="0"/>
              </a:rPr>
              <a:t>. Análisis de los </a:t>
            </a:r>
            <a:r>
              <a:rPr lang="es-ES" sz="2000" dirty="0">
                <a:solidFill>
                  <a:schemeClr val="tx2">
                    <a:lumMod val="75000"/>
                  </a:schemeClr>
                </a:solidFill>
                <a:latin typeface="Calibri" panose="020F0502020204030204" pitchFamily="34" charset="0"/>
              </a:rPr>
              <a:t>9 criterios y 28 subcriterios analizados: y evidencias, puntos fuertes, áreas de mejora en cada subcriterio.</a:t>
            </a:r>
          </a:p>
        </p:txBody>
      </p:sp>
    </p:spTree>
    <p:extLst>
      <p:ext uri="{BB962C8B-B14F-4D97-AF65-F5344CB8AC3E}">
        <p14:creationId xmlns:p14="http://schemas.microsoft.com/office/powerpoint/2010/main" val="10843165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2092530404"/>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sng" strike="noStrike" kern="1200" cap="none" spc="0" normalizeH="0" baseline="0" noProof="0" dirty="0">
                          <a:ln>
                            <a:noFill/>
                          </a:ln>
                          <a:solidFill>
                            <a:srgbClr val="FF0000"/>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sng" strike="noStrike" kern="1200" cap="none" spc="0" normalizeH="0" baseline="0" noProof="0" dirty="0">
                        <a:ln>
                          <a:noFill/>
                        </a:ln>
                        <a:solidFill>
                          <a:srgbClr val="FF0000"/>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244294" y="6332075"/>
            <a:ext cx="2743200" cy="365125"/>
          </a:xfrm>
        </p:spPr>
        <p:txBody>
          <a:bodyPr/>
          <a:lstStyle/>
          <a:p>
            <a:fld id="{43B9F2F5-9901-4B50-B674-E5A258050F84}" type="slidenum">
              <a:rPr lang="es-ES" smtClean="0"/>
              <a:t>56</a:t>
            </a:fld>
            <a:endParaRPr lang="es-ES" dirty="0"/>
          </a:p>
        </p:txBody>
      </p:sp>
      <p:sp>
        <p:nvSpPr>
          <p:cNvPr id="10" name="CuadroTexto 9">
            <a:extLst>
              <a:ext uri="{FF2B5EF4-FFF2-40B4-BE49-F238E27FC236}">
                <a16:creationId xmlns:a16="http://schemas.microsoft.com/office/drawing/2014/main" id="{D1E33F6C-FE86-41CA-8D37-E60F2B3BF4B1}"/>
              </a:ext>
            </a:extLst>
          </p:cNvPr>
          <p:cNvSpPr txBox="1"/>
          <p:nvPr/>
        </p:nvSpPr>
        <p:spPr>
          <a:xfrm>
            <a:off x="2478659" y="664238"/>
            <a:ext cx="5286867" cy="369332"/>
          </a:xfrm>
          <a:prstGeom prst="rect">
            <a:avLst/>
          </a:prstGeom>
          <a:solidFill>
            <a:schemeClr val="accent1">
              <a:lumMod val="20000"/>
              <a:lumOff val="80000"/>
            </a:schemeClr>
          </a:solidFill>
        </p:spPr>
        <p:txBody>
          <a:bodyPr wrap="square">
            <a:spAutoFit/>
          </a:bodyPr>
          <a:lstStyle/>
          <a:p>
            <a:r>
              <a:rPr lang="es-ES" sz="1800" b="1" kern="1200" dirty="0">
                <a:ln>
                  <a:noFill/>
                </a:ln>
                <a:solidFill>
                  <a:srgbClr val="C00000"/>
                </a:solidFill>
                <a:latin typeface="+mn-lt"/>
                <a:ea typeface="+mn-ea"/>
                <a:cs typeface="+mn-cs"/>
              </a:rPr>
              <a:t>8. LA EVALUACIÓN DEL PLAN: AUTOEVALUACIÓN CAF</a:t>
            </a:r>
          </a:p>
        </p:txBody>
      </p:sp>
      <p:sp>
        <p:nvSpPr>
          <p:cNvPr id="12" name="CuadroTexto 11">
            <a:extLst>
              <a:ext uri="{FF2B5EF4-FFF2-40B4-BE49-F238E27FC236}">
                <a16:creationId xmlns:a16="http://schemas.microsoft.com/office/drawing/2014/main" id="{1030DDCD-1330-4A69-8883-E68F8591FE8F}"/>
              </a:ext>
            </a:extLst>
          </p:cNvPr>
          <p:cNvSpPr txBox="1"/>
          <p:nvPr/>
        </p:nvSpPr>
        <p:spPr>
          <a:xfrm>
            <a:off x="2478658" y="1123495"/>
            <a:ext cx="9303033" cy="369332"/>
          </a:xfrm>
          <a:prstGeom prst="rect">
            <a:avLst/>
          </a:prstGeom>
          <a:solidFill>
            <a:srgbClr val="C00000"/>
          </a:solidFill>
        </p:spPr>
        <p:txBody>
          <a:bodyPr wrap="square" rtlCol="0">
            <a:spAutoFit/>
          </a:bodyPr>
          <a:lstStyle/>
          <a:p>
            <a:pPr algn="ctr"/>
            <a:r>
              <a:rPr lang="es-ES" b="1" dirty="0">
                <a:solidFill>
                  <a:schemeClr val="bg1"/>
                </a:solidFill>
              </a:rPr>
              <a:t>EVALUACIÓN DE LA PLANIFICACIÓN 2025: AUTOEVALUACIÓN CAF</a:t>
            </a:r>
          </a:p>
        </p:txBody>
      </p:sp>
      <p:pic>
        <p:nvPicPr>
          <p:cNvPr id="13" name="Imagen 12">
            <a:extLst>
              <a:ext uri="{FF2B5EF4-FFF2-40B4-BE49-F238E27FC236}">
                <a16:creationId xmlns:a16="http://schemas.microsoft.com/office/drawing/2014/main" id="{8F218922-A1CD-4816-A307-4A9E37B2920D}"/>
              </a:ext>
            </a:extLst>
          </p:cNvPr>
          <p:cNvPicPr>
            <a:picLocks noChangeAspect="1"/>
          </p:cNvPicPr>
          <p:nvPr/>
        </p:nvPicPr>
        <p:blipFill>
          <a:blip r:embed="rId12"/>
          <a:stretch>
            <a:fillRect/>
          </a:stretch>
        </p:blipFill>
        <p:spPr>
          <a:xfrm>
            <a:off x="11585961" y="645886"/>
            <a:ext cx="606039" cy="408490"/>
          </a:xfrm>
          <a:prstGeom prst="rect">
            <a:avLst/>
          </a:prstGeom>
        </p:spPr>
      </p:pic>
      <p:graphicFrame>
        <p:nvGraphicFramePr>
          <p:cNvPr id="4" name="Tabla 3">
            <a:extLst>
              <a:ext uri="{FF2B5EF4-FFF2-40B4-BE49-F238E27FC236}">
                <a16:creationId xmlns:a16="http://schemas.microsoft.com/office/drawing/2014/main" id="{6A1C704A-5ED8-46BE-ACCE-561A0FC40E00}"/>
              </a:ext>
            </a:extLst>
          </p:cNvPr>
          <p:cNvGraphicFramePr>
            <a:graphicFrameLocks noGrp="1"/>
          </p:cNvGraphicFramePr>
          <p:nvPr>
            <p:extLst>
              <p:ext uri="{D42A27DB-BD31-4B8C-83A1-F6EECF244321}">
                <p14:modId xmlns:p14="http://schemas.microsoft.com/office/powerpoint/2010/main" val="224142295"/>
              </p:ext>
            </p:extLst>
          </p:nvPr>
        </p:nvGraphicFramePr>
        <p:xfrm>
          <a:off x="3092378" y="1672162"/>
          <a:ext cx="3741679" cy="4842475"/>
        </p:xfrm>
        <a:graphic>
          <a:graphicData uri="http://schemas.openxmlformats.org/drawingml/2006/table">
            <a:tbl>
              <a:tblPr firstRow="1" firstCol="1" bandRow="1">
                <a:tableStyleId>{5C22544A-7EE6-4342-B048-85BDC9FD1C3A}</a:tableStyleId>
              </a:tblPr>
              <a:tblGrid>
                <a:gridCol w="2573607">
                  <a:extLst>
                    <a:ext uri="{9D8B030D-6E8A-4147-A177-3AD203B41FA5}">
                      <a16:colId xmlns:a16="http://schemas.microsoft.com/office/drawing/2014/main" val="3501873963"/>
                    </a:ext>
                  </a:extLst>
                </a:gridCol>
                <a:gridCol w="1168072">
                  <a:extLst>
                    <a:ext uri="{9D8B030D-6E8A-4147-A177-3AD203B41FA5}">
                      <a16:colId xmlns:a16="http://schemas.microsoft.com/office/drawing/2014/main" val="1171612714"/>
                    </a:ext>
                  </a:extLst>
                </a:gridCol>
              </a:tblGrid>
              <a:tr h="274264">
                <a:tc gridSpan="2">
                  <a:txBody>
                    <a:bodyPr/>
                    <a:lstStyle/>
                    <a:p>
                      <a:pPr algn="ctr">
                        <a:lnSpc>
                          <a:spcPct val="115000"/>
                        </a:lnSpc>
                        <a:spcAft>
                          <a:spcPts val="800"/>
                        </a:spcAft>
                      </a:pPr>
                      <a:r>
                        <a:rPr lang="es-ES" sz="1800" dirty="0">
                          <a:effectLst/>
                        </a:rPr>
                        <a:t>HOJA DE PUNTUACIÓN CAF </a:t>
                      </a:r>
                      <a:r>
                        <a:rPr lang="es-ES" sz="1800" dirty="0" err="1">
                          <a:effectLst/>
                        </a:rPr>
                        <a:t>DGGalicia</a:t>
                      </a:r>
                      <a:endParaRPr lang="es-ES" sz="1800" dirty="0">
                        <a:effectLst/>
                        <a:latin typeface="Source Sans Pro" panose="020B0503030403020204" pitchFamily="34" charset="0"/>
                        <a:ea typeface="Calibri" panose="020F0502020204030204" pitchFamily="34" charset="0"/>
                        <a:cs typeface="Calibri" panose="020F0502020204030204" pitchFamily="34" charset="0"/>
                      </a:endParaRPr>
                    </a:p>
                  </a:txBody>
                  <a:tcPr marL="24407" marR="24407" marT="0" marB="0" anchor="b"/>
                </a:tc>
                <a:tc hMerge="1">
                  <a:txBody>
                    <a:bodyPr/>
                    <a:lstStyle/>
                    <a:p>
                      <a:endParaRPr lang="es-ES"/>
                    </a:p>
                  </a:txBody>
                  <a:tcPr/>
                </a:tc>
                <a:extLst>
                  <a:ext uri="{0D108BD9-81ED-4DB2-BD59-A6C34878D82A}">
                    <a16:rowId xmlns:a16="http://schemas.microsoft.com/office/drawing/2014/main" val="3048612570"/>
                  </a:ext>
                </a:extLst>
              </a:tr>
              <a:tr h="857294">
                <a:tc>
                  <a:txBody>
                    <a:bodyPr/>
                    <a:lstStyle/>
                    <a:p>
                      <a:pPr algn="ctr">
                        <a:lnSpc>
                          <a:spcPct val="115000"/>
                        </a:lnSpc>
                        <a:spcAft>
                          <a:spcPts val="800"/>
                        </a:spcAft>
                      </a:pPr>
                      <a:r>
                        <a:rPr lang="es-ES" sz="1800" dirty="0">
                          <a:effectLst/>
                        </a:rPr>
                        <a:t>Criterios Agentes Facilitadores</a:t>
                      </a:r>
                      <a:endParaRPr lang="es-ES" sz="1800" dirty="0">
                        <a:effectLst/>
                        <a:latin typeface="Source Sans Pro" panose="020B0503030403020204" pitchFamily="34" charset="0"/>
                        <a:ea typeface="Calibri" panose="020F0502020204030204" pitchFamily="34" charset="0"/>
                        <a:cs typeface="Calibri" panose="020F0502020204030204" pitchFamily="34" charset="0"/>
                      </a:endParaRPr>
                    </a:p>
                  </a:txBody>
                  <a:tcPr marL="24407" marR="24407" marT="0" marB="0" anchor="ctr"/>
                </a:tc>
                <a:tc>
                  <a:txBody>
                    <a:bodyPr/>
                    <a:lstStyle/>
                    <a:p>
                      <a:pPr algn="ctr">
                        <a:lnSpc>
                          <a:spcPct val="115000"/>
                        </a:lnSpc>
                        <a:spcAft>
                          <a:spcPts val="800"/>
                        </a:spcAft>
                      </a:pPr>
                      <a:r>
                        <a:rPr lang="es-ES" sz="1800" dirty="0">
                          <a:effectLst/>
                        </a:rPr>
                        <a:t>Puntuación</a:t>
                      </a:r>
                      <a:endParaRPr lang="es-ES" sz="1800" dirty="0">
                        <a:effectLst/>
                        <a:latin typeface="Source Sans Pro" panose="020B0503030403020204" pitchFamily="34" charset="0"/>
                        <a:ea typeface="Calibri" panose="020F0502020204030204" pitchFamily="34" charset="0"/>
                        <a:cs typeface="Calibri" panose="020F0502020204030204" pitchFamily="34" charset="0"/>
                      </a:endParaRPr>
                    </a:p>
                  </a:txBody>
                  <a:tcPr marL="24407" marR="24407" marT="0" marB="0" anchor="ctr"/>
                </a:tc>
                <a:extLst>
                  <a:ext uri="{0D108BD9-81ED-4DB2-BD59-A6C34878D82A}">
                    <a16:rowId xmlns:a16="http://schemas.microsoft.com/office/drawing/2014/main" val="1879703745"/>
                  </a:ext>
                </a:extLst>
              </a:tr>
              <a:tr h="274264">
                <a:tc>
                  <a:txBody>
                    <a:bodyPr/>
                    <a:lstStyle/>
                    <a:p>
                      <a:pPr algn="ctr">
                        <a:lnSpc>
                          <a:spcPct val="115000"/>
                        </a:lnSpc>
                        <a:spcAft>
                          <a:spcPts val="800"/>
                        </a:spcAft>
                      </a:pPr>
                      <a:r>
                        <a:rPr lang="es-ES" sz="1800" dirty="0">
                          <a:solidFill>
                            <a:schemeClr val="tx1"/>
                          </a:solidFill>
                          <a:effectLst/>
                        </a:rPr>
                        <a:t>1 (media)</a:t>
                      </a:r>
                      <a:endParaRPr lang="es-ES" sz="1800" dirty="0">
                        <a:solidFill>
                          <a:schemeClr val="tx1"/>
                        </a:solidFill>
                        <a:effectLst/>
                        <a:latin typeface="Source Sans Pro" panose="020B0503030403020204" pitchFamily="34" charset="0"/>
                        <a:ea typeface="Calibri" panose="020F0502020204030204" pitchFamily="34" charset="0"/>
                        <a:cs typeface="Calibri" panose="020F0502020204030204" pitchFamily="34" charset="0"/>
                      </a:endParaRPr>
                    </a:p>
                  </a:txBody>
                  <a:tcPr marL="24407" marR="24407" marT="0" marB="0" anchor="b">
                    <a:solidFill>
                      <a:schemeClr val="accent4">
                        <a:lumMod val="20000"/>
                        <a:lumOff val="80000"/>
                      </a:schemeClr>
                    </a:solidFill>
                  </a:tcPr>
                </a:tc>
                <a:tc>
                  <a:txBody>
                    <a:bodyPr/>
                    <a:lstStyle/>
                    <a:p>
                      <a:pPr algn="ctr">
                        <a:lnSpc>
                          <a:spcPct val="115000"/>
                        </a:lnSpc>
                        <a:spcAft>
                          <a:spcPts val="800"/>
                        </a:spcAft>
                      </a:pPr>
                      <a:r>
                        <a:rPr lang="es-ES" sz="1800">
                          <a:effectLst/>
                        </a:rPr>
                        <a:t>56,7</a:t>
                      </a:r>
                      <a:endParaRPr lang="es-ES" sz="1800">
                        <a:effectLst/>
                        <a:latin typeface="Source Sans Pro" panose="020B0503030403020204" pitchFamily="34" charset="0"/>
                        <a:ea typeface="Calibri" panose="020F0502020204030204" pitchFamily="34" charset="0"/>
                        <a:cs typeface="Calibri" panose="020F0502020204030204" pitchFamily="34" charset="0"/>
                      </a:endParaRPr>
                    </a:p>
                  </a:txBody>
                  <a:tcPr marL="24407" marR="24407" marT="0" marB="0" anchor="b"/>
                </a:tc>
                <a:extLst>
                  <a:ext uri="{0D108BD9-81ED-4DB2-BD59-A6C34878D82A}">
                    <a16:rowId xmlns:a16="http://schemas.microsoft.com/office/drawing/2014/main" val="3275271505"/>
                  </a:ext>
                </a:extLst>
              </a:tr>
              <a:tr h="274264">
                <a:tc>
                  <a:txBody>
                    <a:bodyPr/>
                    <a:lstStyle/>
                    <a:p>
                      <a:pPr algn="ctr">
                        <a:lnSpc>
                          <a:spcPct val="115000"/>
                        </a:lnSpc>
                        <a:spcAft>
                          <a:spcPts val="800"/>
                        </a:spcAft>
                      </a:pPr>
                      <a:r>
                        <a:rPr lang="es-ES" sz="1800" dirty="0">
                          <a:solidFill>
                            <a:schemeClr val="tx1"/>
                          </a:solidFill>
                          <a:effectLst/>
                        </a:rPr>
                        <a:t>2 (media)</a:t>
                      </a:r>
                      <a:endParaRPr lang="es-ES" sz="1800" dirty="0">
                        <a:solidFill>
                          <a:schemeClr val="tx1"/>
                        </a:solidFill>
                        <a:effectLst/>
                        <a:latin typeface="Source Sans Pro" panose="020B0503030403020204" pitchFamily="34" charset="0"/>
                        <a:ea typeface="Calibri" panose="020F0502020204030204" pitchFamily="34" charset="0"/>
                        <a:cs typeface="Calibri" panose="020F0502020204030204" pitchFamily="34" charset="0"/>
                      </a:endParaRPr>
                    </a:p>
                  </a:txBody>
                  <a:tcPr marL="24407" marR="24407" marT="0" marB="0" anchor="b">
                    <a:solidFill>
                      <a:schemeClr val="accent4">
                        <a:lumMod val="20000"/>
                        <a:lumOff val="80000"/>
                      </a:schemeClr>
                    </a:solidFill>
                  </a:tcPr>
                </a:tc>
                <a:tc>
                  <a:txBody>
                    <a:bodyPr/>
                    <a:lstStyle/>
                    <a:p>
                      <a:pPr algn="ctr">
                        <a:lnSpc>
                          <a:spcPct val="115000"/>
                        </a:lnSpc>
                        <a:spcAft>
                          <a:spcPts val="800"/>
                        </a:spcAft>
                      </a:pPr>
                      <a:r>
                        <a:rPr lang="es-ES" sz="1800">
                          <a:effectLst/>
                        </a:rPr>
                        <a:t>56,3</a:t>
                      </a:r>
                      <a:endParaRPr lang="es-ES" sz="1800">
                        <a:effectLst/>
                        <a:latin typeface="Source Sans Pro" panose="020B0503030403020204" pitchFamily="34" charset="0"/>
                        <a:ea typeface="Calibri" panose="020F0502020204030204" pitchFamily="34" charset="0"/>
                        <a:cs typeface="Calibri" panose="020F0502020204030204" pitchFamily="34" charset="0"/>
                      </a:endParaRPr>
                    </a:p>
                  </a:txBody>
                  <a:tcPr marL="24407" marR="24407" marT="0" marB="0" anchor="b"/>
                </a:tc>
                <a:extLst>
                  <a:ext uri="{0D108BD9-81ED-4DB2-BD59-A6C34878D82A}">
                    <a16:rowId xmlns:a16="http://schemas.microsoft.com/office/drawing/2014/main" val="349286656"/>
                  </a:ext>
                </a:extLst>
              </a:tr>
              <a:tr h="274264">
                <a:tc>
                  <a:txBody>
                    <a:bodyPr/>
                    <a:lstStyle/>
                    <a:p>
                      <a:pPr algn="ctr">
                        <a:lnSpc>
                          <a:spcPct val="115000"/>
                        </a:lnSpc>
                        <a:spcAft>
                          <a:spcPts val="800"/>
                        </a:spcAft>
                      </a:pPr>
                      <a:r>
                        <a:rPr lang="es-ES" sz="1800" dirty="0">
                          <a:solidFill>
                            <a:schemeClr val="tx1"/>
                          </a:solidFill>
                          <a:effectLst/>
                        </a:rPr>
                        <a:t>3 (media)</a:t>
                      </a:r>
                      <a:endParaRPr lang="es-ES" sz="1800" dirty="0">
                        <a:solidFill>
                          <a:schemeClr val="tx1"/>
                        </a:solidFill>
                        <a:effectLst/>
                        <a:latin typeface="Source Sans Pro" panose="020B0503030403020204" pitchFamily="34" charset="0"/>
                        <a:ea typeface="Calibri" panose="020F0502020204030204" pitchFamily="34" charset="0"/>
                        <a:cs typeface="Calibri" panose="020F0502020204030204" pitchFamily="34" charset="0"/>
                      </a:endParaRPr>
                    </a:p>
                  </a:txBody>
                  <a:tcPr marL="24407" marR="24407" marT="0" marB="0" anchor="b">
                    <a:solidFill>
                      <a:schemeClr val="accent4">
                        <a:lumMod val="20000"/>
                        <a:lumOff val="80000"/>
                      </a:schemeClr>
                    </a:solidFill>
                  </a:tcPr>
                </a:tc>
                <a:tc>
                  <a:txBody>
                    <a:bodyPr/>
                    <a:lstStyle/>
                    <a:p>
                      <a:pPr algn="ctr">
                        <a:lnSpc>
                          <a:spcPct val="115000"/>
                        </a:lnSpc>
                        <a:spcAft>
                          <a:spcPts val="800"/>
                        </a:spcAft>
                      </a:pPr>
                      <a:r>
                        <a:rPr lang="es-ES" sz="1800" dirty="0">
                          <a:effectLst/>
                        </a:rPr>
                        <a:t>41,1</a:t>
                      </a:r>
                      <a:endParaRPr lang="es-ES" sz="1800" dirty="0">
                        <a:effectLst/>
                        <a:latin typeface="Source Sans Pro" panose="020B0503030403020204" pitchFamily="34" charset="0"/>
                        <a:ea typeface="Calibri" panose="020F0502020204030204" pitchFamily="34" charset="0"/>
                        <a:cs typeface="Calibri" panose="020F0502020204030204" pitchFamily="34" charset="0"/>
                      </a:endParaRPr>
                    </a:p>
                  </a:txBody>
                  <a:tcPr marL="24407" marR="24407" marT="0" marB="0" anchor="b"/>
                </a:tc>
                <a:extLst>
                  <a:ext uri="{0D108BD9-81ED-4DB2-BD59-A6C34878D82A}">
                    <a16:rowId xmlns:a16="http://schemas.microsoft.com/office/drawing/2014/main" val="482268182"/>
                  </a:ext>
                </a:extLst>
              </a:tr>
              <a:tr h="274264">
                <a:tc>
                  <a:txBody>
                    <a:bodyPr/>
                    <a:lstStyle/>
                    <a:p>
                      <a:pPr algn="ctr">
                        <a:lnSpc>
                          <a:spcPct val="115000"/>
                        </a:lnSpc>
                        <a:spcAft>
                          <a:spcPts val="800"/>
                        </a:spcAft>
                      </a:pPr>
                      <a:r>
                        <a:rPr lang="es-ES" sz="1800" dirty="0">
                          <a:solidFill>
                            <a:schemeClr val="tx1"/>
                          </a:solidFill>
                          <a:effectLst/>
                        </a:rPr>
                        <a:t>4 (media)</a:t>
                      </a:r>
                      <a:endParaRPr lang="es-ES" sz="1800" dirty="0">
                        <a:solidFill>
                          <a:schemeClr val="tx1"/>
                        </a:solidFill>
                        <a:effectLst/>
                        <a:latin typeface="Source Sans Pro" panose="020B0503030403020204" pitchFamily="34" charset="0"/>
                        <a:ea typeface="Calibri" panose="020F0502020204030204" pitchFamily="34" charset="0"/>
                        <a:cs typeface="Calibri" panose="020F0502020204030204" pitchFamily="34" charset="0"/>
                      </a:endParaRPr>
                    </a:p>
                  </a:txBody>
                  <a:tcPr marL="24407" marR="24407" marT="0" marB="0" anchor="b">
                    <a:solidFill>
                      <a:schemeClr val="accent4">
                        <a:lumMod val="20000"/>
                        <a:lumOff val="80000"/>
                      </a:schemeClr>
                    </a:solidFill>
                  </a:tcPr>
                </a:tc>
                <a:tc>
                  <a:txBody>
                    <a:bodyPr/>
                    <a:lstStyle/>
                    <a:p>
                      <a:pPr algn="ctr">
                        <a:lnSpc>
                          <a:spcPct val="115000"/>
                        </a:lnSpc>
                        <a:spcAft>
                          <a:spcPts val="800"/>
                        </a:spcAft>
                      </a:pPr>
                      <a:r>
                        <a:rPr lang="es-ES" sz="1800">
                          <a:effectLst/>
                        </a:rPr>
                        <a:t>49,9</a:t>
                      </a:r>
                      <a:endParaRPr lang="es-ES" sz="1800">
                        <a:effectLst/>
                        <a:latin typeface="Source Sans Pro" panose="020B0503030403020204" pitchFamily="34" charset="0"/>
                        <a:ea typeface="Calibri" panose="020F0502020204030204" pitchFamily="34" charset="0"/>
                        <a:cs typeface="Calibri" panose="020F0502020204030204" pitchFamily="34" charset="0"/>
                      </a:endParaRPr>
                    </a:p>
                  </a:txBody>
                  <a:tcPr marL="24407" marR="24407" marT="0" marB="0" anchor="b"/>
                </a:tc>
                <a:extLst>
                  <a:ext uri="{0D108BD9-81ED-4DB2-BD59-A6C34878D82A}">
                    <a16:rowId xmlns:a16="http://schemas.microsoft.com/office/drawing/2014/main" val="943030045"/>
                  </a:ext>
                </a:extLst>
              </a:tr>
              <a:tr h="274264">
                <a:tc>
                  <a:txBody>
                    <a:bodyPr/>
                    <a:lstStyle/>
                    <a:p>
                      <a:pPr algn="ctr">
                        <a:lnSpc>
                          <a:spcPct val="115000"/>
                        </a:lnSpc>
                        <a:spcAft>
                          <a:spcPts val="800"/>
                        </a:spcAft>
                      </a:pPr>
                      <a:r>
                        <a:rPr lang="es-ES" sz="1800" dirty="0">
                          <a:solidFill>
                            <a:schemeClr val="tx1"/>
                          </a:solidFill>
                          <a:effectLst/>
                        </a:rPr>
                        <a:t>5 (media)</a:t>
                      </a:r>
                      <a:endParaRPr lang="es-ES" sz="1800" dirty="0">
                        <a:solidFill>
                          <a:schemeClr val="tx1"/>
                        </a:solidFill>
                        <a:effectLst/>
                        <a:latin typeface="Source Sans Pro" panose="020B0503030403020204" pitchFamily="34" charset="0"/>
                        <a:ea typeface="Calibri" panose="020F0502020204030204" pitchFamily="34" charset="0"/>
                        <a:cs typeface="Calibri" panose="020F0502020204030204" pitchFamily="34" charset="0"/>
                      </a:endParaRPr>
                    </a:p>
                  </a:txBody>
                  <a:tcPr marL="24407" marR="24407" marT="0" marB="0" anchor="b">
                    <a:solidFill>
                      <a:schemeClr val="accent4">
                        <a:lumMod val="20000"/>
                        <a:lumOff val="80000"/>
                      </a:schemeClr>
                    </a:solidFill>
                  </a:tcPr>
                </a:tc>
                <a:tc>
                  <a:txBody>
                    <a:bodyPr/>
                    <a:lstStyle/>
                    <a:p>
                      <a:pPr algn="ctr">
                        <a:lnSpc>
                          <a:spcPct val="115000"/>
                        </a:lnSpc>
                        <a:spcAft>
                          <a:spcPts val="800"/>
                        </a:spcAft>
                      </a:pPr>
                      <a:r>
                        <a:rPr lang="es-ES" sz="1800" dirty="0">
                          <a:effectLst/>
                        </a:rPr>
                        <a:t>44,3</a:t>
                      </a:r>
                      <a:endParaRPr lang="es-ES" sz="1800" dirty="0">
                        <a:effectLst/>
                        <a:latin typeface="Source Sans Pro" panose="020B0503030403020204" pitchFamily="34" charset="0"/>
                        <a:ea typeface="Calibri" panose="020F0502020204030204" pitchFamily="34" charset="0"/>
                        <a:cs typeface="Calibri" panose="020F0502020204030204" pitchFamily="34" charset="0"/>
                      </a:endParaRPr>
                    </a:p>
                  </a:txBody>
                  <a:tcPr marL="24407" marR="24407" marT="0" marB="0" anchor="b"/>
                </a:tc>
                <a:extLst>
                  <a:ext uri="{0D108BD9-81ED-4DB2-BD59-A6C34878D82A}">
                    <a16:rowId xmlns:a16="http://schemas.microsoft.com/office/drawing/2014/main" val="3998537288"/>
                  </a:ext>
                </a:extLst>
              </a:tr>
              <a:tr h="565779">
                <a:tc>
                  <a:txBody>
                    <a:bodyPr/>
                    <a:lstStyle/>
                    <a:p>
                      <a:pPr algn="l">
                        <a:lnSpc>
                          <a:spcPct val="115000"/>
                        </a:lnSpc>
                        <a:spcAft>
                          <a:spcPts val="800"/>
                        </a:spcAft>
                      </a:pPr>
                      <a:r>
                        <a:rPr lang="es-ES" sz="1800">
                          <a:effectLst/>
                        </a:rPr>
                        <a:t>Criterios Resultados</a:t>
                      </a:r>
                      <a:endParaRPr lang="es-ES" sz="1800">
                        <a:effectLst/>
                        <a:latin typeface="Source Sans Pro" panose="020B0503030403020204" pitchFamily="34" charset="0"/>
                        <a:ea typeface="Calibri" panose="020F0502020204030204" pitchFamily="34" charset="0"/>
                        <a:cs typeface="Calibri" panose="020F0502020204030204" pitchFamily="34" charset="0"/>
                      </a:endParaRPr>
                    </a:p>
                  </a:txBody>
                  <a:tcPr marL="24407" marR="24407" marT="0" marB="0" anchor="b"/>
                </a:tc>
                <a:tc>
                  <a:txBody>
                    <a:bodyPr/>
                    <a:lstStyle/>
                    <a:p>
                      <a:pPr algn="ctr">
                        <a:lnSpc>
                          <a:spcPct val="115000"/>
                        </a:lnSpc>
                        <a:spcAft>
                          <a:spcPts val="800"/>
                        </a:spcAft>
                      </a:pPr>
                      <a:r>
                        <a:rPr lang="es-ES" sz="1800">
                          <a:effectLst/>
                        </a:rPr>
                        <a:t>Puntuación</a:t>
                      </a:r>
                      <a:endParaRPr lang="es-ES" sz="1800">
                        <a:effectLst/>
                        <a:latin typeface="Source Sans Pro" panose="020B0503030403020204" pitchFamily="34" charset="0"/>
                        <a:ea typeface="Calibri" panose="020F0502020204030204" pitchFamily="34" charset="0"/>
                        <a:cs typeface="Calibri" panose="020F0502020204030204" pitchFamily="34" charset="0"/>
                      </a:endParaRPr>
                    </a:p>
                  </a:txBody>
                  <a:tcPr marL="24407" marR="24407" marT="0" marB="0" anchor="b"/>
                </a:tc>
                <a:extLst>
                  <a:ext uri="{0D108BD9-81ED-4DB2-BD59-A6C34878D82A}">
                    <a16:rowId xmlns:a16="http://schemas.microsoft.com/office/drawing/2014/main" val="2322177255"/>
                  </a:ext>
                </a:extLst>
              </a:tr>
              <a:tr h="274264">
                <a:tc>
                  <a:txBody>
                    <a:bodyPr/>
                    <a:lstStyle/>
                    <a:p>
                      <a:pPr algn="ctr">
                        <a:lnSpc>
                          <a:spcPct val="115000"/>
                        </a:lnSpc>
                        <a:spcAft>
                          <a:spcPts val="800"/>
                        </a:spcAft>
                      </a:pPr>
                      <a:r>
                        <a:rPr lang="es-ES" sz="1800" dirty="0">
                          <a:solidFill>
                            <a:schemeClr val="tx1"/>
                          </a:solidFill>
                          <a:effectLst/>
                        </a:rPr>
                        <a:t>6 (media)</a:t>
                      </a:r>
                      <a:endParaRPr lang="es-ES" sz="1800" dirty="0">
                        <a:solidFill>
                          <a:schemeClr val="tx1"/>
                        </a:solidFill>
                        <a:effectLst/>
                        <a:latin typeface="Source Sans Pro" panose="020B0503030403020204" pitchFamily="34" charset="0"/>
                        <a:ea typeface="Calibri" panose="020F0502020204030204" pitchFamily="34" charset="0"/>
                        <a:cs typeface="Calibri" panose="020F0502020204030204" pitchFamily="34" charset="0"/>
                      </a:endParaRPr>
                    </a:p>
                  </a:txBody>
                  <a:tcPr marL="24407" marR="24407" marT="0" marB="0" anchor="b">
                    <a:solidFill>
                      <a:schemeClr val="accent4">
                        <a:lumMod val="20000"/>
                        <a:lumOff val="80000"/>
                      </a:schemeClr>
                    </a:solidFill>
                  </a:tcPr>
                </a:tc>
                <a:tc>
                  <a:txBody>
                    <a:bodyPr/>
                    <a:lstStyle/>
                    <a:p>
                      <a:pPr algn="ctr">
                        <a:lnSpc>
                          <a:spcPct val="115000"/>
                        </a:lnSpc>
                        <a:spcAft>
                          <a:spcPts val="800"/>
                        </a:spcAft>
                      </a:pPr>
                      <a:r>
                        <a:rPr lang="es-ES" sz="1800">
                          <a:effectLst/>
                        </a:rPr>
                        <a:t>46,3</a:t>
                      </a:r>
                      <a:endParaRPr lang="es-ES" sz="1800">
                        <a:effectLst/>
                        <a:latin typeface="Source Sans Pro" panose="020B0503030403020204" pitchFamily="34" charset="0"/>
                        <a:ea typeface="Calibri" panose="020F0502020204030204" pitchFamily="34" charset="0"/>
                        <a:cs typeface="Calibri" panose="020F0502020204030204" pitchFamily="34" charset="0"/>
                      </a:endParaRPr>
                    </a:p>
                  </a:txBody>
                  <a:tcPr marL="24407" marR="24407" marT="0" marB="0" anchor="b"/>
                </a:tc>
                <a:extLst>
                  <a:ext uri="{0D108BD9-81ED-4DB2-BD59-A6C34878D82A}">
                    <a16:rowId xmlns:a16="http://schemas.microsoft.com/office/drawing/2014/main" val="3169816781"/>
                  </a:ext>
                </a:extLst>
              </a:tr>
              <a:tr h="274264">
                <a:tc>
                  <a:txBody>
                    <a:bodyPr/>
                    <a:lstStyle/>
                    <a:p>
                      <a:pPr algn="ctr">
                        <a:lnSpc>
                          <a:spcPct val="115000"/>
                        </a:lnSpc>
                        <a:spcAft>
                          <a:spcPts val="800"/>
                        </a:spcAft>
                      </a:pPr>
                      <a:r>
                        <a:rPr lang="es-ES" sz="1800" dirty="0">
                          <a:solidFill>
                            <a:schemeClr val="tx1"/>
                          </a:solidFill>
                          <a:effectLst/>
                        </a:rPr>
                        <a:t>7 (media)</a:t>
                      </a:r>
                      <a:endParaRPr lang="es-ES" sz="1800" dirty="0">
                        <a:solidFill>
                          <a:schemeClr val="tx1"/>
                        </a:solidFill>
                        <a:effectLst/>
                        <a:latin typeface="Source Sans Pro" panose="020B0503030403020204" pitchFamily="34" charset="0"/>
                        <a:ea typeface="Calibri" panose="020F0502020204030204" pitchFamily="34" charset="0"/>
                        <a:cs typeface="Calibri" panose="020F0502020204030204" pitchFamily="34" charset="0"/>
                      </a:endParaRPr>
                    </a:p>
                  </a:txBody>
                  <a:tcPr marL="24407" marR="24407" marT="0" marB="0" anchor="b">
                    <a:solidFill>
                      <a:schemeClr val="accent4">
                        <a:lumMod val="20000"/>
                        <a:lumOff val="80000"/>
                      </a:schemeClr>
                    </a:solidFill>
                  </a:tcPr>
                </a:tc>
                <a:tc>
                  <a:txBody>
                    <a:bodyPr/>
                    <a:lstStyle/>
                    <a:p>
                      <a:pPr algn="ctr">
                        <a:lnSpc>
                          <a:spcPct val="115000"/>
                        </a:lnSpc>
                        <a:spcAft>
                          <a:spcPts val="800"/>
                        </a:spcAft>
                      </a:pPr>
                      <a:r>
                        <a:rPr lang="es-ES" sz="1800" dirty="0">
                          <a:effectLst/>
                        </a:rPr>
                        <a:t>48,8</a:t>
                      </a:r>
                      <a:endParaRPr lang="es-ES" sz="1800" dirty="0">
                        <a:effectLst/>
                        <a:latin typeface="Source Sans Pro" panose="020B0503030403020204" pitchFamily="34" charset="0"/>
                        <a:ea typeface="Calibri" panose="020F0502020204030204" pitchFamily="34" charset="0"/>
                        <a:cs typeface="Calibri" panose="020F0502020204030204" pitchFamily="34" charset="0"/>
                      </a:endParaRPr>
                    </a:p>
                  </a:txBody>
                  <a:tcPr marL="24407" marR="24407" marT="0" marB="0" anchor="b"/>
                </a:tc>
                <a:extLst>
                  <a:ext uri="{0D108BD9-81ED-4DB2-BD59-A6C34878D82A}">
                    <a16:rowId xmlns:a16="http://schemas.microsoft.com/office/drawing/2014/main" val="3009570628"/>
                  </a:ext>
                </a:extLst>
              </a:tr>
              <a:tr h="274264">
                <a:tc>
                  <a:txBody>
                    <a:bodyPr/>
                    <a:lstStyle/>
                    <a:p>
                      <a:pPr algn="ctr">
                        <a:lnSpc>
                          <a:spcPct val="115000"/>
                        </a:lnSpc>
                        <a:spcAft>
                          <a:spcPts val="800"/>
                        </a:spcAft>
                      </a:pPr>
                      <a:r>
                        <a:rPr lang="es-ES" sz="1800" dirty="0">
                          <a:solidFill>
                            <a:schemeClr val="tx1"/>
                          </a:solidFill>
                          <a:effectLst/>
                        </a:rPr>
                        <a:t>8 (media)</a:t>
                      </a:r>
                      <a:endParaRPr lang="es-ES" sz="1800" dirty="0">
                        <a:solidFill>
                          <a:schemeClr val="tx1"/>
                        </a:solidFill>
                        <a:effectLst/>
                        <a:latin typeface="Source Sans Pro" panose="020B0503030403020204" pitchFamily="34" charset="0"/>
                        <a:ea typeface="Calibri" panose="020F0502020204030204" pitchFamily="34" charset="0"/>
                        <a:cs typeface="Calibri" panose="020F0502020204030204" pitchFamily="34" charset="0"/>
                      </a:endParaRPr>
                    </a:p>
                  </a:txBody>
                  <a:tcPr marL="24407" marR="24407" marT="0" marB="0" anchor="b">
                    <a:solidFill>
                      <a:schemeClr val="accent4">
                        <a:lumMod val="20000"/>
                        <a:lumOff val="80000"/>
                      </a:schemeClr>
                    </a:solidFill>
                  </a:tcPr>
                </a:tc>
                <a:tc>
                  <a:txBody>
                    <a:bodyPr/>
                    <a:lstStyle/>
                    <a:p>
                      <a:pPr algn="ctr">
                        <a:lnSpc>
                          <a:spcPct val="115000"/>
                        </a:lnSpc>
                        <a:spcAft>
                          <a:spcPts val="800"/>
                        </a:spcAft>
                      </a:pPr>
                      <a:r>
                        <a:rPr lang="es-ES" sz="1800">
                          <a:effectLst/>
                        </a:rPr>
                        <a:t>33,0</a:t>
                      </a:r>
                      <a:endParaRPr lang="es-ES" sz="1800">
                        <a:effectLst/>
                        <a:latin typeface="Source Sans Pro" panose="020B0503030403020204" pitchFamily="34" charset="0"/>
                        <a:ea typeface="Calibri" panose="020F0502020204030204" pitchFamily="34" charset="0"/>
                        <a:cs typeface="Calibri" panose="020F0502020204030204" pitchFamily="34" charset="0"/>
                      </a:endParaRPr>
                    </a:p>
                  </a:txBody>
                  <a:tcPr marL="24407" marR="24407" marT="0" marB="0" anchor="b"/>
                </a:tc>
                <a:extLst>
                  <a:ext uri="{0D108BD9-81ED-4DB2-BD59-A6C34878D82A}">
                    <a16:rowId xmlns:a16="http://schemas.microsoft.com/office/drawing/2014/main" val="699370856"/>
                  </a:ext>
                </a:extLst>
              </a:tr>
              <a:tr h="274264">
                <a:tc>
                  <a:txBody>
                    <a:bodyPr/>
                    <a:lstStyle/>
                    <a:p>
                      <a:pPr algn="ctr">
                        <a:lnSpc>
                          <a:spcPct val="115000"/>
                        </a:lnSpc>
                        <a:spcAft>
                          <a:spcPts val="800"/>
                        </a:spcAft>
                      </a:pPr>
                      <a:r>
                        <a:rPr lang="es-ES" sz="1800" dirty="0">
                          <a:solidFill>
                            <a:schemeClr val="tx1"/>
                          </a:solidFill>
                          <a:effectLst/>
                        </a:rPr>
                        <a:t>9 (media)</a:t>
                      </a:r>
                      <a:endParaRPr lang="es-ES" sz="1800" dirty="0">
                        <a:solidFill>
                          <a:schemeClr val="tx1"/>
                        </a:solidFill>
                        <a:effectLst/>
                        <a:latin typeface="Source Sans Pro" panose="020B0503030403020204" pitchFamily="34" charset="0"/>
                        <a:ea typeface="Calibri" panose="020F0502020204030204" pitchFamily="34" charset="0"/>
                        <a:cs typeface="Calibri" panose="020F0502020204030204" pitchFamily="34" charset="0"/>
                      </a:endParaRPr>
                    </a:p>
                  </a:txBody>
                  <a:tcPr marL="24407" marR="24407" marT="0" marB="0" anchor="b">
                    <a:solidFill>
                      <a:schemeClr val="accent4">
                        <a:lumMod val="20000"/>
                        <a:lumOff val="80000"/>
                      </a:schemeClr>
                    </a:solidFill>
                  </a:tcPr>
                </a:tc>
                <a:tc>
                  <a:txBody>
                    <a:bodyPr/>
                    <a:lstStyle/>
                    <a:p>
                      <a:pPr algn="ctr">
                        <a:lnSpc>
                          <a:spcPct val="115000"/>
                        </a:lnSpc>
                        <a:spcAft>
                          <a:spcPts val="800"/>
                        </a:spcAft>
                      </a:pPr>
                      <a:r>
                        <a:rPr lang="es-ES" sz="1800">
                          <a:effectLst/>
                        </a:rPr>
                        <a:t>36,8</a:t>
                      </a:r>
                      <a:endParaRPr lang="es-ES" sz="1800">
                        <a:effectLst/>
                        <a:latin typeface="Source Sans Pro" panose="020B0503030403020204" pitchFamily="34" charset="0"/>
                        <a:ea typeface="Calibri" panose="020F0502020204030204" pitchFamily="34" charset="0"/>
                        <a:cs typeface="Calibri" panose="020F0502020204030204" pitchFamily="34" charset="0"/>
                      </a:endParaRPr>
                    </a:p>
                  </a:txBody>
                  <a:tcPr marL="24407" marR="24407" marT="0" marB="0" anchor="b"/>
                </a:tc>
                <a:extLst>
                  <a:ext uri="{0D108BD9-81ED-4DB2-BD59-A6C34878D82A}">
                    <a16:rowId xmlns:a16="http://schemas.microsoft.com/office/drawing/2014/main" val="2201731636"/>
                  </a:ext>
                </a:extLst>
              </a:tr>
              <a:tr h="452042">
                <a:tc>
                  <a:txBody>
                    <a:bodyPr/>
                    <a:lstStyle/>
                    <a:p>
                      <a:pPr algn="l">
                        <a:lnSpc>
                          <a:spcPct val="115000"/>
                        </a:lnSpc>
                        <a:spcAft>
                          <a:spcPts val="800"/>
                        </a:spcAft>
                      </a:pPr>
                      <a:r>
                        <a:rPr lang="es-ES" sz="1800" dirty="0">
                          <a:effectLst/>
                        </a:rPr>
                        <a:t>PUNTUACIÓN TOTAL</a:t>
                      </a:r>
                      <a:endParaRPr lang="es-ES" sz="1800" dirty="0">
                        <a:effectLst/>
                        <a:latin typeface="Source Sans Pro" panose="020B0503030403020204" pitchFamily="34" charset="0"/>
                        <a:ea typeface="Calibri" panose="020F0502020204030204" pitchFamily="34" charset="0"/>
                        <a:cs typeface="Calibri" panose="020F0502020204030204" pitchFamily="34" charset="0"/>
                      </a:endParaRPr>
                    </a:p>
                  </a:txBody>
                  <a:tcPr marL="24407" marR="24407"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ES" sz="1800" b="1" dirty="0">
                          <a:effectLst/>
                        </a:rPr>
                        <a:t>413</a:t>
                      </a:r>
                      <a:endParaRPr lang="es-ES" sz="1800" dirty="0">
                        <a:effectLst/>
                        <a:latin typeface="Calibri" panose="020F0502020204030204" pitchFamily="34" charset="0"/>
                        <a:cs typeface="Times New Roman" panose="02020603050405020304" pitchFamily="18" charset="0"/>
                      </a:endParaRPr>
                    </a:p>
                  </a:txBody>
                  <a:tcPr marL="24407" marR="24407" marT="0" marB="0" anchor="ctr"/>
                </a:tc>
                <a:extLst>
                  <a:ext uri="{0D108BD9-81ED-4DB2-BD59-A6C34878D82A}">
                    <a16:rowId xmlns:a16="http://schemas.microsoft.com/office/drawing/2014/main" val="868184473"/>
                  </a:ext>
                </a:extLst>
              </a:tr>
            </a:tbl>
          </a:graphicData>
        </a:graphic>
      </p:graphicFrame>
      <p:graphicFrame>
        <p:nvGraphicFramePr>
          <p:cNvPr id="5" name="Tabla 4">
            <a:extLst>
              <a:ext uri="{FF2B5EF4-FFF2-40B4-BE49-F238E27FC236}">
                <a16:creationId xmlns:a16="http://schemas.microsoft.com/office/drawing/2014/main" id="{843967EE-25A7-4DA5-8BE1-F12F9637A5D2}"/>
              </a:ext>
            </a:extLst>
          </p:cNvPr>
          <p:cNvGraphicFramePr>
            <a:graphicFrameLocks noGrp="1"/>
          </p:cNvGraphicFramePr>
          <p:nvPr>
            <p:extLst>
              <p:ext uri="{D42A27DB-BD31-4B8C-83A1-F6EECF244321}">
                <p14:modId xmlns:p14="http://schemas.microsoft.com/office/powerpoint/2010/main" val="498846602"/>
              </p:ext>
            </p:extLst>
          </p:nvPr>
        </p:nvGraphicFramePr>
        <p:xfrm>
          <a:off x="7301990" y="1683683"/>
          <a:ext cx="4075256" cy="4813832"/>
        </p:xfrm>
        <a:graphic>
          <a:graphicData uri="http://schemas.openxmlformats.org/drawingml/2006/table">
            <a:tbl>
              <a:tblPr/>
              <a:tblGrid>
                <a:gridCol w="1448572">
                  <a:extLst>
                    <a:ext uri="{9D8B030D-6E8A-4147-A177-3AD203B41FA5}">
                      <a16:colId xmlns:a16="http://schemas.microsoft.com/office/drawing/2014/main" val="3019040876"/>
                    </a:ext>
                  </a:extLst>
                </a:gridCol>
                <a:gridCol w="1654930">
                  <a:extLst>
                    <a:ext uri="{9D8B030D-6E8A-4147-A177-3AD203B41FA5}">
                      <a16:colId xmlns:a16="http://schemas.microsoft.com/office/drawing/2014/main" val="1897091913"/>
                    </a:ext>
                  </a:extLst>
                </a:gridCol>
                <a:gridCol w="971754">
                  <a:extLst>
                    <a:ext uri="{9D8B030D-6E8A-4147-A177-3AD203B41FA5}">
                      <a16:colId xmlns:a16="http://schemas.microsoft.com/office/drawing/2014/main" val="2924189509"/>
                    </a:ext>
                  </a:extLst>
                </a:gridCol>
              </a:tblGrid>
              <a:tr h="382044">
                <a:tc gridSpan="3">
                  <a:txBody>
                    <a:bodyPr/>
                    <a:lstStyle/>
                    <a:p>
                      <a:pPr algn="ctr"/>
                      <a:r>
                        <a:rPr lang="es-ES" sz="1400" b="1" dirty="0">
                          <a:solidFill>
                            <a:schemeClr val="accent1">
                              <a:lumMod val="75000"/>
                            </a:schemeClr>
                          </a:solidFill>
                          <a:effectLst/>
                          <a:hlinkClick r:id="rId13">
                            <a:extLst>
                              <a:ext uri="{A12FA001-AC4F-418D-AE19-62706E023703}">
                                <ahyp:hlinkClr xmlns:ahyp="http://schemas.microsoft.com/office/drawing/2018/hyperlinkcolor" val="tx"/>
                              </a:ext>
                            </a:extLst>
                          </a:hlinkClick>
                        </a:rPr>
                        <a:t>EJEMPLOS OTRAS ORGANIZACIONES CERTIFICADAS</a:t>
                      </a:r>
                      <a:endParaRPr lang="es-ES" sz="1400" b="1" dirty="0">
                        <a:solidFill>
                          <a:schemeClr val="accent1">
                            <a:lumMod val="75000"/>
                          </a:schemeClr>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s-ES" sz="14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s-ES" sz="14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07525619"/>
                  </a:ext>
                </a:extLst>
              </a:tr>
              <a:tr h="390476">
                <a:tc>
                  <a:txBody>
                    <a:bodyPr/>
                    <a:lstStyle/>
                    <a:p>
                      <a:pPr algn="ctr"/>
                      <a:r>
                        <a:rPr lang="es-ES" sz="1000" b="1" dirty="0">
                          <a:solidFill>
                            <a:schemeClr val="bg1"/>
                          </a:solidFill>
                          <a:effectLst/>
                        </a:rPr>
                        <a:t>ORGANIZACIÓN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s-ES" sz="1000" b="1" dirty="0">
                          <a:solidFill>
                            <a:schemeClr val="bg1"/>
                          </a:solidFill>
                          <a:effectLst/>
                        </a:rPr>
                        <a:t>PUNTUACIÓN CAF/EFQM/</a:t>
                      </a:r>
                      <a:r>
                        <a:rPr lang="es-ES" sz="1000" b="1" dirty="0" err="1">
                          <a:solidFill>
                            <a:schemeClr val="bg1"/>
                          </a:solidFill>
                          <a:effectLst/>
                        </a:rPr>
                        <a:t>EVAM</a:t>
                      </a:r>
                      <a:endParaRPr lang="es-ES" sz="1000" b="1" dirty="0">
                        <a:solidFill>
                          <a:schemeClr val="bg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s-ES" sz="1000" b="1" dirty="0">
                          <a:solidFill>
                            <a:schemeClr val="bg1"/>
                          </a:solidFill>
                          <a:effectLst/>
                        </a:rPr>
                        <a:t>AÑO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635774925"/>
                  </a:ext>
                </a:extLst>
              </a:tr>
              <a:tr h="444457">
                <a:tc>
                  <a:txBody>
                    <a:bodyPr/>
                    <a:lstStyle/>
                    <a:p>
                      <a:r>
                        <a:rPr lang="es-ES" sz="1000" b="1" dirty="0">
                          <a:effectLst/>
                        </a:rPr>
                        <a:t>Organismo Autónomo Madrid Salud</a:t>
                      </a:r>
                      <a:endParaRPr lang="es-ES" sz="10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s-ES" sz="1000" b="1" dirty="0">
                          <a:effectLst/>
                        </a:rPr>
                        <a:t>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algn="ctr"/>
                      <a:r>
                        <a:rPr lang="es-ES" sz="1000" b="1">
                          <a:effectLst/>
                        </a:rPr>
                        <a:t>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extLst>
                  <a:ext uri="{0D108BD9-81ED-4DB2-BD59-A6C34878D82A}">
                    <a16:rowId xmlns:a16="http://schemas.microsoft.com/office/drawing/2014/main" val="3191068611"/>
                  </a:ext>
                </a:extLst>
              </a:tr>
              <a:tr h="690841">
                <a:tc>
                  <a:txBody>
                    <a:bodyPr/>
                    <a:lstStyle/>
                    <a:p>
                      <a:r>
                        <a:rPr lang="es-ES" sz="1000" b="1" dirty="0">
                          <a:effectLst/>
                        </a:rPr>
                        <a:t>Agencia Española de Medicamentos y Productos Sanitarios (</a:t>
                      </a:r>
                      <a:r>
                        <a:rPr lang="es-ES" sz="1000" b="1" dirty="0" err="1">
                          <a:effectLst/>
                        </a:rPr>
                        <a:t>AEMPS</a:t>
                      </a:r>
                      <a:r>
                        <a:rPr lang="es-ES" sz="1000" b="1" dirty="0">
                          <a:effectLst/>
                        </a:rPr>
                        <a:t>)</a:t>
                      </a:r>
                      <a:endParaRPr lang="es-ES" sz="10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s-ES" sz="1000" b="1" dirty="0">
                          <a:effectLst/>
                        </a:rPr>
                        <a:t>400–499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algn="ctr"/>
                      <a:r>
                        <a:rPr lang="es-ES" sz="1000" b="1" dirty="0">
                          <a:effectLst/>
                        </a:rPr>
                        <a:t>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extLst>
                  <a:ext uri="{0D108BD9-81ED-4DB2-BD59-A6C34878D82A}">
                    <a16:rowId xmlns:a16="http://schemas.microsoft.com/office/drawing/2014/main" val="471245519"/>
                  </a:ext>
                </a:extLst>
              </a:tr>
              <a:tr h="393036">
                <a:tc>
                  <a:txBody>
                    <a:bodyPr/>
                    <a:lstStyle/>
                    <a:p>
                      <a:pPr algn="l" fontAlgn="base"/>
                      <a:r>
                        <a:rPr lang="es-ES" sz="1000" b="1" kern="1200" dirty="0">
                          <a:solidFill>
                            <a:schemeClr val="tx1"/>
                          </a:solidFill>
                          <a:effectLst/>
                          <a:latin typeface="+mn-lt"/>
                          <a:ea typeface="+mn-ea"/>
                          <a:cs typeface="+mn-cs"/>
                        </a:rPr>
                        <a:t>Delegación de Defensa en Galicia</a:t>
                      </a:r>
                    </a:p>
                  </a:txBody>
                  <a:tcPr marT="50800" marB="5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mn-lt"/>
                          <a:ea typeface="+mn-ea"/>
                          <a:cs typeface="+mn-cs"/>
                        </a:rPr>
                        <a:t>300-399</a:t>
                      </a:r>
                      <a:endParaRPr lang="es-ES" sz="1000" b="1" i="0" dirty="0">
                        <a:solidFill>
                          <a:srgbClr val="0A0E14"/>
                        </a:solidFill>
                        <a:effectLst/>
                        <a:latin typeface="OpenSans"/>
                      </a:endParaRPr>
                    </a:p>
                  </a:txBody>
                  <a:tcPr marT="50800" marB="5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algn="ctr"/>
                      <a:r>
                        <a:rPr lang="es-ES" sz="1000" b="1" dirty="0">
                          <a:effectLst/>
                        </a:rPr>
                        <a:t>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extLst>
                  <a:ext uri="{0D108BD9-81ED-4DB2-BD59-A6C34878D82A}">
                    <a16:rowId xmlns:a16="http://schemas.microsoft.com/office/drawing/2014/main" val="2680369976"/>
                  </a:ext>
                </a:extLst>
              </a:tr>
              <a:tr h="479005">
                <a:tc>
                  <a:txBody>
                    <a:bodyPr/>
                    <a:lstStyle/>
                    <a:p>
                      <a:pPr algn="l" fontAlgn="base"/>
                      <a:r>
                        <a:rPr lang="es-ES" sz="1000" b="1" kern="1200" dirty="0">
                          <a:solidFill>
                            <a:schemeClr val="tx1"/>
                          </a:solidFill>
                          <a:effectLst/>
                          <a:latin typeface="+mn-lt"/>
                          <a:ea typeface="+mn-ea"/>
                          <a:cs typeface="+mn-cs"/>
                        </a:rPr>
                        <a:t>Dirección Provincial Sepe Illes Balears</a:t>
                      </a:r>
                    </a:p>
                  </a:txBody>
                  <a:tcPr marT="50800" marB="5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ase"/>
                      <a:r>
                        <a:rPr lang="es-ES" sz="1000" b="1" i="0" dirty="0">
                          <a:solidFill>
                            <a:srgbClr val="0A0E14"/>
                          </a:solidFill>
                          <a:effectLst/>
                          <a:latin typeface="OpenSans"/>
                        </a:rPr>
                        <a:t> 200-299</a:t>
                      </a:r>
                    </a:p>
                  </a:txBody>
                  <a:tcPr marT="50800" marB="5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algn="ctr"/>
                      <a:r>
                        <a:rPr lang="es-ES" sz="1000" b="1" dirty="0">
                          <a:effectLst/>
                        </a:rPr>
                        <a:t>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extLst>
                  <a:ext uri="{0D108BD9-81ED-4DB2-BD59-A6C34878D82A}">
                    <a16:rowId xmlns:a16="http://schemas.microsoft.com/office/drawing/2014/main" val="651419368"/>
                  </a:ext>
                </a:extLst>
              </a:tr>
              <a:tr h="444457">
                <a:tc>
                  <a:txBody>
                    <a:bodyPr/>
                    <a:lstStyle/>
                    <a:p>
                      <a:r>
                        <a:rPr lang="es-ES" sz="1000" b="1" dirty="0">
                          <a:effectLst/>
                        </a:rPr>
                        <a:t>Subdelegación del Gobierno en Ourense</a:t>
                      </a:r>
                      <a:endParaRPr lang="es-ES" sz="10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s-ES" sz="1000" b="1" dirty="0">
                          <a:effectLst/>
                        </a:rPr>
                        <a:t>200–299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algn="ctr"/>
                      <a:r>
                        <a:rPr lang="es-ES" sz="1000" b="1" dirty="0">
                          <a:effectLst/>
                        </a:rPr>
                        <a:t>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extLst>
                  <a:ext uri="{0D108BD9-81ED-4DB2-BD59-A6C34878D82A}">
                    <a16:rowId xmlns:a16="http://schemas.microsoft.com/office/drawing/2014/main" val="2055844855"/>
                  </a:ext>
                </a:extLst>
              </a:tr>
              <a:tr h="609065">
                <a:tc>
                  <a:txBody>
                    <a:bodyPr/>
                    <a:lstStyle/>
                    <a:p>
                      <a:pPr algn="l" fontAlgn="base"/>
                      <a:r>
                        <a:rPr lang="es-ES" sz="1000" b="1" kern="1200" dirty="0">
                          <a:solidFill>
                            <a:schemeClr val="tx1"/>
                          </a:solidFill>
                          <a:effectLst/>
                          <a:latin typeface="+mn-lt"/>
                          <a:ea typeface="+mn-ea"/>
                          <a:cs typeface="+mn-cs"/>
                        </a:rPr>
                        <a:t>Dirección General de Atención a la ciudadanía Línea Madrid</a:t>
                      </a:r>
                    </a:p>
                  </a:txBody>
                  <a:tcPr marT="50800" marB="5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ase"/>
                      <a:r>
                        <a:rPr lang="es-ES" sz="1000" b="1" i="0" dirty="0">
                          <a:solidFill>
                            <a:srgbClr val="0A0E14"/>
                          </a:solidFill>
                          <a:effectLst/>
                          <a:latin typeface="OpenSans"/>
                        </a:rPr>
                        <a:t>500</a:t>
                      </a:r>
                    </a:p>
                  </a:txBody>
                  <a:tcPr marT="50800" marB="5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algn="ctr"/>
                      <a:r>
                        <a:rPr lang="es-ES" sz="1000" b="1" dirty="0">
                          <a:effectLst/>
                        </a:rPr>
                        <a:t>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extLst>
                  <a:ext uri="{0D108BD9-81ED-4DB2-BD59-A6C34878D82A}">
                    <a16:rowId xmlns:a16="http://schemas.microsoft.com/office/drawing/2014/main" val="2904687110"/>
                  </a:ext>
                </a:extLst>
              </a:tr>
              <a:tr h="444457">
                <a:tc>
                  <a:txBody>
                    <a:bodyPr/>
                    <a:lstStyle/>
                    <a:p>
                      <a:pPr algn="l" fontAlgn="base"/>
                      <a:r>
                        <a:rPr lang="es-ES" sz="1000" b="1" kern="1200" dirty="0">
                          <a:solidFill>
                            <a:schemeClr val="tx1"/>
                          </a:solidFill>
                          <a:effectLst/>
                          <a:latin typeface="+mn-lt"/>
                          <a:ea typeface="+mn-ea"/>
                          <a:cs typeface="+mn-cs"/>
                        </a:rPr>
                        <a:t>Dirección General de la Guardia Civil</a:t>
                      </a:r>
                    </a:p>
                  </a:txBody>
                  <a:tcPr marT="50800" marB="5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ase"/>
                      <a:r>
                        <a:rPr lang="es-ES" sz="1000" b="1" i="0" dirty="0">
                          <a:solidFill>
                            <a:srgbClr val="0A0E14"/>
                          </a:solidFill>
                          <a:effectLst/>
                          <a:latin typeface="OpenSans"/>
                        </a:rPr>
                        <a:t>300</a:t>
                      </a:r>
                    </a:p>
                  </a:txBody>
                  <a:tcPr marT="50800" marB="5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algn="ctr"/>
                      <a:r>
                        <a:rPr lang="es-ES" sz="1000" b="1" dirty="0">
                          <a:effectLst/>
                        </a:rPr>
                        <a:t>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extLst>
                  <a:ext uri="{0D108BD9-81ED-4DB2-BD59-A6C34878D82A}">
                    <a16:rowId xmlns:a16="http://schemas.microsoft.com/office/drawing/2014/main" val="3909827761"/>
                  </a:ext>
                </a:extLst>
              </a:tr>
              <a:tr h="404532">
                <a:tc>
                  <a:txBody>
                    <a:bodyPr/>
                    <a:lstStyle/>
                    <a:p>
                      <a:pPr algn="l" fontAlgn="base"/>
                      <a:r>
                        <a:rPr lang="es-ES" sz="1000" b="1" kern="1200" dirty="0">
                          <a:solidFill>
                            <a:schemeClr val="tx1"/>
                          </a:solidFill>
                          <a:effectLst/>
                          <a:latin typeface="+mn-lt"/>
                          <a:ea typeface="+mn-ea"/>
                          <a:cs typeface="+mn-cs"/>
                        </a:rPr>
                        <a:t>Ayuntamiento de Gijón</a:t>
                      </a:r>
                    </a:p>
                  </a:txBody>
                  <a:tcPr marT="50800" marB="5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ase"/>
                      <a:r>
                        <a:rPr lang="es-ES" sz="1000" b="1" i="0" dirty="0">
                          <a:solidFill>
                            <a:srgbClr val="0A0E14"/>
                          </a:solidFill>
                          <a:effectLst/>
                          <a:latin typeface="OpenSans"/>
                        </a:rPr>
                        <a:t>300-399</a:t>
                      </a:r>
                    </a:p>
                  </a:txBody>
                  <a:tcPr marT="50800" marB="5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algn="ctr"/>
                      <a:r>
                        <a:rPr lang="es-ES" sz="1000" b="1" dirty="0">
                          <a:effectLst/>
                        </a:rPr>
                        <a:t>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extLst>
                  <a:ext uri="{0D108BD9-81ED-4DB2-BD59-A6C34878D82A}">
                    <a16:rowId xmlns:a16="http://schemas.microsoft.com/office/drawing/2014/main" val="1814321230"/>
                  </a:ext>
                </a:extLst>
              </a:tr>
            </a:tbl>
          </a:graphicData>
        </a:graphic>
      </p:graphicFrame>
    </p:spTree>
    <p:extLst>
      <p:ext uri="{BB962C8B-B14F-4D97-AF65-F5344CB8AC3E}">
        <p14:creationId xmlns:p14="http://schemas.microsoft.com/office/powerpoint/2010/main" val="20057176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376031679"/>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sng" strike="noStrike" kern="1200" cap="none" spc="0" normalizeH="0" baseline="0" noProof="0" dirty="0">
                          <a:ln>
                            <a:noFill/>
                          </a:ln>
                          <a:solidFill>
                            <a:srgbClr val="FF0000"/>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sng" strike="noStrike" kern="1200" cap="none" spc="0" normalizeH="0" baseline="0" noProof="0" dirty="0">
                        <a:ln>
                          <a:noFill/>
                        </a:ln>
                        <a:solidFill>
                          <a:srgbClr val="FF0000"/>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a:xfrm>
            <a:off x="9244294" y="6332075"/>
            <a:ext cx="2743200" cy="365125"/>
          </a:xfrm>
        </p:spPr>
        <p:txBody>
          <a:bodyPr/>
          <a:lstStyle/>
          <a:p>
            <a:fld id="{43B9F2F5-9901-4B50-B674-E5A258050F84}" type="slidenum">
              <a:rPr lang="es-ES" smtClean="0"/>
              <a:t>57</a:t>
            </a:fld>
            <a:endParaRPr lang="es-ES" dirty="0"/>
          </a:p>
        </p:txBody>
      </p:sp>
      <p:sp>
        <p:nvSpPr>
          <p:cNvPr id="10" name="CuadroTexto 9">
            <a:extLst>
              <a:ext uri="{FF2B5EF4-FFF2-40B4-BE49-F238E27FC236}">
                <a16:creationId xmlns:a16="http://schemas.microsoft.com/office/drawing/2014/main" id="{D1E33F6C-FE86-41CA-8D37-E60F2B3BF4B1}"/>
              </a:ext>
            </a:extLst>
          </p:cNvPr>
          <p:cNvSpPr txBox="1"/>
          <p:nvPr/>
        </p:nvSpPr>
        <p:spPr>
          <a:xfrm>
            <a:off x="2478659" y="664238"/>
            <a:ext cx="5286867" cy="369332"/>
          </a:xfrm>
          <a:prstGeom prst="rect">
            <a:avLst/>
          </a:prstGeom>
          <a:solidFill>
            <a:schemeClr val="accent1">
              <a:lumMod val="20000"/>
              <a:lumOff val="80000"/>
            </a:schemeClr>
          </a:solidFill>
        </p:spPr>
        <p:txBody>
          <a:bodyPr wrap="square">
            <a:spAutoFit/>
          </a:bodyPr>
          <a:lstStyle/>
          <a:p>
            <a:r>
              <a:rPr lang="es-ES" sz="1800" b="1" kern="1200" dirty="0">
                <a:ln>
                  <a:noFill/>
                </a:ln>
                <a:solidFill>
                  <a:srgbClr val="C00000"/>
                </a:solidFill>
                <a:latin typeface="+mn-lt"/>
                <a:ea typeface="+mn-ea"/>
                <a:cs typeface="+mn-cs"/>
              </a:rPr>
              <a:t>8. LA EVALUACIÓN DEL PLAN: AUTOEVALUACIÓN CAF</a:t>
            </a:r>
          </a:p>
        </p:txBody>
      </p:sp>
      <p:sp>
        <p:nvSpPr>
          <p:cNvPr id="12" name="CuadroTexto 11">
            <a:extLst>
              <a:ext uri="{FF2B5EF4-FFF2-40B4-BE49-F238E27FC236}">
                <a16:creationId xmlns:a16="http://schemas.microsoft.com/office/drawing/2014/main" id="{1030DDCD-1330-4A69-8883-E68F8591FE8F}"/>
              </a:ext>
            </a:extLst>
          </p:cNvPr>
          <p:cNvSpPr txBox="1"/>
          <p:nvPr/>
        </p:nvSpPr>
        <p:spPr>
          <a:xfrm>
            <a:off x="2478659" y="1123495"/>
            <a:ext cx="8652403" cy="369332"/>
          </a:xfrm>
          <a:prstGeom prst="rect">
            <a:avLst/>
          </a:prstGeom>
          <a:solidFill>
            <a:srgbClr val="C00000"/>
          </a:solidFill>
        </p:spPr>
        <p:txBody>
          <a:bodyPr wrap="square" rtlCol="0">
            <a:spAutoFit/>
          </a:bodyPr>
          <a:lstStyle/>
          <a:p>
            <a:pPr algn="ctr"/>
            <a:r>
              <a:rPr lang="es-ES" b="1" dirty="0">
                <a:solidFill>
                  <a:schemeClr val="bg1"/>
                </a:solidFill>
              </a:rPr>
              <a:t>EVALUACIÓN DE LA PLANIFICACIÓN 2025: AUTOEVALUACIÓN CAF</a:t>
            </a:r>
          </a:p>
        </p:txBody>
      </p:sp>
      <p:pic>
        <p:nvPicPr>
          <p:cNvPr id="13" name="Imagen 12">
            <a:extLst>
              <a:ext uri="{FF2B5EF4-FFF2-40B4-BE49-F238E27FC236}">
                <a16:creationId xmlns:a16="http://schemas.microsoft.com/office/drawing/2014/main" id="{8F218922-A1CD-4816-A307-4A9E37B2920D}"/>
              </a:ext>
            </a:extLst>
          </p:cNvPr>
          <p:cNvPicPr>
            <a:picLocks noChangeAspect="1"/>
          </p:cNvPicPr>
          <p:nvPr/>
        </p:nvPicPr>
        <p:blipFill>
          <a:blip r:embed="rId12"/>
          <a:stretch>
            <a:fillRect/>
          </a:stretch>
        </p:blipFill>
        <p:spPr>
          <a:xfrm>
            <a:off x="11585961" y="645886"/>
            <a:ext cx="606039" cy="408490"/>
          </a:xfrm>
          <a:prstGeom prst="rect">
            <a:avLst/>
          </a:prstGeom>
        </p:spPr>
      </p:pic>
      <p:pic>
        <p:nvPicPr>
          <p:cNvPr id="11" name="Imagen 10">
            <a:extLst>
              <a:ext uri="{FF2B5EF4-FFF2-40B4-BE49-F238E27FC236}">
                <a16:creationId xmlns:a16="http://schemas.microsoft.com/office/drawing/2014/main" id="{40F8022C-D4F3-4E1A-90E9-7FC2121D6E0A}"/>
              </a:ext>
            </a:extLst>
          </p:cNvPr>
          <p:cNvPicPr>
            <a:picLocks noChangeAspect="1"/>
          </p:cNvPicPr>
          <p:nvPr/>
        </p:nvPicPr>
        <p:blipFill>
          <a:blip r:embed="rId13"/>
          <a:stretch>
            <a:fillRect/>
          </a:stretch>
        </p:blipFill>
        <p:spPr>
          <a:xfrm>
            <a:off x="3757808" y="2608670"/>
            <a:ext cx="6549003" cy="3733309"/>
          </a:xfrm>
          <a:prstGeom prst="rect">
            <a:avLst/>
          </a:prstGeom>
        </p:spPr>
      </p:pic>
      <p:sp>
        <p:nvSpPr>
          <p:cNvPr id="5" name="CuadroTexto 4">
            <a:extLst>
              <a:ext uri="{FF2B5EF4-FFF2-40B4-BE49-F238E27FC236}">
                <a16:creationId xmlns:a16="http://schemas.microsoft.com/office/drawing/2014/main" id="{26E87562-1A5B-4D95-8093-F250A4B19D7B}"/>
              </a:ext>
            </a:extLst>
          </p:cNvPr>
          <p:cNvSpPr txBox="1"/>
          <p:nvPr/>
        </p:nvSpPr>
        <p:spPr>
          <a:xfrm>
            <a:off x="2478659" y="1582752"/>
            <a:ext cx="9107302" cy="923330"/>
          </a:xfrm>
          <a:prstGeom prst="rect">
            <a:avLst/>
          </a:prstGeom>
          <a:noFill/>
        </p:spPr>
        <p:txBody>
          <a:bodyPr wrap="square" rtlCol="0">
            <a:spAutoFit/>
          </a:bodyPr>
          <a:lstStyle/>
          <a:p>
            <a:pPr algn="just"/>
            <a:r>
              <a:rPr lang="es-ES" b="1" dirty="0">
                <a:solidFill>
                  <a:srgbClr val="082A75"/>
                </a:solidFill>
                <a:latin typeface="Calibri" panose="020F0502020204030204" pitchFamily="34" charset="0"/>
                <a:ea typeface="Calibri" panose="020F0502020204030204" pitchFamily="34" charset="0"/>
                <a:cs typeface="Calibri" panose="020F0502020204030204" pitchFamily="34" charset="0"/>
              </a:rPr>
              <a:t>EN 2026 SE SOLICITARÁ UNA CERTIFICACIÓN DE CALIDAD </a:t>
            </a:r>
            <a:r>
              <a:rPr lang="es-ES" dirty="0">
                <a:solidFill>
                  <a:srgbClr val="082A75"/>
                </a:solidFill>
                <a:latin typeface="Calibri" panose="020F0502020204030204" pitchFamily="34" charset="0"/>
                <a:ea typeface="Calibri" panose="020F0502020204030204" pitchFamily="34" charset="0"/>
                <a:cs typeface="Calibri" panose="020F0502020204030204" pitchFamily="34" charset="0"/>
              </a:rPr>
              <a:t>en el marco del Real Decreto 951/2005, de 29 de julio, por el que se establece el marco general para la mejora de la calidad en la Administración General del Estado.</a:t>
            </a:r>
            <a:endParaRPr lang="es-ES" dirty="0"/>
          </a:p>
        </p:txBody>
      </p:sp>
    </p:spTree>
    <p:extLst>
      <p:ext uri="{BB962C8B-B14F-4D97-AF65-F5344CB8AC3E}">
        <p14:creationId xmlns:p14="http://schemas.microsoft.com/office/powerpoint/2010/main" val="3360660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3"/>
          <a:stretch>
            <a:fillRect/>
          </a:stretch>
        </p:blipFill>
        <p:spPr>
          <a:xfrm>
            <a:off x="10000418" y="-2"/>
            <a:ext cx="2191583" cy="58602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1800982519"/>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4"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rgbClr val="FF0000"/>
                          </a:solidFill>
                          <a:hlinkClick r:id="rId5"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10"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1"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3062644" y="730214"/>
            <a:ext cx="7160348"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2. </a:t>
            </a:r>
            <a:r>
              <a:rPr lang="es-ES" sz="2000" b="1" dirty="0">
                <a:solidFill>
                  <a:srgbClr val="C00000"/>
                </a:solidFill>
              </a:rPr>
              <a:t>EL PLAN DE ACCIÓN 2025.</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p:txBody>
          <a:bodyPr/>
          <a:lstStyle/>
          <a:p>
            <a:fld id="{43B9F2F5-9901-4B50-B674-E5A258050F84}" type="slidenum">
              <a:rPr lang="es-ES" smtClean="0"/>
              <a:t>6</a:t>
            </a:fld>
            <a:endParaRPr lang="es-ES"/>
          </a:p>
        </p:txBody>
      </p:sp>
      <p:sp>
        <p:nvSpPr>
          <p:cNvPr id="4" name="CuadroTexto 3">
            <a:extLst>
              <a:ext uri="{FF2B5EF4-FFF2-40B4-BE49-F238E27FC236}">
                <a16:creationId xmlns:a16="http://schemas.microsoft.com/office/drawing/2014/main" id="{B499BE24-38B2-4949-B9ED-1231FAFBB9CA}"/>
              </a:ext>
            </a:extLst>
          </p:cNvPr>
          <p:cNvSpPr txBox="1"/>
          <p:nvPr/>
        </p:nvSpPr>
        <p:spPr>
          <a:xfrm>
            <a:off x="2440455" y="1289013"/>
            <a:ext cx="9258455" cy="1754326"/>
          </a:xfrm>
          <a:prstGeom prst="rect">
            <a:avLst/>
          </a:prstGeom>
          <a:noFill/>
        </p:spPr>
        <p:txBody>
          <a:bodyPr wrap="square" rtlCol="0">
            <a:spAutoFit/>
          </a:bodyPr>
          <a:lstStyle/>
          <a:p>
            <a:pPr algn="just"/>
            <a:r>
              <a:rPr lang="es-ES" dirty="0">
                <a:solidFill>
                  <a:schemeClr val="tx2"/>
                </a:solidFill>
                <a:latin typeface="Calibri" panose="020F0502020204030204" pitchFamily="34" charset="0"/>
              </a:rPr>
              <a:t>En el </a:t>
            </a:r>
            <a:r>
              <a:rPr lang="es-ES" b="1" dirty="0">
                <a:solidFill>
                  <a:srgbClr val="C00000"/>
                </a:solidFill>
                <a:hlinkClick r:id="rId12"/>
              </a:rPr>
              <a:t>PLAN DE ACCIÓN 2025 DE LA DGG/</a:t>
            </a:r>
            <a:r>
              <a:rPr lang="es-ES" b="1" dirty="0" err="1">
                <a:solidFill>
                  <a:srgbClr val="C00000"/>
                </a:solidFill>
                <a:hlinkClick r:id="rId12"/>
              </a:rPr>
              <a:t>SGAC</a:t>
            </a:r>
            <a:r>
              <a:rPr lang="es-ES" b="1" dirty="0">
                <a:solidFill>
                  <a:srgbClr val="C00000"/>
                </a:solidFill>
                <a:hlinkClick r:id="rId12"/>
              </a:rPr>
              <a:t> (V2) </a:t>
            </a:r>
            <a:r>
              <a:rPr lang="es-ES" dirty="0">
                <a:solidFill>
                  <a:schemeClr val="tx2"/>
                </a:solidFill>
                <a:latin typeface="Calibri" panose="020F0502020204030204" pitchFamily="34" charset="0"/>
              </a:rPr>
              <a:t>se incluyen </a:t>
            </a:r>
            <a:r>
              <a:rPr lang="es-ES" b="1" dirty="0">
                <a:solidFill>
                  <a:srgbClr val="C00000"/>
                </a:solidFill>
              </a:rPr>
              <a:t>132 MEDIDAS. </a:t>
            </a:r>
            <a:r>
              <a:rPr lang="es-ES" dirty="0">
                <a:solidFill>
                  <a:schemeClr val="tx2"/>
                </a:solidFill>
                <a:latin typeface="Calibri" panose="020F0502020204030204" pitchFamily="34" charset="0"/>
              </a:rPr>
              <a:t>De este total, </a:t>
            </a:r>
            <a:r>
              <a:rPr lang="es-ES" b="1" dirty="0">
                <a:solidFill>
                  <a:srgbClr val="C00000"/>
                </a:solidFill>
              </a:rPr>
              <a:t>86</a:t>
            </a:r>
            <a:r>
              <a:rPr lang="es-ES" dirty="0"/>
              <a:t> </a:t>
            </a:r>
            <a:r>
              <a:rPr lang="es-ES" dirty="0">
                <a:solidFill>
                  <a:schemeClr val="tx2"/>
                </a:solidFill>
                <a:latin typeface="Calibri" panose="020F0502020204030204" pitchFamily="34" charset="0"/>
              </a:rPr>
              <a:t>se incardinan en el marco </a:t>
            </a:r>
            <a:r>
              <a:rPr lang="es-ES" dirty="0">
                <a:solidFill>
                  <a:schemeClr val="tx2"/>
                </a:solidFill>
                <a:latin typeface="Calibri" panose="020F0502020204030204" pitchFamily="34" charset="0"/>
                <a:hlinkClick r:id="rId13"/>
              </a:rPr>
              <a:t>del Plan Estratégico de la AGE en el Territorio 2024-2027 </a:t>
            </a:r>
            <a:r>
              <a:rPr lang="es-ES" dirty="0">
                <a:solidFill>
                  <a:schemeClr val="tx2"/>
                </a:solidFill>
                <a:latin typeface="Calibri" panose="020F0502020204030204" pitchFamily="34" charset="0"/>
              </a:rPr>
              <a:t>y de su </a:t>
            </a:r>
            <a:r>
              <a:rPr lang="es-ES" dirty="0">
                <a:solidFill>
                  <a:schemeClr val="tx2"/>
                </a:solidFill>
                <a:latin typeface="Calibri" panose="020F0502020204030204" pitchFamily="34" charset="0"/>
                <a:hlinkClick r:id="rId14"/>
              </a:rPr>
              <a:t>Plan de Acción 2025</a:t>
            </a:r>
            <a:r>
              <a:rPr lang="es-ES" dirty="0">
                <a:solidFill>
                  <a:schemeClr val="tx2"/>
                </a:solidFill>
                <a:latin typeface="Calibri" panose="020F0502020204030204" pitchFamily="34" charset="0"/>
              </a:rPr>
              <a:t>, siendo por tanto actuaciones previstas para su desarrollo por las DDGG/SSGG. Las </a:t>
            </a:r>
            <a:r>
              <a:rPr lang="es-ES" b="1" dirty="0">
                <a:solidFill>
                  <a:srgbClr val="C00000"/>
                </a:solidFill>
              </a:rPr>
              <a:t>46</a:t>
            </a:r>
            <a:r>
              <a:rPr lang="es-ES" dirty="0"/>
              <a:t> </a:t>
            </a:r>
            <a:r>
              <a:rPr lang="es-ES" dirty="0">
                <a:solidFill>
                  <a:schemeClr val="tx2"/>
                </a:solidFill>
                <a:latin typeface="Calibri" panose="020F0502020204030204" pitchFamily="34" charset="0"/>
              </a:rPr>
              <a:t>restantes son medidas específicas ideadas y desarrolladas para la DGG/SGAC de las cuales, 26 se adscriben a programas de actuaciones previstos en el PEAGET, y 20 se adscriben a programas propios de la DGG/SGAC en el marco del Plan Territorial 2024-2027</a:t>
            </a:r>
          </a:p>
        </p:txBody>
      </p:sp>
      <p:graphicFrame>
        <p:nvGraphicFramePr>
          <p:cNvPr id="12" name="Gráfico 11">
            <a:extLst>
              <a:ext uri="{FF2B5EF4-FFF2-40B4-BE49-F238E27FC236}">
                <a16:creationId xmlns:a16="http://schemas.microsoft.com/office/drawing/2014/main" id="{8B0592BD-F7FE-4305-9E56-F1D49DA65DBB}"/>
              </a:ext>
            </a:extLst>
          </p:cNvPr>
          <p:cNvGraphicFramePr>
            <a:graphicFrameLocks/>
          </p:cNvGraphicFramePr>
          <p:nvPr>
            <p:extLst>
              <p:ext uri="{D42A27DB-BD31-4B8C-83A1-F6EECF244321}">
                <p14:modId xmlns:p14="http://schemas.microsoft.com/office/powerpoint/2010/main" val="1185540278"/>
              </p:ext>
            </p:extLst>
          </p:nvPr>
        </p:nvGraphicFramePr>
        <p:xfrm>
          <a:off x="2361399" y="3202029"/>
          <a:ext cx="5238936" cy="341508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3" name="Gráfico 12">
            <a:extLst>
              <a:ext uri="{FF2B5EF4-FFF2-40B4-BE49-F238E27FC236}">
                <a16:creationId xmlns:a16="http://schemas.microsoft.com/office/drawing/2014/main" id="{83A46165-4420-49B8-B7FF-89DECDB1255B}"/>
              </a:ext>
            </a:extLst>
          </p:cNvPr>
          <p:cNvGraphicFramePr>
            <a:graphicFrameLocks/>
          </p:cNvGraphicFramePr>
          <p:nvPr>
            <p:extLst>
              <p:ext uri="{D42A27DB-BD31-4B8C-83A1-F6EECF244321}">
                <p14:modId xmlns:p14="http://schemas.microsoft.com/office/powerpoint/2010/main" val="3471699852"/>
              </p:ext>
            </p:extLst>
          </p:nvPr>
        </p:nvGraphicFramePr>
        <p:xfrm>
          <a:off x="7672910" y="3202029"/>
          <a:ext cx="4445804" cy="3346255"/>
        </p:xfrm>
        <a:graphic>
          <a:graphicData uri="http://schemas.openxmlformats.org/drawingml/2006/chart">
            <c:chart xmlns:c="http://schemas.openxmlformats.org/drawingml/2006/chart" xmlns:r="http://schemas.openxmlformats.org/officeDocument/2006/relationships" r:id="rId16"/>
          </a:graphicData>
        </a:graphic>
      </p:graphicFrame>
      <p:pic>
        <p:nvPicPr>
          <p:cNvPr id="15" name="Imagen 14">
            <a:extLst>
              <a:ext uri="{FF2B5EF4-FFF2-40B4-BE49-F238E27FC236}">
                <a16:creationId xmlns:a16="http://schemas.microsoft.com/office/drawing/2014/main" id="{1706B9C9-9CD7-496E-BAC1-1550E278485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279106" y="596316"/>
            <a:ext cx="839608" cy="802292"/>
          </a:xfrm>
          <a:prstGeom prst="rect">
            <a:avLst/>
          </a:prstGeom>
        </p:spPr>
      </p:pic>
    </p:spTree>
    <p:extLst>
      <p:ext uri="{BB962C8B-B14F-4D97-AF65-F5344CB8AC3E}">
        <p14:creationId xmlns:p14="http://schemas.microsoft.com/office/powerpoint/2010/main" val="1404129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9897621" y="-2"/>
            <a:ext cx="2294380" cy="613516"/>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867255808"/>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3"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rgbClr val="FF0000"/>
                        </a:solidFill>
                      </a:endParaRPr>
                    </a:p>
                    <a:p>
                      <a:pPr marL="228600" indent="-228600">
                        <a:buFont typeface="+mj-lt"/>
                        <a:buAutoNum type="arabicPeriod"/>
                      </a:pPr>
                      <a:r>
                        <a:rPr lang="es-ES" sz="1200" b="1" dirty="0">
                          <a:ln>
                            <a:noFill/>
                          </a:ln>
                          <a:solidFill>
                            <a:srgbClr val="FF0000"/>
                          </a:solidFill>
                          <a:hlinkClick r:id="rId4"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0"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3062644" y="730214"/>
            <a:ext cx="7160348"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2. </a:t>
            </a:r>
            <a:r>
              <a:rPr lang="es-ES" sz="2000" b="1" dirty="0">
                <a:solidFill>
                  <a:srgbClr val="C00000"/>
                </a:solidFill>
              </a:rPr>
              <a:t>EL PLAN DE ACCIÓN 2025.</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p:txBody>
          <a:bodyPr/>
          <a:lstStyle/>
          <a:p>
            <a:fld id="{43B9F2F5-9901-4B50-B674-E5A258050F84}" type="slidenum">
              <a:rPr lang="es-ES" smtClean="0"/>
              <a:t>7</a:t>
            </a:fld>
            <a:endParaRPr lang="es-ES" dirty="0"/>
          </a:p>
        </p:txBody>
      </p:sp>
      <p:sp>
        <p:nvSpPr>
          <p:cNvPr id="4" name="CuadroTexto 3">
            <a:extLst>
              <a:ext uri="{FF2B5EF4-FFF2-40B4-BE49-F238E27FC236}">
                <a16:creationId xmlns:a16="http://schemas.microsoft.com/office/drawing/2014/main" id="{B499BE24-38B2-4949-B9ED-1231FAFBB9CA}"/>
              </a:ext>
            </a:extLst>
          </p:cNvPr>
          <p:cNvSpPr txBox="1"/>
          <p:nvPr/>
        </p:nvSpPr>
        <p:spPr>
          <a:xfrm>
            <a:off x="2401851" y="1303330"/>
            <a:ext cx="9258455" cy="1015663"/>
          </a:xfrm>
          <a:prstGeom prst="rect">
            <a:avLst/>
          </a:prstGeom>
          <a:noFill/>
        </p:spPr>
        <p:txBody>
          <a:bodyPr wrap="square" rtlCol="0">
            <a:spAutoFit/>
          </a:bodyPr>
          <a:lstStyle/>
          <a:p>
            <a:pPr algn="just"/>
            <a:r>
              <a:rPr lang="es-ES" dirty="0">
                <a:solidFill>
                  <a:schemeClr val="accent1">
                    <a:lumMod val="50000"/>
                  </a:schemeClr>
                </a:solidFill>
              </a:rPr>
              <a:t>Las </a:t>
            </a:r>
            <a:r>
              <a:rPr lang="es-ES" sz="2400" b="1" dirty="0">
                <a:solidFill>
                  <a:srgbClr val="C00000"/>
                </a:solidFill>
              </a:rPr>
              <a:t>132 medidas </a:t>
            </a:r>
            <a:r>
              <a:rPr lang="es-ES" dirty="0">
                <a:solidFill>
                  <a:schemeClr val="accent1">
                    <a:lumMod val="50000"/>
                  </a:schemeClr>
                </a:solidFill>
              </a:rPr>
              <a:t>del Plan de Acción 2025 se incardinan dentro de los </a:t>
            </a:r>
            <a:r>
              <a:rPr lang="es-ES" b="1" dirty="0">
                <a:solidFill>
                  <a:srgbClr val="C00000"/>
                </a:solidFill>
              </a:rPr>
              <a:t>4 ejes y en 14 de los 15 objetivos estratégicos del PEAGET</a:t>
            </a:r>
            <a:r>
              <a:rPr lang="es-ES" b="1" baseline="30000" dirty="0">
                <a:solidFill>
                  <a:srgbClr val="C00000"/>
                </a:solidFill>
              </a:rPr>
              <a:t>(1)</a:t>
            </a:r>
            <a:r>
              <a:rPr lang="es-ES" b="1" dirty="0">
                <a:solidFill>
                  <a:srgbClr val="C00000"/>
                </a:solidFill>
              </a:rPr>
              <a:t>, en el marco de 36 programas de actuación</a:t>
            </a:r>
            <a:r>
              <a:rPr lang="es-ES" dirty="0">
                <a:solidFill>
                  <a:schemeClr val="accent1">
                    <a:lumMod val="50000"/>
                  </a:schemeClr>
                </a:solidFill>
              </a:rPr>
              <a:t>. De estos programas, 32 son programas del PEAGET y 4 son programas propios de la DGG.     </a:t>
            </a:r>
          </a:p>
        </p:txBody>
      </p:sp>
      <p:pic>
        <p:nvPicPr>
          <p:cNvPr id="9" name="Imagen 8">
            <a:extLst>
              <a:ext uri="{FF2B5EF4-FFF2-40B4-BE49-F238E27FC236}">
                <a16:creationId xmlns:a16="http://schemas.microsoft.com/office/drawing/2014/main" id="{1EF2ED54-E6B8-48A3-85FE-603E51C6A82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52392" y="613514"/>
            <a:ext cx="839608" cy="802292"/>
          </a:xfrm>
          <a:prstGeom prst="rect">
            <a:avLst/>
          </a:prstGeom>
        </p:spPr>
      </p:pic>
      <p:graphicFrame>
        <p:nvGraphicFramePr>
          <p:cNvPr id="10" name="Tabla 9">
            <a:extLst>
              <a:ext uri="{FF2B5EF4-FFF2-40B4-BE49-F238E27FC236}">
                <a16:creationId xmlns:a16="http://schemas.microsoft.com/office/drawing/2014/main" id="{27B3EF9C-E72D-4234-9199-4D599B97C2C8}"/>
              </a:ext>
            </a:extLst>
          </p:cNvPr>
          <p:cNvGraphicFramePr>
            <a:graphicFrameLocks noGrp="1"/>
          </p:cNvGraphicFramePr>
          <p:nvPr>
            <p:extLst>
              <p:ext uri="{D42A27DB-BD31-4B8C-83A1-F6EECF244321}">
                <p14:modId xmlns:p14="http://schemas.microsoft.com/office/powerpoint/2010/main" val="2814220260"/>
              </p:ext>
            </p:extLst>
          </p:nvPr>
        </p:nvGraphicFramePr>
        <p:xfrm>
          <a:off x="2401851" y="2548306"/>
          <a:ext cx="9436099" cy="2619375"/>
        </p:xfrm>
        <a:graphic>
          <a:graphicData uri="http://schemas.openxmlformats.org/drawingml/2006/table">
            <a:tbl>
              <a:tblPr/>
              <a:tblGrid>
                <a:gridCol w="3050052">
                  <a:extLst>
                    <a:ext uri="{9D8B030D-6E8A-4147-A177-3AD203B41FA5}">
                      <a16:colId xmlns:a16="http://schemas.microsoft.com/office/drawing/2014/main" val="2737198244"/>
                    </a:ext>
                  </a:extLst>
                </a:gridCol>
                <a:gridCol w="1505963">
                  <a:extLst>
                    <a:ext uri="{9D8B030D-6E8A-4147-A177-3AD203B41FA5}">
                      <a16:colId xmlns:a16="http://schemas.microsoft.com/office/drawing/2014/main" val="1585253836"/>
                    </a:ext>
                  </a:extLst>
                </a:gridCol>
                <a:gridCol w="1420181">
                  <a:extLst>
                    <a:ext uri="{9D8B030D-6E8A-4147-A177-3AD203B41FA5}">
                      <a16:colId xmlns:a16="http://schemas.microsoft.com/office/drawing/2014/main" val="84682647"/>
                    </a:ext>
                  </a:extLst>
                </a:gridCol>
                <a:gridCol w="3459903">
                  <a:extLst>
                    <a:ext uri="{9D8B030D-6E8A-4147-A177-3AD203B41FA5}">
                      <a16:colId xmlns:a16="http://schemas.microsoft.com/office/drawing/2014/main" val="1605102475"/>
                    </a:ext>
                  </a:extLst>
                </a:gridCol>
              </a:tblGrid>
              <a:tr h="361950">
                <a:tc gridSpan="4">
                  <a:txBody>
                    <a:bodyPr/>
                    <a:lstStyle/>
                    <a:p>
                      <a:pPr algn="ctr" fontAlgn="ctr"/>
                      <a:r>
                        <a:rPr lang="es-ES" sz="1400" b="1" i="0" u="none" strike="noStrike" dirty="0">
                          <a:solidFill>
                            <a:srgbClr val="FFFFFF"/>
                          </a:solidFill>
                          <a:effectLst/>
                          <a:latin typeface="Calibri" panose="020F0502020204030204" pitchFamily="34" charset="0"/>
                        </a:rPr>
                        <a:t>PROGRAMAS EN LOS QUE SE ENCUADRAN LAS 132 MEDIDAS DEL PLAN DE ACCIÓN 2025 DGG/SGAC</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0000"/>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4195175957"/>
                  </a:ext>
                </a:extLst>
              </a:tr>
              <a:tr h="504825">
                <a:tc rowSpan="2">
                  <a:txBody>
                    <a:bodyPr/>
                    <a:lstStyle/>
                    <a:p>
                      <a:pPr algn="ctr" fontAlgn="ctr"/>
                      <a:r>
                        <a:rPr lang="es-ES" sz="1100" b="1" i="0" u="none" strike="noStrike" dirty="0">
                          <a:solidFill>
                            <a:srgbClr val="FFFFFF"/>
                          </a:solidFill>
                          <a:effectLst/>
                          <a:latin typeface="Calibri" panose="020F0502020204030204" pitchFamily="34" charset="0"/>
                        </a:rPr>
                        <a:t>PROGRAMAS DEL PEAGET</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rowSpan="2">
                  <a:txBody>
                    <a:bodyPr/>
                    <a:lstStyle/>
                    <a:p>
                      <a:pPr algn="ctr" fontAlgn="ctr"/>
                      <a:r>
                        <a:rPr lang="es-ES" sz="1100" b="1" i="0" u="none" strike="noStrike" dirty="0">
                          <a:solidFill>
                            <a:srgbClr val="FFFFFF"/>
                          </a:solidFill>
                          <a:effectLst/>
                          <a:latin typeface="Calibri" panose="020F0502020204030204" pitchFamily="34" charset="0"/>
                        </a:rPr>
                        <a:t>32 PROGRAMAS</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1D9EFF"/>
                    </a:solidFill>
                  </a:tcPr>
                </a:tc>
                <a:tc rowSpan="2">
                  <a:txBody>
                    <a:bodyPr/>
                    <a:lstStyle/>
                    <a:p>
                      <a:pPr algn="ctr" fontAlgn="ctr"/>
                      <a:r>
                        <a:rPr lang="es-ES" sz="1100" b="1" i="0" u="none" strike="noStrike" dirty="0">
                          <a:solidFill>
                            <a:srgbClr val="000000"/>
                          </a:solidFill>
                          <a:effectLst/>
                          <a:latin typeface="Calibri" panose="020F0502020204030204" pitchFamily="34" charset="0"/>
                        </a:rPr>
                        <a:t>112 MEDIDAS</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79C6FF"/>
                    </a:solidFill>
                  </a:tcPr>
                </a:tc>
                <a:tc>
                  <a:txBody>
                    <a:bodyPr/>
                    <a:lstStyle/>
                    <a:p>
                      <a:pPr algn="ctr" fontAlgn="ctr"/>
                      <a:r>
                        <a:rPr lang="es-ES" sz="1100" b="1" i="0" u="none" strike="noStrike" dirty="0">
                          <a:solidFill>
                            <a:srgbClr val="000000"/>
                          </a:solidFill>
                          <a:effectLst/>
                          <a:latin typeface="Calibri" panose="020F0502020204030204" pitchFamily="34" charset="0"/>
                        </a:rPr>
                        <a:t>86 MEDIDAS DEL PEAGET</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1EFFF"/>
                    </a:solidFill>
                  </a:tcPr>
                </a:tc>
                <a:extLst>
                  <a:ext uri="{0D108BD9-81ED-4DB2-BD59-A6C34878D82A}">
                    <a16:rowId xmlns:a16="http://schemas.microsoft.com/office/drawing/2014/main" val="3080536721"/>
                  </a:ext>
                </a:extLst>
              </a:tr>
              <a:tr h="51435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1100" b="1" i="0" u="none" strike="noStrike" dirty="0">
                          <a:solidFill>
                            <a:srgbClr val="000000"/>
                          </a:solidFill>
                          <a:effectLst/>
                          <a:latin typeface="Calibri" panose="020F0502020204030204" pitchFamily="34" charset="0"/>
                        </a:rPr>
                        <a:t>26 MEDIDAS PROPIAS</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1EFFF"/>
                    </a:solidFill>
                  </a:tcPr>
                </a:tc>
                <a:extLst>
                  <a:ext uri="{0D108BD9-81ED-4DB2-BD59-A6C34878D82A}">
                    <a16:rowId xmlns:a16="http://schemas.microsoft.com/office/drawing/2014/main" val="3205481220"/>
                  </a:ext>
                </a:extLst>
              </a:tr>
              <a:tr h="914400">
                <a:tc>
                  <a:txBody>
                    <a:bodyPr/>
                    <a:lstStyle/>
                    <a:p>
                      <a:pPr algn="ctr" fontAlgn="ctr"/>
                      <a:r>
                        <a:rPr lang="es-ES" sz="1100" b="1" i="0" u="none" strike="noStrike">
                          <a:solidFill>
                            <a:srgbClr val="000000"/>
                          </a:solidFill>
                          <a:effectLst/>
                          <a:latin typeface="Calibri" panose="020F0502020204030204" pitchFamily="34" charset="0"/>
                        </a:rPr>
                        <a:t>PROGRAMAS PROPIOS DE LA DDG/SGAC</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es-ES" sz="1100" b="1" i="0" u="none" strike="noStrike" dirty="0">
                          <a:solidFill>
                            <a:srgbClr val="000000"/>
                          </a:solidFill>
                          <a:effectLst/>
                          <a:latin typeface="Calibri" panose="020F0502020204030204" pitchFamily="34" charset="0"/>
                        </a:rPr>
                        <a:t>4 PROGRAMAS</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D03B"/>
                    </a:solidFill>
                  </a:tcPr>
                </a:tc>
                <a:tc>
                  <a:txBody>
                    <a:bodyPr/>
                    <a:lstStyle/>
                    <a:p>
                      <a:pPr algn="ctr" fontAlgn="ctr"/>
                      <a:r>
                        <a:rPr lang="es-ES" sz="1100" b="1" i="0" u="none" strike="noStrike">
                          <a:solidFill>
                            <a:srgbClr val="000000"/>
                          </a:solidFill>
                          <a:effectLst/>
                          <a:latin typeface="Calibri" panose="020F0502020204030204" pitchFamily="34" charset="0"/>
                        </a:rPr>
                        <a:t>20 MEDIDAS</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07D"/>
                    </a:solidFill>
                  </a:tcPr>
                </a:tc>
                <a:tc>
                  <a:txBody>
                    <a:bodyPr/>
                    <a:lstStyle/>
                    <a:p>
                      <a:pPr algn="ctr" fontAlgn="ctr"/>
                      <a:r>
                        <a:rPr lang="es-ES" sz="1100" b="1" i="0" u="none" strike="noStrike">
                          <a:solidFill>
                            <a:srgbClr val="000000"/>
                          </a:solidFill>
                          <a:effectLst/>
                          <a:latin typeface="Calibri" panose="020F0502020204030204" pitchFamily="34" charset="0"/>
                        </a:rPr>
                        <a:t>20 MEDIDAS PROPIAS</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1C5"/>
                    </a:solidFill>
                  </a:tcPr>
                </a:tc>
                <a:extLst>
                  <a:ext uri="{0D108BD9-81ED-4DB2-BD59-A6C34878D82A}">
                    <a16:rowId xmlns:a16="http://schemas.microsoft.com/office/drawing/2014/main" val="764288864"/>
                  </a:ext>
                </a:extLst>
              </a:tr>
              <a:tr h="323850">
                <a:tc>
                  <a:txBody>
                    <a:bodyPr/>
                    <a:lstStyle/>
                    <a:p>
                      <a:pPr algn="ctr" fontAlgn="ctr"/>
                      <a:r>
                        <a:rPr lang="es-ES" sz="1600" b="1" i="0" u="none" strike="noStrike" dirty="0">
                          <a:solidFill>
                            <a:srgbClr val="000000"/>
                          </a:solidFill>
                          <a:effectLst/>
                          <a:latin typeface="Calibri" panose="020F0502020204030204" pitchFamily="34" charset="0"/>
                        </a:rPr>
                        <a:t>TOTAL</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DE9D9"/>
                    </a:solidFill>
                  </a:tcPr>
                </a:tc>
                <a:tc>
                  <a:txBody>
                    <a:bodyPr/>
                    <a:lstStyle/>
                    <a:p>
                      <a:pPr algn="ctr" fontAlgn="ctr"/>
                      <a:r>
                        <a:rPr lang="es-ES" sz="1600" b="1" i="0" u="none" strike="noStrike" dirty="0">
                          <a:solidFill>
                            <a:srgbClr val="000000"/>
                          </a:solidFill>
                          <a:effectLst/>
                          <a:latin typeface="Calibri" panose="020F0502020204030204" pitchFamily="34" charset="0"/>
                        </a:rPr>
                        <a:t>36 PROGRAMAS</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DE9D9"/>
                    </a:solidFill>
                  </a:tcPr>
                </a:tc>
                <a:tc>
                  <a:txBody>
                    <a:bodyPr/>
                    <a:lstStyle/>
                    <a:p>
                      <a:pPr algn="ctr" fontAlgn="ctr"/>
                      <a:r>
                        <a:rPr lang="es-ES" sz="1600" b="1" i="0" u="none" strike="noStrike" dirty="0">
                          <a:solidFill>
                            <a:srgbClr val="000000"/>
                          </a:solidFill>
                          <a:effectLst/>
                          <a:latin typeface="Calibri" panose="020F0502020204030204" pitchFamily="34" charset="0"/>
                        </a:rPr>
                        <a:t>132 MEDIDAS</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DE9D9"/>
                    </a:solidFill>
                  </a:tcPr>
                </a:tc>
                <a:tc>
                  <a:txBody>
                    <a:bodyPr/>
                    <a:lstStyle/>
                    <a:p>
                      <a:pPr algn="ctr" fontAlgn="ctr"/>
                      <a:r>
                        <a:rPr lang="es-ES" sz="1600" b="1" i="0" u="none" strike="noStrike" dirty="0">
                          <a:solidFill>
                            <a:srgbClr val="000000"/>
                          </a:solidFill>
                          <a:effectLst/>
                          <a:latin typeface="Calibri" panose="020F0502020204030204" pitchFamily="34" charset="0"/>
                        </a:rPr>
                        <a:t>132 MEDIDAS</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718959523"/>
                  </a:ext>
                </a:extLst>
              </a:tr>
            </a:tbl>
          </a:graphicData>
        </a:graphic>
      </p:graphicFrame>
      <p:sp>
        <p:nvSpPr>
          <p:cNvPr id="12" name="CuadroTexto 11">
            <a:extLst>
              <a:ext uri="{FF2B5EF4-FFF2-40B4-BE49-F238E27FC236}">
                <a16:creationId xmlns:a16="http://schemas.microsoft.com/office/drawing/2014/main" id="{0D63C095-7699-43F0-92B9-D1E802D36519}"/>
              </a:ext>
            </a:extLst>
          </p:cNvPr>
          <p:cNvSpPr txBox="1"/>
          <p:nvPr/>
        </p:nvSpPr>
        <p:spPr>
          <a:xfrm>
            <a:off x="2623827" y="5782821"/>
            <a:ext cx="8728565" cy="502702"/>
          </a:xfrm>
          <a:prstGeom prst="rect">
            <a:avLst/>
          </a:prstGeom>
          <a:noFill/>
        </p:spPr>
        <p:txBody>
          <a:bodyPr wrap="square" rtlCol="0">
            <a:spAutoFit/>
          </a:bodyPr>
          <a:lstStyle/>
          <a:p>
            <a:r>
              <a:rPr lang="es-ES" sz="2000" baseline="30000" dirty="0"/>
              <a:t>(1) No hay medidas asignadas en el Objetivo estratégico 10 del PEAGET porque se circunscribe a medidas propias de territorios no peninsulares.</a:t>
            </a:r>
          </a:p>
        </p:txBody>
      </p:sp>
    </p:spTree>
    <p:extLst>
      <p:ext uri="{BB962C8B-B14F-4D97-AF65-F5344CB8AC3E}">
        <p14:creationId xmlns:p14="http://schemas.microsoft.com/office/powerpoint/2010/main" val="4101276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480605873"/>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3"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rgbClr val="FF0000"/>
                        </a:solidFill>
                      </a:endParaRPr>
                    </a:p>
                    <a:p>
                      <a:pPr marL="228600" indent="-228600">
                        <a:buFont typeface="+mj-lt"/>
                        <a:buAutoNum type="arabicPeriod"/>
                      </a:pPr>
                      <a:r>
                        <a:rPr lang="es-ES" sz="1200" b="1" dirty="0">
                          <a:ln>
                            <a:noFill/>
                          </a:ln>
                          <a:solidFill>
                            <a:srgbClr val="FF0000"/>
                          </a:solidFill>
                          <a:hlinkClick r:id="rId4"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0"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3072476" y="661978"/>
            <a:ext cx="7160348" cy="400110"/>
          </a:xfrm>
          <a:prstGeom prst="rect">
            <a:avLst/>
          </a:prstGeom>
          <a:solidFill>
            <a:schemeClr val="accent1">
              <a:lumMod val="20000"/>
              <a:lumOff val="80000"/>
            </a:schemeClr>
          </a:solidFill>
        </p:spPr>
        <p:txBody>
          <a:bodyPr wrap="square">
            <a:spAutoFit/>
          </a:bodyPr>
          <a:lstStyle/>
          <a:p>
            <a:r>
              <a:rPr lang="es-ES" sz="1800" b="1" dirty="0">
                <a:solidFill>
                  <a:srgbClr val="C00000"/>
                </a:solidFill>
              </a:rPr>
              <a:t>2. </a:t>
            </a:r>
            <a:r>
              <a:rPr lang="es-ES" sz="2000" b="1" dirty="0">
                <a:solidFill>
                  <a:srgbClr val="C00000"/>
                </a:solidFill>
              </a:rPr>
              <a:t>EL PLAN DE ACCIÓN 2025.</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p:txBody>
          <a:bodyPr/>
          <a:lstStyle/>
          <a:p>
            <a:fld id="{43B9F2F5-9901-4B50-B674-E5A258050F84}" type="slidenum">
              <a:rPr lang="es-ES" smtClean="0"/>
              <a:t>8</a:t>
            </a:fld>
            <a:endParaRPr lang="es-ES"/>
          </a:p>
        </p:txBody>
      </p:sp>
      <p:sp>
        <p:nvSpPr>
          <p:cNvPr id="4" name="CuadroTexto 3">
            <a:extLst>
              <a:ext uri="{FF2B5EF4-FFF2-40B4-BE49-F238E27FC236}">
                <a16:creationId xmlns:a16="http://schemas.microsoft.com/office/drawing/2014/main" id="{B499BE24-38B2-4949-B9ED-1231FAFBB9CA}"/>
              </a:ext>
            </a:extLst>
          </p:cNvPr>
          <p:cNvSpPr txBox="1"/>
          <p:nvPr/>
        </p:nvSpPr>
        <p:spPr>
          <a:xfrm>
            <a:off x="2401851" y="1081390"/>
            <a:ext cx="9258455" cy="400110"/>
          </a:xfrm>
          <a:prstGeom prst="rect">
            <a:avLst/>
          </a:prstGeom>
          <a:noFill/>
        </p:spPr>
        <p:txBody>
          <a:bodyPr wrap="square" rtlCol="0">
            <a:spAutoFit/>
          </a:bodyPr>
          <a:lstStyle/>
          <a:p>
            <a:pPr algn="just"/>
            <a:r>
              <a:rPr lang="es-ES" dirty="0">
                <a:solidFill>
                  <a:schemeClr val="tx2"/>
                </a:solidFill>
                <a:latin typeface="Calibri" panose="020F0502020204030204" pitchFamily="34" charset="0"/>
              </a:rPr>
              <a:t>A continuación se detalla la distribución de </a:t>
            </a:r>
            <a:r>
              <a:rPr lang="es-ES" sz="2000" b="1" dirty="0">
                <a:solidFill>
                  <a:srgbClr val="C00000"/>
                </a:solidFill>
                <a:latin typeface="Calibri" panose="020F0502020204030204" pitchFamily="34" charset="0"/>
              </a:rPr>
              <a:t>PROGRAMAS</a:t>
            </a:r>
            <a:r>
              <a:rPr lang="es-ES" b="1" dirty="0">
                <a:solidFill>
                  <a:srgbClr val="C00000"/>
                </a:solidFill>
                <a:latin typeface="Calibri" panose="020F0502020204030204" pitchFamily="34" charset="0"/>
              </a:rPr>
              <a:t> por ejes y objetivos estratégicos</a:t>
            </a:r>
            <a:r>
              <a:rPr lang="es-ES" dirty="0">
                <a:solidFill>
                  <a:schemeClr val="tx2"/>
                </a:solidFill>
                <a:latin typeface="Calibri" panose="020F0502020204030204" pitchFamily="34" charset="0"/>
              </a:rPr>
              <a:t>:</a:t>
            </a:r>
          </a:p>
        </p:txBody>
      </p:sp>
      <p:pic>
        <p:nvPicPr>
          <p:cNvPr id="9" name="Imagen 8">
            <a:extLst>
              <a:ext uri="{FF2B5EF4-FFF2-40B4-BE49-F238E27FC236}">
                <a16:creationId xmlns:a16="http://schemas.microsoft.com/office/drawing/2014/main" id="{1EF2ED54-E6B8-48A3-85FE-603E51C6A82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52392" y="613514"/>
            <a:ext cx="839608" cy="802292"/>
          </a:xfrm>
          <a:prstGeom prst="rect">
            <a:avLst/>
          </a:prstGeom>
        </p:spPr>
      </p:pic>
      <p:pic>
        <p:nvPicPr>
          <p:cNvPr id="10" name="Imagen 9">
            <a:extLst>
              <a:ext uri="{FF2B5EF4-FFF2-40B4-BE49-F238E27FC236}">
                <a16:creationId xmlns:a16="http://schemas.microsoft.com/office/drawing/2014/main" id="{CA7A0796-FDF6-4855-A677-14BA93DA25A9}"/>
              </a:ext>
            </a:extLst>
          </p:cNvPr>
          <p:cNvPicPr>
            <a:picLocks noChangeAspect="1"/>
          </p:cNvPicPr>
          <p:nvPr/>
        </p:nvPicPr>
        <p:blipFill>
          <a:blip r:embed="rId12"/>
          <a:stretch>
            <a:fillRect/>
          </a:stretch>
        </p:blipFill>
        <p:spPr>
          <a:xfrm>
            <a:off x="2479695" y="1585207"/>
            <a:ext cx="6725705" cy="5211248"/>
          </a:xfrm>
          <a:prstGeom prst="rect">
            <a:avLst/>
          </a:prstGeom>
        </p:spPr>
      </p:pic>
      <p:sp>
        <p:nvSpPr>
          <p:cNvPr id="12" name="CuadroTexto 11">
            <a:extLst>
              <a:ext uri="{FF2B5EF4-FFF2-40B4-BE49-F238E27FC236}">
                <a16:creationId xmlns:a16="http://schemas.microsoft.com/office/drawing/2014/main" id="{C64E0ED6-9E9C-45FC-A860-1C6A92BE6C72}"/>
              </a:ext>
            </a:extLst>
          </p:cNvPr>
          <p:cNvSpPr txBox="1"/>
          <p:nvPr/>
        </p:nvSpPr>
        <p:spPr>
          <a:xfrm>
            <a:off x="9335386" y="3157280"/>
            <a:ext cx="2636874" cy="1422679"/>
          </a:xfrm>
          <a:prstGeom prst="rect">
            <a:avLst/>
          </a:prstGeom>
          <a:solidFill>
            <a:schemeClr val="accent4">
              <a:lumMod val="20000"/>
              <a:lumOff val="80000"/>
            </a:schemeClr>
          </a:solidFill>
        </p:spPr>
        <p:txBody>
          <a:bodyPr wrap="square" lIns="36000" rIns="36000" bIns="144000" rtlCol="0">
            <a:spAutoFit/>
          </a:bodyPr>
          <a:lstStyle/>
          <a:p>
            <a:pPr algn="ctr"/>
            <a:r>
              <a:rPr lang="es-ES"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EJE 1:</a:t>
            </a:r>
          </a:p>
          <a:p>
            <a:pPr algn="ctr"/>
            <a:r>
              <a:rPr lang="es-ES"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UNA ADMINISTRACIÓN </a:t>
            </a:r>
          </a:p>
          <a:p>
            <a:pPr algn="ctr"/>
            <a:r>
              <a:rPr lang="es-ES"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CALIDAD </a:t>
            </a:r>
          </a:p>
          <a:p>
            <a:pPr algn="ctr"/>
            <a:r>
              <a:rPr lang="es-ES"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Y ACCESIBLE </a:t>
            </a:r>
          </a:p>
          <a:p>
            <a:pPr algn="ctr"/>
            <a:r>
              <a:rPr lang="es-ES"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 LA CIUDADANÍA</a:t>
            </a:r>
            <a:endParaRPr lang="es-ES" sz="1600" b="1" dirty="0">
              <a:latin typeface="Calibri" panose="020F0502020204030204" pitchFamily="34" charset="0"/>
              <a:ea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F7B67BBE-DAE2-4539-8C2D-A156C46B8500}"/>
              </a:ext>
            </a:extLst>
          </p:cNvPr>
          <p:cNvSpPr txBox="1"/>
          <p:nvPr/>
        </p:nvSpPr>
        <p:spPr>
          <a:xfrm>
            <a:off x="9585463" y="2181102"/>
            <a:ext cx="2186733" cy="622460"/>
          </a:xfrm>
          <a:prstGeom prst="rect">
            <a:avLst/>
          </a:prstGeom>
          <a:solidFill>
            <a:schemeClr val="accent1">
              <a:lumMod val="20000"/>
              <a:lumOff val="80000"/>
            </a:schemeClr>
          </a:solidFill>
          <a:effectLst/>
        </p:spPr>
        <p:txBody>
          <a:bodyPr wrap="square" lIns="36000" rIns="36000" bIns="144000" rtlCol="0">
            <a:spAutoFit/>
          </a:bodyPr>
          <a:lstStyle/>
          <a:p>
            <a:pPr algn="ctr"/>
            <a:r>
              <a:rPr lang="es-ES" sz="1400" b="1" dirty="0">
                <a:solidFill>
                  <a:schemeClr val="tx1">
                    <a:lumMod val="95000"/>
                    <a:lumOff val="5000"/>
                  </a:schemeClr>
                </a:solidFill>
                <a:effectLst>
                  <a:outerShdw blurRad="38100" dist="38100" dir="2700000" algn="tl">
                    <a:srgbClr val="000000">
                      <a:alpha val="43137"/>
                    </a:srgbClr>
                  </a:outerShdw>
                </a:effectLst>
              </a:rPr>
              <a:t>PROGRAMAS DE ACTUACIONES 2024-2027</a:t>
            </a:r>
          </a:p>
        </p:txBody>
      </p:sp>
    </p:spTree>
    <p:extLst>
      <p:ext uri="{BB962C8B-B14F-4D97-AF65-F5344CB8AC3E}">
        <p14:creationId xmlns:p14="http://schemas.microsoft.com/office/powerpoint/2010/main" val="154070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600164"/>
          </a:xfrm>
          <a:prstGeom prst="rect">
            <a:avLst/>
          </a:prstGeom>
          <a:solidFill>
            <a:schemeClr val="accent4">
              <a:lumMod val="20000"/>
              <a:lumOff val="80000"/>
            </a:schemeClr>
          </a:solidFill>
          <a:ln w="12700">
            <a:solidFill>
              <a:srgbClr val="C00000"/>
            </a:solidFill>
          </a:ln>
        </p:spPr>
        <p:txBody>
          <a:bodyPr wrap="square">
            <a:spAutoFit/>
          </a:bodyPr>
          <a:lstStyle/>
          <a:p>
            <a:pPr algn="ctr"/>
            <a:r>
              <a:rPr lang="es-ES" sz="1100" b="1" dirty="0">
                <a:solidFill>
                  <a:schemeClr val="accent1">
                    <a:lumMod val="50000"/>
                  </a:schemeClr>
                </a:solidFill>
              </a:rPr>
              <a:t>INFORME DE SEGUIMIENTO DE PLAN DE ACCIÓN 2025. </a:t>
            </a:r>
          </a:p>
          <a:p>
            <a:pPr algn="ctr"/>
            <a:r>
              <a:rPr lang="es-ES" sz="1100" b="1" dirty="0">
                <a:solidFill>
                  <a:srgbClr val="C00000"/>
                </a:solidFill>
              </a:rPr>
              <a:t>PLAN TERRITORIAL DE LA DELEGACIÓN DEL GOBIERNO </a:t>
            </a:r>
          </a:p>
          <a:p>
            <a:pPr algn="ctr"/>
            <a:r>
              <a:rPr lang="es-ES" sz="1100" b="1" dirty="0">
                <a:solidFill>
                  <a:srgbClr val="C00000"/>
                </a:solidFill>
              </a:rPr>
              <a:t>EN GALICIA/SUBDELEGACIÓN DEL GOBIERNO EN A CORUÑA 2004-2027</a:t>
            </a:r>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04121" y="-2"/>
            <a:ext cx="2087880" cy="558298"/>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1515401496"/>
              </p:ext>
            </p:extLst>
          </p:nvPr>
        </p:nvGraphicFramePr>
        <p:xfrm>
          <a:off x="0" y="-462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763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DE PLAN DE ACCIÓN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PLAN TERRITORIAL DE LA DELEGACIÓN DEL GOBIERNO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rgbClr val="C00000"/>
                          </a:solidFill>
                        </a:rPr>
                        <a:t>EN GALICIA/SUBDELEGACIÓN DEL GOBIERNO EN A CORUÑA 2004-2027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chemeClr val="tx2"/>
                          </a:solidFill>
                          <a:hlinkClick r:id="rId3" action="ppaction://hlinksldjump">
                            <a:extLst>
                              <a:ext uri="{A12FA001-AC4F-418D-AE19-62706E023703}">
                                <ahyp:hlinkClr xmlns:ahyp="http://schemas.microsoft.com/office/drawing/2018/hyperlinkcolor" val="tx"/>
                              </a:ext>
                            </a:extLst>
                          </a:hlinkClick>
                        </a:rPr>
                        <a:t>EL PLAN TERRITORIAL 2024-2027: INNOVACIÓN Y EXCELENCIA.</a:t>
                      </a:r>
                      <a:endParaRPr lang="es-ES" sz="1200" b="1" dirty="0">
                        <a:ln>
                          <a:noFill/>
                        </a:ln>
                        <a:solidFill>
                          <a:schemeClr val="tx2"/>
                        </a:solidFill>
                      </a:endParaRPr>
                    </a:p>
                    <a:p>
                      <a:pPr marL="228600" indent="-228600">
                        <a:buFont typeface="+mj-lt"/>
                        <a:buAutoNum type="arabicPeriod"/>
                      </a:pPr>
                      <a:endParaRPr lang="es-ES" sz="1200" b="1" dirty="0">
                        <a:ln>
                          <a:noFill/>
                        </a:ln>
                        <a:solidFill>
                          <a:srgbClr val="FF0000"/>
                        </a:solidFill>
                      </a:endParaRPr>
                    </a:p>
                    <a:p>
                      <a:pPr marL="228600" indent="-228600">
                        <a:buFont typeface="+mj-lt"/>
                        <a:buAutoNum type="arabicPeriod"/>
                      </a:pPr>
                      <a:r>
                        <a:rPr lang="es-ES" sz="1200" b="1" dirty="0">
                          <a:ln>
                            <a:noFill/>
                          </a:ln>
                          <a:solidFill>
                            <a:srgbClr val="FF0000"/>
                          </a:solidFill>
                          <a:hlinkClick r:id="rId4" action="ppaction://hlinksldjump">
                            <a:extLst>
                              <a:ext uri="{A12FA001-AC4F-418D-AE19-62706E023703}">
                                <ahyp:hlinkClr xmlns:ahyp="http://schemas.microsoft.com/office/drawing/2018/hyperlinkcolor" val="tx"/>
                              </a:ext>
                            </a:extLst>
                          </a:hlinkClick>
                        </a:rPr>
                        <a:t>EL PLAN DE ACCIÓN 2025.</a:t>
                      </a:r>
                      <a:endParaRPr lang="es-ES" sz="1200" b="1" dirty="0">
                        <a:ln>
                          <a:noFill/>
                        </a:ln>
                        <a:solidFill>
                          <a:srgbClr val="FF0000"/>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5" action="ppaction://hlinksldjump">
                            <a:extLst>
                              <a:ext uri="{A12FA001-AC4F-418D-AE19-62706E023703}">
                                <ahyp:hlinkClr xmlns:ahyp="http://schemas.microsoft.com/office/drawing/2018/hyperlinkcolor" val="tx"/>
                              </a:ext>
                            </a:extLst>
                          </a:hlinkClick>
                        </a:rPr>
                        <a:t>EJECUCIÓN FINAL DEL PLAN DE ACCIÓN 2025. </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6" action="ppaction://hlinksldjump">
                            <a:extLst>
                              <a:ext uri="{A12FA001-AC4F-418D-AE19-62706E023703}">
                                <ahyp:hlinkClr xmlns:ahyp="http://schemas.microsoft.com/office/drawing/2018/hyperlinkcolor" val="tx"/>
                              </a:ext>
                            </a:extLst>
                          </a:hlinkClick>
                        </a:rPr>
                        <a:t>UNA ADMINISTRACIÓN DE CALIDAD Y ACCESIBLE A LA CIUDADANÍA.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7" action="ppaction://hlinksldjump">
                            <a:extLst>
                              <a:ext uri="{A12FA001-AC4F-418D-AE19-62706E023703}">
                                <ahyp:hlinkClr xmlns:ahyp="http://schemas.microsoft.com/office/drawing/2018/hyperlinkcolor" val="tx"/>
                              </a:ext>
                            </a:extLst>
                          </a:hlinkClick>
                        </a:rPr>
                        <a:t>RECURSOS HUMANOS ORIENTADOS A LA GESTIÓN EFICIENTE DE LOS SERVICIOS PÚBLICOS</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8" action="ppaction://hlinksldjump">
                            <a:extLst>
                              <a:ext uri="{A12FA001-AC4F-418D-AE19-62706E023703}">
                                <ahyp:hlinkClr xmlns:ahyp="http://schemas.microsoft.com/office/drawing/2018/hyperlinkcolor" val="tx"/>
                              </a:ext>
                            </a:extLst>
                          </a:hlinkClick>
                        </a:rPr>
                        <a:t>VISIBILIDAD INSTITUCIONAL RECONOCIBLE Y HOMOGENEA</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indent="-228600">
                        <a:buFont typeface="+mj-lt"/>
                        <a:buAutoNum type="arabicPeriod"/>
                      </a:pPr>
                      <a:r>
                        <a:rPr lang="es-ES" sz="1200" b="1" dirty="0">
                          <a:ln>
                            <a:noFill/>
                          </a:ln>
                          <a:solidFill>
                            <a:schemeClr val="tx2"/>
                          </a:solidFill>
                          <a:hlinkClick r:id="rId9" action="ppaction://hlinksldjump">
                            <a:extLst>
                              <a:ext uri="{A12FA001-AC4F-418D-AE19-62706E023703}">
                                <ahyp:hlinkClr xmlns:ahyp="http://schemas.microsoft.com/office/drawing/2018/hyperlinkcolor" val="tx"/>
                              </a:ext>
                            </a:extLst>
                          </a:hlinkClick>
                        </a:rPr>
                        <a:t>COMPROMISO CON LA SOSTENIBILIDAD</a:t>
                      </a:r>
                      <a:endParaRPr lang="es-ES" sz="1200" b="1" dirty="0">
                        <a:ln>
                          <a:noFill/>
                        </a:ln>
                        <a:solidFill>
                          <a:schemeClr val="tx2"/>
                        </a:solidFill>
                      </a:endParaRPr>
                    </a:p>
                    <a:p>
                      <a:pPr marL="228600" indent="-228600">
                        <a:buFont typeface="+mj-lt"/>
                        <a:buAutoNum type="arabicPeriod"/>
                      </a:pPr>
                      <a:endParaRPr lang="es-ES" sz="1200" b="1" dirty="0">
                        <a:ln>
                          <a:noFill/>
                        </a:ln>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200" b="1" i="0" u="none" strike="noStrike" kern="1200" cap="none" spc="0" normalizeH="0" baseline="0" noProof="0" dirty="0">
                          <a:ln>
                            <a:noFill/>
                          </a:ln>
                          <a:solidFill>
                            <a:srgbClr val="44546A"/>
                          </a:solidFill>
                          <a:effectLst/>
                          <a:uLnTx/>
                          <a:uFillTx/>
                          <a:latin typeface="+mn-lt"/>
                          <a:ea typeface="+mn-ea"/>
                          <a:cs typeface="+mn-cs"/>
                          <a:hlinkClick r:id="rId10" action="ppaction://hlinksldjump">
                            <a:extLst>
                              <a:ext uri="{A12FA001-AC4F-418D-AE19-62706E023703}">
                                <ahyp:hlinkClr xmlns:ahyp="http://schemas.microsoft.com/office/drawing/2018/hyperlinkcolor" val="tx"/>
                              </a:ext>
                            </a:extLst>
                          </a:hlinkClick>
                        </a:rPr>
                        <a:t>LA EVALUACIÓN DEL PLAN: AUTOEVALUACIÓN CAF</a:t>
                      </a:r>
                      <a:endParaRPr kumimoji="0" lang="es-ES" sz="1200" b="1" i="0" u="none" strike="noStrike" kern="1200" cap="none" spc="0" normalizeH="0" baseline="0" noProof="0" dirty="0">
                        <a:ln>
                          <a:noFill/>
                        </a:ln>
                        <a:solidFill>
                          <a:srgbClr val="44546A"/>
                        </a:solidFill>
                        <a:effectLst/>
                        <a:uLnTx/>
                        <a:uFillTx/>
                        <a:latin typeface="+mn-lt"/>
                        <a:ea typeface="+mn-ea"/>
                        <a:cs typeface="+mn-cs"/>
                      </a:endParaRPr>
                    </a:p>
                    <a:p>
                      <a:pPr marL="228600" indent="-228600">
                        <a:buFont typeface="+mj-lt"/>
                        <a:buAutoNum type="arabicPeriod"/>
                      </a:pPr>
                      <a:endParaRPr lang="es-ES" sz="1200" b="1" dirty="0">
                        <a:ln>
                          <a:noFill/>
                        </a:ln>
                        <a:solidFill>
                          <a:srgbClr val="C00000"/>
                        </a:solidFill>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3105174" y="844277"/>
            <a:ext cx="7160348" cy="400110"/>
          </a:xfrm>
          <a:prstGeom prst="rect">
            <a:avLst/>
          </a:prstGeom>
          <a:solidFill>
            <a:schemeClr val="accent1">
              <a:lumMod val="20000"/>
              <a:lumOff val="80000"/>
            </a:schemeClr>
          </a:solidFill>
        </p:spPr>
        <p:txBody>
          <a:bodyPr wrap="square">
            <a:spAutoFit/>
          </a:bodyPr>
          <a:lstStyle/>
          <a:p>
            <a:r>
              <a:rPr lang="es-ES" b="1" dirty="0">
                <a:solidFill>
                  <a:srgbClr val="C00000"/>
                </a:solidFill>
              </a:rPr>
              <a:t>2</a:t>
            </a:r>
            <a:r>
              <a:rPr lang="es-ES" sz="1800" b="1" dirty="0">
                <a:solidFill>
                  <a:srgbClr val="C00000"/>
                </a:solidFill>
              </a:rPr>
              <a:t>. </a:t>
            </a:r>
            <a:r>
              <a:rPr lang="es-ES" sz="2000" b="1" dirty="0">
                <a:solidFill>
                  <a:srgbClr val="C00000"/>
                </a:solidFill>
              </a:rPr>
              <a:t>EL PLAN DE ACCIÓN 2025.</a:t>
            </a:r>
            <a:endParaRPr lang="es-ES" sz="1800" b="1" dirty="0">
              <a:solidFill>
                <a:srgbClr val="C00000"/>
              </a:solidFill>
            </a:endParaRP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p:txBody>
          <a:bodyPr/>
          <a:lstStyle/>
          <a:p>
            <a:fld id="{43B9F2F5-9901-4B50-B674-E5A258050F84}" type="slidenum">
              <a:rPr lang="es-ES" smtClean="0"/>
              <a:t>9</a:t>
            </a:fld>
            <a:endParaRPr lang="es-ES"/>
          </a:p>
        </p:txBody>
      </p:sp>
      <p:pic>
        <p:nvPicPr>
          <p:cNvPr id="9" name="Imagen 8">
            <a:extLst>
              <a:ext uri="{FF2B5EF4-FFF2-40B4-BE49-F238E27FC236}">
                <a16:creationId xmlns:a16="http://schemas.microsoft.com/office/drawing/2014/main" id="{1EF2ED54-E6B8-48A3-85FE-603E51C6A82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52392" y="613514"/>
            <a:ext cx="839608" cy="802292"/>
          </a:xfrm>
          <a:prstGeom prst="rect">
            <a:avLst/>
          </a:prstGeom>
        </p:spPr>
      </p:pic>
      <p:pic>
        <p:nvPicPr>
          <p:cNvPr id="10" name="Imagen 9">
            <a:extLst>
              <a:ext uri="{FF2B5EF4-FFF2-40B4-BE49-F238E27FC236}">
                <a16:creationId xmlns:a16="http://schemas.microsoft.com/office/drawing/2014/main" id="{BBA35425-6635-4E4C-B62F-ACAAC81C7F3A}"/>
              </a:ext>
            </a:extLst>
          </p:cNvPr>
          <p:cNvPicPr>
            <a:picLocks noChangeAspect="1"/>
          </p:cNvPicPr>
          <p:nvPr/>
        </p:nvPicPr>
        <p:blipFill>
          <a:blip r:embed="rId12"/>
          <a:stretch>
            <a:fillRect/>
          </a:stretch>
        </p:blipFill>
        <p:spPr>
          <a:xfrm>
            <a:off x="2473337" y="1488501"/>
            <a:ext cx="7338017" cy="5018625"/>
          </a:xfrm>
          <a:prstGeom prst="rect">
            <a:avLst/>
          </a:prstGeom>
        </p:spPr>
      </p:pic>
      <p:sp>
        <p:nvSpPr>
          <p:cNvPr id="12" name="CuadroTexto 11">
            <a:extLst>
              <a:ext uri="{FF2B5EF4-FFF2-40B4-BE49-F238E27FC236}">
                <a16:creationId xmlns:a16="http://schemas.microsoft.com/office/drawing/2014/main" id="{506C3319-FEAE-46AE-BC61-D8224957AC7D}"/>
              </a:ext>
            </a:extLst>
          </p:cNvPr>
          <p:cNvSpPr txBox="1"/>
          <p:nvPr/>
        </p:nvSpPr>
        <p:spPr>
          <a:xfrm>
            <a:off x="9900879" y="2863569"/>
            <a:ext cx="2029024" cy="1668900"/>
          </a:xfrm>
          <a:prstGeom prst="rect">
            <a:avLst/>
          </a:prstGeom>
          <a:solidFill>
            <a:schemeClr val="accent4">
              <a:lumMod val="20000"/>
              <a:lumOff val="80000"/>
            </a:schemeClr>
          </a:solidFill>
        </p:spPr>
        <p:txBody>
          <a:bodyPr wrap="square" lIns="36000" rIns="36000" bIns="144000" rtlCol="0">
            <a:spAutoFit/>
          </a:bodyPr>
          <a:lstStyle>
            <a:defPPr>
              <a:defRPr lang="es-ES"/>
            </a:defPPr>
            <a:lvl1pPr algn="ctr">
              <a:defRPr sz="16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defRPr>
            </a:lvl1pPr>
          </a:lstStyle>
          <a:p>
            <a:r>
              <a:rPr lang="es-ES" dirty="0"/>
              <a:t>EJE 2:</a:t>
            </a:r>
          </a:p>
          <a:p>
            <a:r>
              <a:rPr lang="es-ES" dirty="0"/>
              <a:t>RECURSOS HUMANOS ORIENTADOS A LA PRESTACIÓN EFICIENTE DE LOS</a:t>
            </a:r>
          </a:p>
          <a:p>
            <a:r>
              <a:rPr lang="es-ES" dirty="0"/>
              <a:t>SERVICIOS PÚBLICOS</a:t>
            </a:r>
          </a:p>
        </p:txBody>
      </p:sp>
      <p:sp>
        <p:nvSpPr>
          <p:cNvPr id="14" name="CuadroTexto 13">
            <a:extLst>
              <a:ext uri="{FF2B5EF4-FFF2-40B4-BE49-F238E27FC236}">
                <a16:creationId xmlns:a16="http://schemas.microsoft.com/office/drawing/2014/main" id="{AA3BA781-B48F-4169-82D5-D2CC8EAD36FF}"/>
              </a:ext>
            </a:extLst>
          </p:cNvPr>
          <p:cNvSpPr txBox="1"/>
          <p:nvPr/>
        </p:nvSpPr>
        <p:spPr>
          <a:xfrm>
            <a:off x="9743170" y="1992913"/>
            <a:ext cx="2186733" cy="622460"/>
          </a:xfrm>
          <a:prstGeom prst="rect">
            <a:avLst/>
          </a:prstGeom>
          <a:solidFill>
            <a:schemeClr val="accent1">
              <a:lumMod val="20000"/>
              <a:lumOff val="80000"/>
            </a:schemeClr>
          </a:solidFill>
          <a:effectLst/>
        </p:spPr>
        <p:txBody>
          <a:bodyPr wrap="square" lIns="36000" rIns="36000" bIns="144000" rtlCol="0">
            <a:spAutoFit/>
          </a:bodyPr>
          <a:lstStyle>
            <a:defPPr>
              <a:defRPr lang="es-ES"/>
            </a:defPPr>
            <a:lvl1pPr algn="ctr">
              <a:defRPr sz="1400" b="1">
                <a:solidFill>
                  <a:schemeClr val="tx1">
                    <a:lumMod val="95000"/>
                    <a:lumOff val="5000"/>
                  </a:schemeClr>
                </a:solidFill>
                <a:effectLst>
                  <a:outerShdw blurRad="38100" dist="38100" dir="2700000" algn="tl">
                    <a:srgbClr val="000000">
                      <a:alpha val="43137"/>
                    </a:srgbClr>
                  </a:outerShdw>
                </a:effectLst>
              </a:defRPr>
            </a:lvl1pPr>
          </a:lstStyle>
          <a:p>
            <a:r>
              <a:rPr lang="es-ES" dirty="0"/>
              <a:t>PROGRAMAS DE ACTUACIONES 2024-2027</a:t>
            </a:r>
          </a:p>
        </p:txBody>
      </p:sp>
      <p:sp>
        <p:nvSpPr>
          <p:cNvPr id="4" name="CuadroTexto 3">
            <a:extLst>
              <a:ext uri="{FF2B5EF4-FFF2-40B4-BE49-F238E27FC236}">
                <a16:creationId xmlns:a16="http://schemas.microsoft.com/office/drawing/2014/main" id="{1FB79609-EC87-4521-A2E4-15933CF5CC53}"/>
              </a:ext>
            </a:extLst>
          </p:cNvPr>
          <p:cNvSpPr txBox="1"/>
          <p:nvPr/>
        </p:nvSpPr>
        <p:spPr>
          <a:xfrm>
            <a:off x="8516678" y="5126297"/>
            <a:ext cx="999461" cy="738664"/>
          </a:xfrm>
          <a:prstGeom prst="rect">
            <a:avLst/>
          </a:prstGeom>
          <a:noFill/>
        </p:spPr>
        <p:txBody>
          <a:bodyPr wrap="square" rtlCol="0">
            <a:spAutoFit/>
          </a:bodyPr>
          <a:lstStyle/>
          <a:p>
            <a:r>
              <a:rPr lang="es-ES" sz="1050" i="1" dirty="0">
                <a:solidFill>
                  <a:srgbClr val="FF0000"/>
                </a:solidFill>
              </a:rPr>
              <a:t>(Este objetivo estratégico no se aplica a la DG Galicia.)</a:t>
            </a:r>
          </a:p>
        </p:txBody>
      </p:sp>
    </p:spTree>
    <p:extLst>
      <p:ext uri="{BB962C8B-B14F-4D97-AF65-F5344CB8AC3E}">
        <p14:creationId xmlns:p14="http://schemas.microsoft.com/office/powerpoint/2010/main" val="138283366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Slice</Template>
  <TotalTime>4819</TotalTime>
  <Words>16763</Words>
  <Application>Microsoft Office PowerPoint</Application>
  <PresentationFormat>Panorámica</PresentationFormat>
  <Paragraphs>2649</Paragraphs>
  <Slides>57</Slides>
  <Notes>46</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57</vt:i4>
      </vt:variant>
    </vt:vector>
  </HeadingPairs>
  <TitlesOfParts>
    <vt:vector size="68" baseType="lpstr">
      <vt:lpstr>Arial</vt:lpstr>
      <vt:lpstr>Arial Black</vt:lpstr>
      <vt:lpstr>Calibri</vt:lpstr>
      <vt:lpstr>Calibri Light</vt:lpstr>
      <vt:lpstr>Glacial Indifference</vt:lpstr>
      <vt:lpstr>OpenSans</vt:lpstr>
      <vt:lpstr>Segoe UI</vt:lpstr>
      <vt:lpstr>Source Sans Pro</vt:lpstr>
      <vt:lpstr>Symbol</vt:lpstr>
      <vt:lpstr>Tema de Office</vt:lpstr>
      <vt:lpstr>Worksheet</vt:lpstr>
      <vt:lpstr>Presentación de PowerPoint</vt:lpstr>
      <vt:lpstr>ÍNDICE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Secretaría General DGG</dc:creator>
  <cp:lastModifiedBy>Secretaría General DGG</cp:lastModifiedBy>
  <cp:revision>417</cp:revision>
  <dcterms:created xsi:type="dcterms:W3CDTF">2024-03-18T10:16:23Z</dcterms:created>
  <dcterms:modified xsi:type="dcterms:W3CDTF">2026-03-06T13:43:37Z</dcterms:modified>
</cp:coreProperties>
</file>