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0"/>
  </p:notesMasterIdLst>
  <p:sldIdLst>
    <p:sldId id="257" r:id="rId2"/>
    <p:sldId id="258" r:id="rId3"/>
    <p:sldId id="256" r:id="rId4"/>
    <p:sldId id="259" r:id="rId5"/>
    <p:sldId id="261" r:id="rId6"/>
    <p:sldId id="262" r:id="rId7"/>
    <p:sldId id="263" r:id="rId8"/>
    <p:sldId id="264" r:id="rId9"/>
    <p:sldId id="268" r:id="rId10"/>
    <p:sldId id="315" r:id="rId11"/>
    <p:sldId id="265" r:id="rId12"/>
    <p:sldId id="266" r:id="rId13"/>
    <p:sldId id="267"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cretaría General DGG" initials="SGDGG" lastIdx="2" clrIdx="0">
    <p:extLst>
      <p:ext uri="{19B8F6BF-5375-455C-9EA6-DF929625EA0E}">
        <p15:presenceInfo xmlns:p15="http://schemas.microsoft.com/office/powerpoint/2012/main" userId="Secretaría General DG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E1F0"/>
    <a:srgbClr val="FF9FCF"/>
    <a:srgbClr val="FF4BA5"/>
    <a:srgbClr val="FF93C9"/>
    <a:srgbClr val="FFD1E8"/>
    <a:srgbClr val="FFE9AB"/>
    <a:srgbClr val="F7F7F7"/>
    <a:srgbClr val="FFD9EC"/>
    <a:srgbClr val="FF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9" autoAdjust="0"/>
    <p:restoredTop sz="96323" autoAdjust="0"/>
  </p:normalViewPr>
  <p:slideViewPr>
    <p:cSldViewPr snapToGrid="0">
      <p:cViewPr varScale="1">
        <p:scale>
          <a:sx n="60" d="100"/>
          <a:sy n="60" d="100"/>
        </p:scale>
        <p:origin x="1032"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r>
              <a:rPr lang="es-ES" sz="1100" b="1" dirty="0">
                <a:solidFill>
                  <a:schemeClr val="bg1"/>
                </a:solidFill>
              </a:rPr>
              <a:t>EJECUCIÓN TOTAL PLAN ESTRATÉGICO 2021-2023 DE LA DELEGACIÓN DEL GOBIERNO EN GALICIA/SUBDELEGACIÓN DEL GOBIERNO EN A CORUÑA</a:t>
            </a:r>
          </a:p>
        </c:rich>
      </c:tx>
      <c:layout>
        <c:manualLayout>
          <c:xMode val="edge"/>
          <c:yMode val="edge"/>
          <c:x val="0.17430716198464405"/>
          <c:y val="0"/>
        </c:manualLayout>
      </c:layout>
      <c:overlay val="0"/>
      <c:spPr>
        <a:solidFill>
          <a:srgbClr val="CC0066"/>
        </a:solidFill>
        <a:ln>
          <a:noFill/>
        </a:ln>
        <a:effectLst/>
      </c:spPr>
      <c:txPr>
        <a:bodyPr rot="0" spcFirstLastPara="1" vertOverflow="ellipsis" vert="horz" wrap="square" anchor="ctr" anchorCtr="1"/>
        <a:lstStyle/>
        <a:p>
          <a:pPr>
            <a:defRPr sz="2400" b="1" i="0" u="none" strike="noStrike" kern="1200" spc="0" baseline="0">
              <a:solidFill>
                <a:schemeClr val="bg1"/>
              </a:solidFill>
              <a:latin typeface="+mn-lt"/>
              <a:ea typeface="+mn-ea"/>
              <a:cs typeface="+mn-cs"/>
            </a:defRPr>
          </a:pPr>
          <a:endParaRPr lang="es-ES"/>
        </a:p>
      </c:txPr>
    </c:title>
    <c:autoTitleDeleted val="0"/>
    <c:plotArea>
      <c:layout>
        <c:manualLayout>
          <c:layoutTarget val="inner"/>
          <c:xMode val="edge"/>
          <c:yMode val="edge"/>
          <c:x val="6.8903642406457036E-2"/>
          <c:y val="8.3135399158694917E-2"/>
          <c:w val="0.90790066905434841"/>
          <c:h val="0.79740965125121011"/>
        </c:manualLayout>
      </c:layout>
      <c:barChart>
        <c:barDir val="col"/>
        <c:grouping val="clustered"/>
        <c:varyColors val="0"/>
        <c:ser>
          <c:idx val="0"/>
          <c:order val="0"/>
          <c:tx>
            <c:strRef>
              <c:f>'EJECUCIÓN TOTAL PE 2021-2023'!$B$3</c:f>
              <c:strCache>
                <c:ptCount val="1"/>
                <c:pt idx="0">
                  <c:v>PLAN DE ACCIÓN 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('EJECUCIÓN TOTAL PE 2021-2023'!$A$4,'EJECUCIÓN TOTAL PE 2021-2023'!$A$7)</c:f>
              <c:strCache>
                <c:ptCount val="2"/>
                <c:pt idx="0">
                  <c:v>EJECUCIÓN INICIAL</c:v>
                </c:pt>
                <c:pt idx="1">
                  <c:v>EJECUCIÓN FINAL</c:v>
                </c:pt>
              </c:strCache>
            </c:strRef>
          </c:cat>
          <c:val>
            <c:numRef>
              <c:f>('EJECUCIÓN TOTAL PE 2021-2023'!$B$4,'EJECUCIÓN TOTAL PE 2021-2023'!$B$7)</c:f>
              <c:numCache>
                <c:formatCode>0.00%</c:formatCode>
                <c:ptCount val="2"/>
                <c:pt idx="0">
                  <c:v>0.86160000000000003</c:v>
                </c:pt>
                <c:pt idx="1">
                  <c:v>0.93410000000000004</c:v>
                </c:pt>
              </c:numCache>
            </c:numRef>
          </c:val>
          <c:extLst>
            <c:ext xmlns:c16="http://schemas.microsoft.com/office/drawing/2014/chart" uri="{C3380CC4-5D6E-409C-BE32-E72D297353CC}">
              <c16:uniqueId val="{00000000-1629-4177-97D6-6D7CCDA30AAF}"/>
            </c:ext>
          </c:extLst>
        </c:ser>
        <c:ser>
          <c:idx val="3"/>
          <c:order val="2"/>
          <c:tx>
            <c:strRef>
              <c:f>'EJECUCIÓN TOTAL PE 2021-2023'!$D$3</c:f>
              <c:strCache>
                <c:ptCount val="1"/>
                <c:pt idx="0">
                  <c:v>PLAN DE ACCIÓN 2023</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('EJECUCIÓN TOTAL PE 2021-2023'!$A$4,'EJECUCIÓN TOTAL PE 2021-2023'!$A$7)</c:f>
              <c:strCache>
                <c:ptCount val="2"/>
                <c:pt idx="0">
                  <c:v>EJECUCIÓN INICIAL</c:v>
                </c:pt>
                <c:pt idx="1">
                  <c:v>EJECUCIÓN FINAL</c:v>
                </c:pt>
              </c:strCache>
            </c:strRef>
          </c:cat>
          <c:val>
            <c:numRef>
              <c:f>('EJECUCIÓN TOTAL PE 2021-2023'!$D$4,'EJECUCIÓN TOTAL PE 2021-2023'!$D$7)</c:f>
              <c:numCache>
                <c:formatCode>0.00%</c:formatCode>
                <c:ptCount val="2"/>
                <c:pt idx="0">
                  <c:v>0.65490000000000004</c:v>
                </c:pt>
                <c:pt idx="1">
                  <c:v>0.65490000000000004</c:v>
                </c:pt>
              </c:numCache>
            </c:numRef>
          </c:val>
          <c:extLst>
            <c:ext xmlns:c16="http://schemas.microsoft.com/office/drawing/2014/chart" uri="{C3380CC4-5D6E-409C-BE32-E72D297353CC}">
              <c16:uniqueId val="{00000001-1629-4177-97D6-6D7CCDA30AAF}"/>
            </c:ext>
          </c:extLst>
        </c:ser>
        <c:ser>
          <c:idx val="4"/>
          <c:order val="3"/>
          <c:tx>
            <c:strRef>
              <c:f>'EJECUCIÓN TOTAL PE 2021-2023'!$E$3</c:f>
              <c:strCache>
                <c:ptCount val="1"/>
                <c:pt idx="0">
                  <c:v>TOTAL PLAN ESTRATÉGICO 2021-2023</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('EJECUCIÓN TOTAL PE 2021-2023'!$A$4,'EJECUCIÓN TOTAL PE 2021-2023'!$A$7)</c:f>
              <c:strCache>
                <c:ptCount val="2"/>
                <c:pt idx="0">
                  <c:v>EJECUCIÓN INICIAL</c:v>
                </c:pt>
                <c:pt idx="1">
                  <c:v>EJECUCIÓN FINAL</c:v>
                </c:pt>
              </c:strCache>
            </c:strRef>
          </c:cat>
          <c:val>
            <c:numRef>
              <c:f>('EJECUCIÓN TOTAL PE 2021-2023'!$E$4,'EJECUCIÓN TOTAL PE 2021-2023'!$E$7)</c:f>
              <c:numCache>
                <c:formatCode>0.00%</c:formatCode>
                <c:ptCount val="2"/>
                <c:pt idx="0">
                  <c:v>0.75825000000000009</c:v>
                </c:pt>
                <c:pt idx="1">
                  <c:v>0.79449999999999998</c:v>
                </c:pt>
              </c:numCache>
            </c:numRef>
          </c:val>
          <c:extLst>
            <c:ext xmlns:c16="http://schemas.microsoft.com/office/drawing/2014/chart" uri="{C3380CC4-5D6E-409C-BE32-E72D297353CC}">
              <c16:uniqueId val="{00000002-1629-4177-97D6-6D7CCDA30AAF}"/>
            </c:ext>
          </c:extLst>
        </c:ser>
        <c:dLbls>
          <c:showLegendKey val="0"/>
          <c:showVal val="0"/>
          <c:showCatName val="0"/>
          <c:showSerName val="0"/>
          <c:showPercent val="0"/>
          <c:showBubbleSize val="0"/>
        </c:dLbls>
        <c:gapWidth val="219"/>
        <c:overlap val="-27"/>
        <c:axId val="539210560"/>
        <c:axId val="539213472"/>
        <c:extLst>
          <c:ext xmlns:c15="http://schemas.microsoft.com/office/drawing/2012/chart" uri="{02D57815-91ED-43cb-92C2-25804820EDAC}">
            <c15:filteredBarSeries>
              <c15:ser>
                <c:idx val="2"/>
                <c:order val="1"/>
                <c:tx>
                  <c:strRef>
                    <c:extLst>
                      <c:ext uri="{02D57815-91ED-43cb-92C2-25804820EDAC}">
                        <c15:formulaRef>
                          <c15:sqref>'EJECUCIÓN TOTAL PE 2021-2023'!$C$3</c15:sqref>
                        </c15:formulaRef>
                      </c:ext>
                    </c:extLst>
                    <c:strCache>
                      <c:ptCount val="1"/>
                    </c:strCache>
                  </c:strRef>
                </c:tx>
                <c:spPr>
                  <a:solidFill>
                    <a:schemeClr val="accent4"/>
                  </a:solidFill>
                  <a:ln>
                    <a:noFill/>
                  </a:ln>
                  <a:effectLst/>
                </c:spPr>
                <c:invertIfNegative val="0"/>
                <c:cat>
                  <c:strRef>
                    <c:extLst>
                      <c:ext uri="{02D57815-91ED-43cb-92C2-25804820EDAC}">
                        <c15:formulaRef>
                          <c15:sqref>('EJECUCIÓN TOTAL PE 2021-2023'!$A$4,'EJECUCIÓN TOTAL PE 2021-2023'!$A$7)</c15:sqref>
                        </c15:formulaRef>
                      </c:ext>
                    </c:extLst>
                    <c:strCache>
                      <c:ptCount val="2"/>
                      <c:pt idx="0">
                        <c:v>EJECUCIÓN INICIAL</c:v>
                      </c:pt>
                      <c:pt idx="1">
                        <c:v>EJECUCIÓN FINAL</c:v>
                      </c:pt>
                    </c:strCache>
                  </c:strRef>
                </c:cat>
                <c:val>
                  <c:numRef>
                    <c:extLst>
                      <c:ext uri="{02D57815-91ED-43cb-92C2-25804820EDAC}">
                        <c15:formulaRef>
                          <c15:sqref>('EJECUCIÓN TOTAL PE 2021-2023'!$C$4,'EJECUCIÓN TOTAL PE 2021-2023'!$C$7)</c15:sqref>
                        </c15:formulaRef>
                      </c:ext>
                    </c:extLst>
                    <c:numCache>
                      <c:formatCode>General</c:formatCode>
                      <c:ptCount val="2"/>
                    </c:numCache>
                  </c:numRef>
                </c:val>
                <c:extLst>
                  <c:ext xmlns:c16="http://schemas.microsoft.com/office/drawing/2014/chart" uri="{C3380CC4-5D6E-409C-BE32-E72D297353CC}">
                    <c16:uniqueId val="{00000004-1629-4177-97D6-6D7CCDA30AAF}"/>
                  </c:ext>
                </c:extLst>
              </c15:ser>
            </c15:filteredBarSeries>
          </c:ext>
        </c:extLst>
      </c:barChart>
      <c:catAx>
        <c:axId val="53921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600" b="1" i="0" u="none" strike="noStrike" kern="1200" baseline="0">
                <a:solidFill>
                  <a:schemeClr val="tx1">
                    <a:lumMod val="65000"/>
                    <a:lumOff val="35000"/>
                  </a:schemeClr>
                </a:solidFill>
                <a:latin typeface="+mn-lt"/>
                <a:ea typeface="+mn-ea"/>
                <a:cs typeface="+mn-cs"/>
              </a:defRPr>
            </a:pPr>
            <a:endParaRPr lang="es-ES"/>
          </a:p>
        </c:txPr>
        <c:crossAx val="539213472"/>
        <c:crosses val="autoZero"/>
        <c:auto val="1"/>
        <c:lblAlgn val="ctr"/>
        <c:lblOffset val="100"/>
        <c:noMultiLvlLbl val="0"/>
      </c:catAx>
      <c:valAx>
        <c:axId val="539213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
          </a:p>
        </c:txPr>
        <c:crossAx val="539210560"/>
        <c:crosses val="autoZero"/>
        <c:crossBetween val="between"/>
      </c:valAx>
      <c:spPr>
        <a:solidFill>
          <a:schemeClr val="accent3">
            <a:lumMod val="20000"/>
            <a:lumOff val="80000"/>
          </a:schemeClr>
        </a:solidFill>
        <a:ln>
          <a:noFill/>
        </a:ln>
        <a:effectLst/>
      </c:spPr>
    </c:plotArea>
    <c:legend>
      <c:legendPos val="b"/>
      <c:legendEntry>
        <c:idx val="2"/>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legendEntry>
      <c:layout>
        <c:manualLayout>
          <c:xMode val="edge"/>
          <c:yMode val="edge"/>
          <c:x val="0.15367689812099758"/>
          <c:y val="0.95096518086540205"/>
          <c:w val="0.75306923597383946"/>
          <c:h val="4.3570839391849213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accent3">
        <a:lumMod val="20000"/>
        <a:lumOff val="80000"/>
      </a:schemeClr>
    </a:solidFill>
    <a:ln w="9525" cap="flat" cmpd="sng" algn="ctr">
      <a:solidFill>
        <a:schemeClr val="tx1">
          <a:lumMod val="15000"/>
          <a:lumOff val="85000"/>
        </a:schemeClr>
      </a:solidFill>
      <a:round/>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EJECUCIÓN EJE 4 SOBRE EL TOTAL DEL PLAN ESTRATÉGICO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explosion val="1"/>
          <c:dPt>
            <c:idx val="0"/>
            <c:bubble3D val="0"/>
            <c:spPr>
              <a:solidFill>
                <a:srgbClr val="FADDC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742-49CE-BED3-69BA3483BD4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742-49CE-BED3-69BA3483BD4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742-49CE-BED3-69BA3483BD4E}"/>
              </c:ext>
            </c:extLst>
          </c:dPt>
          <c:dLbls>
            <c:dLbl>
              <c:idx val="0"/>
              <c:layout>
                <c:manualLayout>
                  <c:x val="-0.11313037627601777"/>
                  <c:y val="0.16512784267548269"/>
                </c:manualLayout>
              </c:layout>
              <c:tx>
                <c:rich>
                  <a:bodyPr/>
                  <a:lstStyle/>
                  <a:p>
                    <a:fld id="{C934C52F-0FB1-4C0B-A36C-CACFE0E59DDF}" type="VALUE">
                      <a:rPr lang="es-ES" smtClean="0">
                        <a:solidFill>
                          <a:srgbClr val="FF0000"/>
                        </a:solidFill>
                      </a:rPr>
                      <a:pPr/>
                      <a:t>[VALOR]</a:t>
                    </a:fld>
                    <a:r>
                      <a:rPr lang="es-ES" baseline="0" dirty="0"/>
                      <a:t>; NO EJECUTADO EJE 4 </a:t>
                    </a:r>
                  </a:p>
                </c:rich>
              </c:tx>
              <c:dLblPos val="bestFit"/>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42-49CE-BED3-69BA3483BD4E}"/>
                </c:ext>
              </c:extLst>
            </c:dLbl>
            <c:dLbl>
              <c:idx val="1"/>
              <c:layout>
                <c:manualLayout>
                  <c:x val="-8.3535591037671081E-2"/>
                  <c:y val="0.17213598085220008"/>
                </c:manualLayout>
              </c:layout>
              <c:tx>
                <c:rich>
                  <a:bodyPr/>
                  <a:lstStyle/>
                  <a:p>
                    <a:fld id="{864E9188-66C9-43DC-A50F-FDFF08651261}" type="VALUE">
                      <a:rPr lang="es-ES" smtClean="0">
                        <a:solidFill>
                          <a:srgbClr val="FF0000"/>
                        </a:solidFill>
                      </a:rPr>
                      <a:pPr/>
                      <a:t>[VALOR]</a:t>
                    </a:fld>
                    <a:r>
                      <a:rPr lang="es-ES" dirty="0"/>
                      <a:t>; EJECUCIÓN FINAL EJE 4</a:t>
                    </a:r>
                  </a:p>
                </c:rich>
              </c:tx>
              <c:dLblPos val="bestFit"/>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742-49CE-BED3-69BA3483BD4E}"/>
                </c:ext>
              </c:extLst>
            </c:dLbl>
            <c:dLbl>
              <c:idx val="2"/>
              <c:layout>
                <c:manualLayout>
                  <c:x val="0.13332933014042525"/>
                  <c:y val="-0.21825299387861885"/>
                </c:manualLayout>
              </c:layout>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fld id="{D11C92EC-D7D9-45FB-8D85-873049F40CF6}" type="VALUE">
                      <a:rPr lang="es-ES">
                        <a:solidFill>
                          <a:srgbClr val="FF0000"/>
                        </a:solidFill>
                      </a:rPr>
                      <a:pPr>
                        <a:defRPr sz="1200">
                          <a:solidFill>
                            <a:sysClr val="windowText" lastClr="000000"/>
                          </a:solidFill>
                        </a:defRPr>
                      </a:pPr>
                      <a:t>[VALOR]</a:t>
                    </a:fld>
                    <a:r>
                      <a:rPr lang="es-ES" baseline="0" dirty="0"/>
                      <a:t>; EJECUCIÓN TEÓRICA RESTO DE EJES </a:t>
                    </a:r>
                  </a:p>
                </c:rich>
              </c:tx>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dLblPos val="bestFit"/>
              <c:showLegendKey val="0"/>
              <c:showVal val="1"/>
              <c:showCatName val="1"/>
              <c:showSerName val="1"/>
              <c:showPercent val="1"/>
              <c:showBubbleSize val="0"/>
              <c:extLst>
                <c:ext xmlns:c15="http://schemas.microsoft.com/office/drawing/2012/chart" uri="{CE6537A1-D6FC-4f65-9D91-7224C49458BB}">
                  <c15:layout>
                    <c:manualLayout>
                      <c:w val="0.19783726297360063"/>
                      <c:h val="0.15692454969162473"/>
                    </c:manualLayout>
                  </c15:layout>
                  <c15:dlblFieldTable/>
                  <c15:showDataLabelsRange val="0"/>
                </c:ext>
                <c:ext xmlns:c16="http://schemas.microsoft.com/office/drawing/2014/chart" uri="{C3380CC4-5D6E-409C-BE32-E72D297353CC}">
                  <c16:uniqueId val="{00000005-1742-49CE-BED3-69BA3483BD4E}"/>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3"/>
                <c:pt idx="0">
                  <c:v>% NO EJECUTADO DEL EJE 4</c:v>
                </c:pt>
                <c:pt idx="1">
                  <c:v>% EJECUCIÓN FINAL EJE 4</c:v>
                </c:pt>
                <c:pt idx="2">
                  <c:v>% EJECUCÍÓN TEÓRICA RESTO DE EJES</c:v>
                </c:pt>
              </c:strCache>
            </c:strRef>
          </c:cat>
          <c:val>
            <c:numRef>
              <c:f>Hoja1!$K$18:$K$20</c:f>
              <c:numCache>
                <c:formatCode>0.00%</c:formatCode>
                <c:ptCount val="3"/>
                <c:pt idx="0">
                  <c:v>3.1300000000000001E-2</c:v>
                </c:pt>
                <c:pt idx="1">
                  <c:v>0.15870000000000001</c:v>
                </c:pt>
                <c:pt idx="2">
                  <c:v>0.81</c:v>
                </c:pt>
              </c:numCache>
            </c:numRef>
          </c:val>
          <c:extLst>
            <c:ext xmlns:c16="http://schemas.microsoft.com/office/drawing/2014/chart" uri="{C3380CC4-5D6E-409C-BE32-E72D297353CC}">
              <c16:uniqueId val="{00000006-1742-49CE-BED3-69BA3483BD4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2"/>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1291594018361617"/>
          <c:y val="0.75635166220575023"/>
          <c:w val="0.35281129352124574"/>
          <c:h val="0.21606210283034186"/>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 EJECUCIÓN TOTAL EJE 4</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spPr>
            <a:solidFill>
              <a:schemeClr val="accent2"/>
            </a:solidFill>
          </c:spPr>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620-4E03-B51A-01B1B502A664}"/>
              </c:ext>
            </c:extLst>
          </c:dPt>
          <c:dPt>
            <c:idx val="1"/>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8620-4E03-B51A-01B1B502A664}"/>
              </c:ext>
            </c:extLst>
          </c:dPt>
          <c:dLbls>
            <c:dLbl>
              <c:idx val="0"/>
              <c:layout>
                <c:manualLayout>
                  <c:x val="-0.16915361408738061"/>
                  <c:y val="-0.14482219415590564"/>
                </c:manualLayout>
              </c:layout>
              <c:tx>
                <c:rich>
                  <a:bodyPr/>
                  <a:lstStyle/>
                  <a:p>
                    <a:r>
                      <a:rPr lang="en-US" baseline="0" dirty="0"/>
                      <a:t> 83,52% EJECUTADO</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620-4E03-B51A-01B1B502A664}"/>
                </c:ext>
              </c:extLst>
            </c:dLbl>
            <c:dLbl>
              <c:idx val="1"/>
              <c:layout>
                <c:manualLayout>
                  <c:x val="0.10533037193520615"/>
                  <c:y val="0.19111285055952509"/>
                </c:manualLayout>
              </c:layout>
              <c:tx>
                <c:rich>
                  <a:bodyPr/>
                  <a:lstStyle/>
                  <a:p>
                    <a:fld id="{FA8FEE68-B0B6-4750-8DAA-B8C186914F6D}" type="VALUE">
                      <a:rPr lang="en-US" smtClean="0"/>
                      <a:pPr/>
                      <a:t>[VALOR]</a:t>
                    </a:fld>
                    <a:r>
                      <a:rPr lang="en-US"/>
                      <a:t> SIN EJECUTAR</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620-4E03-B51A-01B1B502A664}"/>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2"/>
                <c:pt idx="0">
                  <c:v>% EJECUCIÓN TOTAL EJE 4</c:v>
                </c:pt>
                <c:pt idx="1">
                  <c:v>% SIN EJECUTAR EJE 4</c:v>
                </c:pt>
              </c:strCache>
              <c:extLst/>
            </c:strRef>
          </c:cat>
          <c:val>
            <c:numRef>
              <c:f>Hoja1!$K$18:$K$20</c:f>
              <c:numCache>
                <c:formatCode>0.00%</c:formatCode>
                <c:ptCount val="2"/>
                <c:pt idx="0">
                  <c:v>0.83520000000000005</c:v>
                </c:pt>
                <c:pt idx="1">
                  <c:v>0.1648</c:v>
                </c:pt>
              </c:numCache>
              <c:extLst/>
            </c:numRef>
          </c:val>
          <c:extLst>
            <c:ext xmlns:c16="http://schemas.microsoft.com/office/drawing/2014/chart" uri="{C3380CC4-5D6E-409C-BE32-E72D297353CC}">
              <c16:uniqueId val="{00000004-8620-4E03-B51A-01B1B502A664}"/>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6436902686238908"/>
          <c:y val="0.76209455514963409"/>
          <c:w val="0.32157195256939874"/>
          <c:h val="0.14714738750373627"/>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EJECUCIÓN EJE 5 SOBRE EL TOTAL DEL PLAN ESTRATÉGICO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explosion val="1"/>
          <c:dPt>
            <c:idx val="0"/>
            <c:bubble3D val="0"/>
            <c:spPr>
              <a:solidFill>
                <a:srgbClr val="FADDC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509-4A60-9D12-BAF0CF36386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509-4A60-9D12-BAF0CF36386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509-4A60-9D12-BAF0CF363866}"/>
              </c:ext>
            </c:extLst>
          </c:dPt>
          <c:dLbls>
            <c:dLbl>
              <c:idx val="0"/>
              <c:layout>
                <c:manualLayout>
                  <c:x val="-9.2916663652214182E-2"/>
                  <c:y val="0.11631325265247039"/>
                </c:manualLayout>
              </c:layout>
              <c:tx>
                <c:rich>
                  <a:bodyPr/>
                  <a:lstStyle/>
                  <a:p>
                    <a:fld id="{C934C52F-0FB1-4C0B-A36C-CACFE0E59DDF}" type="VALUE">
                      <a:rPr lang="es-ES" smtClean="0">
                        <a:solidFill>
                          <a:srgbClr val="FF0000"/>
                        </a:solidFill>
                      </a:rPr>
                      <a:pPr/>
                      <a:t>[VALOR]</a:t>
                    </a:fld>
                    <a:r>
                      <a:rPr lang="es-ES" baseline="0" dirty="0"/>
                      <a:t>; NO EJECUTADO EJE 5 </a:t>
                    </a:r>
                  </a:p>
                </c:rich>
              </c:tx>
              <c:dLblPos val="bestFit"/>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09-4A60-9D12-BAF0CF363866}"/>
                </c:ext>
              </c:extLst>
            </c:dLbl>
            <c:dLbl>
              <c:idx val="1"/>
              <c:layout>
                <c:manualLayout>
                  <c:x val="-2.1056842927732723E-2"/>
                  <c:y val="8.5992586693943121E-2"/>
                </c:manualLayout>
              </c:layout>
              <c:tx>
                <c:rich>
                  <a:bodyPr/>
                  <a:lstStyle/>
                  <a:p>
                    <a:fld id="{864E9188-66C9-43DC-A50F-FDFF08651261}" type="VALUE">
                      <a:rPr lang="es-ES" smtClean="0">
                        <a:solidFill>
                          <a:srgbClr val="FF0000"/>
                        </a:solidFill>
                      </a:rPr>
                      <a:pPr/>
                      <a:t>[VALOR]</a:t>
                    </a:fld>
                    <a:r>
                      <a:rPr lang="es-ES" dirty="0"/>
                      <a:t>; EJECUCIÓN FINAL EJE 5</a:t>
                    </a:r>
                  </a:p>
                </c:rich>
              </c:tx>
              <c:dLblPos val="bestFit"/>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09-4A60-9D12-BAF0CF363866}"/>
                </c:ext>
              </c:extLst>
            </c:dLbl>
            <c:dLbl>
              <c:idx val="2"/>
              <c:layout>
                <c:manualLayout>
                  <c:x val="0.13332933014042525"/>
                  <c:y val="-0.21825299387861885"/>
                </c:manualLayout>
              </c:layout>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fld id="{D11C92EC-D7D9-45FB-8D85-873049F40CF6}" type="VALUE">
                      <a:rPr lang="es-ES">
                        <a:solidFill>
                          <a:srgbClr val="FF0000"/>
                        </a:solidFill>
                      </a:rPr>
                      <a:pPr>
                        <a:defRPr sz="1200">
                          <a:solidFill>
                            <a:sysClr val="windowText" lastClr="000000"/>
                          </a:solidFill>
                        </a:defRPr>
                      </a:pPr>
                      <a:t>[VALOR]</a:t>
                    </a:fld>
                    <a:r>
                      <a:rPr lang="es-ES" baseline="0" dirty="0"/>
                      <a:t>; EJECUCIÓN TEÓRICA RESTO DE EJES </a:t>
                    </a:r>
                  </a:p>
                </c:rich>
              </c:tx>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dLblPos val="bestFit"/>
              <c:showLegendKey val="0"/>
              <c:showVal val="1"/>
              <c:showCatName val="1"/>
              <c:showSerName val="1"/>
              <c:showPercent val="1"/>
              <c:showBubbleSize val="0"/>
              <c:extLst>
                <c:ext xmlns:c15="http://schemas.microsoft.com/office/drawing/2012/chart" uri="{CE6537A1-D6FC-4f65-9D91-7224C49458BB}">
                  <c15:layout>
                    <c:manualLayout>
                      <c:w val="0.19783726297360063"/>
                      <c:h val="0.15692454969162473"/>
                    </c:manualLayout>
                  </c15:layout>
                  <c15:dlblFieldTable/>
                  <c15:showDataLabelsRange val="0"/>
                </c:ext>
                <c:ext xmlns:c16="http://schemas.microsoft.com/office/drawing/2014/chart" uri="{C3380CC4-5D6E-409C-BE32-E72D297353CC}">
                  <c16:uniqueId val="{00000005-5509-4A60-9D12-BAF0CF363866}"/>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3"/>
                <c:pt idx="0">
                  <c:v>% NO EJECUTADO DEL EJE 5</c:v>
                </c:pt>
                <c:pt idx="1">
                  <c:v>% EJECUCIÓN FINAL EJE 5</c:v>
                </c:pt>
                <c:pt idx="2">
                  <c:v>% EJECUCÍÓN TEÓRICA RESTO DE EJES</c:v>
                </c:pt>
              </c:strCache>
            </c:strRef>
          </c:cat>
          <c:val>
            <c:numRef>
              <c:f>Hoja1!$K$18:$K$20</c:f>
              <c:numCache>
                <c:formatCode>0.00%</c:formatCode>
                <c:ptCount val="3"/>
                <c:pt idx="0">
                  <c:v>6.4000000000000003E-3</c:v>
                </c:pt>
                <c:pt idx="1">
                  <c:v>0.1086</c:v>
                </c:pt>
                <c:pt idx="2">
                  <c:v>0.88949999999999996</c:v>
                </c:pt>
              </c:numCache>
            </c:numRef>
          </c:val>
          <c:extLst>
            <c:ext xmlns:c16="http://schemas.microsoft.com/office/drawing/2014/chart" uri="{C3380CC4-5D6E-409C-BE32-E72D297353CC}">
              <c16:uniqueId val="{00000006-5509-4A60-9D12-BAF0CF363866}"/>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2"/>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1291594018361617"/>
          <c:y val="0.75635166220575023"/>
          <c:w val="0.35281129352124574"/>
          <c:h val="0.21606210283034186"/>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 EJECUCIÓN TOTAL EJE 5</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spPr>
            <a:solidFill>
              <a:schemeClr val="accent2"/>
            </a:solidFill>
          </c:spPr>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541-49A6-A7C9-E1BF1F07220C}"/>
              </c:ext>
            </c:extLst>
          </c:dPt>
          <c:dPt>
            <c:idx val="1"/>
            <c:bubble3D val="0"/>
            <c:spPr>
              <a:solidFill>
                <a:schemeClr val="bg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E541-49A6-A7C9-E1BF1F07220C}"/>
              </c:ext>
            </c:extLst>
          </c:dPt>
          <c:dLbls>
            <c:dLbl>
              <c:idx val="0"/>
              <c:layout>
                <c:manualLayout>
                  <c:x val="9.7746395317710559E-3"/>
                  <c:y val="-0.25268728953088704"/>
                </c:manualLayout>
              </c:layout>
              <c:tx>
                <c:rich>
                  <a:bodyPr/>
                  <a:lstStyle/>
                  <a:p>
                    <a:fld id="{FA8FEE68-B0B6-4750-8DAA-B8C186914F6D}" type="VALUE">
                      <a:rPr lang="en-US" smtClean="0"/>
                      <a:pPr/>
                      <a:t>[VALOR]</a:t>
                    </a:fld>
                    <a:r>
                      <a:rPr lang="en-US" dirty="0"/>
                      <a:t> EJECUTADO</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41-49A6-A7C9-E1BF1F07220C}"/>
                </c:ext>
              </c:extLst>
            </c:dLbl>
            <c:dLbl>
              <c:idx val="1"/>
              <c:layout>
                <c:manualLayout>
                  <c:x val="-1.5137712247599893E-2"/>
                  <c:y val="0.17472774391581192"/>
                </c:manualLayout>
              </c:layout>
              <c:tx>
                <c:rich>
                  <a:bodyPr/>
                  <a:lstStyle/>
                  <a:p>
                    <a:fld id="{4E9291AF-37E1-4037-82E7-5622EA59F3EF}" type="VALUE">
                      <a:rPr lang="en-US" smtClean="0"/>
                      <a:pPr/>
                      <a:t>[VALOR]</a:t>
                    </a:fld>
                    <a:r>
                      <a:rPr lang="en-US"/>
                      <a:t> SIN EJECUTAR</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541-49A6-A7C9-E1BF1F07220C}"/>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2"/>
                <c:pt idx="0">
                  <c:v>% EJECUCIÓN TOTAL EJE 5</c:v>
                </c:pt>
                <c:pt idx="1">
                  <c:v>% SIN EJECUTAR EJE 5</c:v>
                </c:pt>
              </c:strCache>
              <c:extLst/>
            </c:strRef>
          </c:cat>
          <c:val>
            <c:numRef>
              <c:f>Hoja1!$K$18:$K$20</c:f>
              <c:numCache>
                <c:formatCode>0.00%</c:formatCode>
                <c:ptCount val="2"/>
                <c:pt idx="0">
                  <c:v>0.94430000000000003</c:v>
                </c:pt>
                <c:pt idx="1">
                  <c:v>5.57E-2</c:v>
                </c:pt>
              </c:numCache>
              <c:extLst/>
            </c:numRef>
          </c:val>
          <c:extLst>
            <c:ext xmlns:c16="http://schemas.microsoft.com/office/drawing/2014/chart" uri="{C3380CC4-5D6E-409C-BE32-E72D297353CC}">
              <c16:uniqueId val="{00000004-E541-49A6-A7C9-E1BF1F07220C}"/>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6436902686238908"/>
          <c:y val="0.76209455514963409"/>
          <c:w val="0.32157195256939874"/>
          <c:h val="0.14714738750373627"/>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EJECUCIÓN EJE 6 SOBRE EL TOTAL DEL PLAN ESTRATÉGICO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rgbClr val="FADDC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2E3-40A0-AFDD-AA8CC757C1A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2E3-40A0-AFDD-AA8CC757C1A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2E3-40A0-AFDD-AA8CC757C1AB}"/>
              </c:ext>
            </c:extLst>
          </c:dPt>
          <c:dLbls>
            <c:dLbl>
              <c:idx val="0"/>
              <c:layout>
                <c:manualLayout>
                  <c:x val="-0.13885691961540408"/>
                  <c:y val="0.17087073561936644"/>
                </c:manualLayout>
              </c:layout>
              <c:tx>
                <c:rich>
                  <a:bodyPr/>
                  <a:lstStyle/>
                  <a:p>
                    <a:fld id="{C934C52F-0FB1-4C0B-A36C-CACFE0E59DDF}" type="VALUE">
                      <a:rPr lang="es-ES" smtClean="0">
                        <a:solidFill>
                          <a:srgbClr val="FF0000"/>
                        </a:solidFill>
                      </a:rPr>
                      <a:pPr/>
                      <a:t>[VALOR]</a:t>
                    </a:fld>
                    <a:r>
                      <a:rPr lang="es-ES" baseline="0" dirty="0"/>
                      <a:t>; NO EJECUTADO EJE 6 </a:t>
                    </a:r>
                  </a:p>
                </c:rich>
              </c:tx>
              <c:dLblPos val="bestFit"/>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E3-40A0-AFDD-AA8CC757C1AB}"/>
                </c:ext>
              </c:extLst>
            </c:dLbl>
            <c:dLbl>
              <c:idx val="1"/>
              <c:layout>
                <c:manualLayout>
                  <c:x val="-2.1056842927732723E-2"/>
                  <c:y val="8.5992586693943121E-2"/>
                </c:manualLayout>
              </c:layout>
              <c:tx>
                <c:rich>
                  <a:bodyPr/>
                  <a:lstStyle/>
                  <a:p>
                    <a:fld id="{864E9188-66C9-43DC-A50F-FDFF08651261}" type="VALUE">
                      <a:rPr lang="es-ES" smtClean="0">
                        <a:solidFill>
                          <a:srgbClr val="FF0000"/>
                        </a:solidFill>
                      </a:rPr>
                      <a:pPr/>
                      <a:t>[VALOR]</a:t>
                    </a:fld>
                    <a:r>
                      <a:rPr lang="es-ES" dirty="0"/>
                      <a:t>; EJECUCIÓN FINAL EJE 6</a:t>
                    </a:r>
                  </a:p>
                </c:rich>
              </c:tx>
              <c:dLblPos val="bestFit"/>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E3-40A0-AFDD-AA8CC757C1AB}"/>
                </c:ext>
              </c:extLst>
            </c:dLbl>
            <c:dLbl>
              <c:idx val="2"/>
              <c:layout>
                <c:manualLayout>
                  <c:x val="0.13332933014042525"/>
                  <c:y val="-0.21825299387861885"/>
                </c:manualLayout>
              </c:layout>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fld id="{D11C92EC-D7D9-45FB-8D85-873049F40CF6}" type="VALUE">
                      <a:rPr lang="es-ES">
                        <a:solidFill>
                          <a:srgbClr val="FF0000"/>
                        </a:solidFill>
                      </a:rPr>
                      <a:pPr>
                        <a:defRPr sz="1200">
                          <a:solidFill>
                            <a:sysClr val="windowText" lastClr="000000"/>
                          </a:solidFill>
                        </a:defRPr>
                      </a:pPr>
                      <a:t>[VALOR]</a:t>
                    </a:fld>
                    <a:r>
                      <a:rPr lang="es-ES" baseline="0" dirty="0"/>
                      <a:t>; EJECUCIÓN TEÓRICA RESTO DE EJES </a:t>
                    </a:r>
                  </a:p>
                </c:rich>
              </c:tx>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dLblPos val="bestFit"/>
              <c:showLegendKey val="0"/>
              <c:showVal val="1"/>
              <c:showCatName val="1"/>
              <c:showSerName val="1"/>
              <c:showPercent val="1"/>
              <c:showBubbleSize val="0"/>
              <c:extLst>
                <c:ext xmlns:c15="http://schemas.microsoft.com/office/drawing/2012/chart" uri="{CE6537A1-D6FC-4f65-9D91-7224C49458BB}">
                  <c15:layout>
                    <c:manualLayout>
                      <c:w val="0.19783726297360063"/>
                      <c:h val="0.15692454969162473"/>
                    </c:manualLayout>
                  </c15:layout>
                  <c15:dlblFieldTable/>
                  <c15:showDataLabelsRange val="0"/>
                </c:ext>
                <c:ext xmlns:c16="http://schemas.microsoft.com/office/drawing/2014/chart" uri="{C3380CC4-5D6E-409C-BE32-E72D297353CC}">
                  <c16:uniqueId val="{00000005-22E3-40A0-AFDD-AA8CC757C1AB}"/>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3"/>
                <c:pt idx="0">
                  <c:v>% NO EJECUTADO DEL EJE 6</c:v>
                </c:pt>
                <c:pt idx="1">
                  <c:v>% EJECUCIÓN FINAL EJE 6</c:v>
                </c:pt>
                <c:pt idx="2">
                  <c:v>% EJECUCÍÓN TEÓRICA RESTO DE EJES</c:v>
                </c:pt>
              </c:strCache>
            </c:strRef>
          </c:cat>
          <c:val>
            <c:numRef>
              <c:f>Hoja1!$K$18:$K$20</c:f>
              <c:numCache>
                <c:formatCode>0.00%</c:formatCode>
                <c:ptCount val="3"/>
                <c:pt idx="0">
                  <c:v>4.7899999999999998E-2</c:v>
                </c:pt>
                <c:pt idx="1">
                  <c:v>7.2099999999999997E-2</c:v>
                </c:pt>
                <c:pt idx="2">
                  <c:v>0.88</c:v>
                </c:pt>
              </c:numCache>
            </c:numRef>
          </c:val>
          <c:extLst>
            <c:ext xmlns:c16="http://schemas.microsoft.com/office/drawing/2014/chart" uri="{C3380CC4-5D6E-409C-BE32-E72D297353CC}">
              <c16:uniqueId val="{00000006-22E3-40A0-AFDD-AA8CC757C1A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2"/>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1291594018361617"/>
          <c:y val="0.75635166220575023"/>
          <c:w val="0.35281129352124574"/>
          <c:h val="0.21606210283034186"/>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 EJECUCIÓN TOTAL EJE 6</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spPr>
            <a:solidFill>
              <a:schemeClr val="accent2"/>
            </a:solidFill>
          </c:spPr>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ADD-4F98-BFF7-B7A8C4EF1F30}"/>
              </c:ext>
            </c:extLst>
          </c:dPt>
          <c:dPt>
            <c:idx val="1"/>
            <c:bubble3D val="0"/>
            <c:spPr>
              <a:solidFill>
                <a:schemeClr val="bg1">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7ADD-4F98-BFF7-B7A8C4EF1F30}"/>
              </c:ext>
            </c:extLst>
          </c:dPt>
          <c:dLbls>
            <c:dLbl>
              <c:idx val="0"/>
              <c:layout>
                <c:manualLayout>
                  <c:x val="-0.20624917705447002"/>
                  <c:y val="-9.5188224446726533E-2"/>
                </c:manualLayout>
              </c:layout>
              <c:tx>
                <c:rich>
                  <a:bodyPr/>
                  <a:lstStyle/>
                  <a:p>
                    <a:fld id="{4E9291AF-37E1-4037-82E7-5622EA59F3EF}" type="VALUE">
                      <a:rPr lang="en-US" smtClean="0"/>
                      <a:pPr/>
                      <a:t>[VALOR]</a:t>
                    </a:fld>
                    <a:r>
                      <a:rPr lang="en-US" dirty="0"/>
                      <a:t> EJECUTADO</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DD-4F98-BFF7-B7A8C4EF1F30}"/>
                </c:ext>
              </c:extLst>
            </c:dLbl>
            <c:dLbl>
              <c:idx val="1"/>
              <c:layout>
                <c:manualLayout>
                  <c:x val="0.12128227574282138"/>
                  <c:y val="9.4757733574082584E-2"/>
                </c:manualLayout>
              </c:layout>
              <c:tx>
                <c:rich>
                  <a:bodyPr/>
                  <a:lstStyle/>
                  <a:p>
                    <a:fld id="{BB8DF43F-A804-404C-B6B9-97F3C888D78D}" type="VALUE">
                      <a:rPr lang="en-US" smtClean="0"/>
                      <a:pPr/>
                      <a:t>[VALOR]</a:t>
                    </a:fld>
                    <a:r>
                      <a:rPr lang="en-US" dirty="0"/>
                      <a:t> SIN EJECUTAR </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ADD-4F98-BFF7-B7A8C4EF1F30}"/>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2"/>
                <c:pt idx="0">
                  <c:v>% EJECUCIÓN TOTAL EJE 6</c:v>
                </c:pt>
                <c:pt idx="1">
                  <c:v>% SIN EJECUTAR EJE 6</c:v>
                </c:pt>
              </c:strCache>
              <c:extLst/>
            </c:strRef>
          </c:cat>
          <c:val>
            <c:numRef>
              <c:f>Hoja1!$K$18:$K$20</c:f>
              <c:numCache>
                <c:formatCode>0.00%</c:formatCode>
                <c:ptCount val="2"/>
                <c:pt idx="0">
                  <c:v>0.6008</c:v>
                </c:pt>
                <c:pt idx="1">
                  <c:v>0.3992</c:v>
                </c:pt>
              </c:numCache>
              <c:extLst/>
            </c:numRef>
          </c:val>
          <c:extLst>
            <c:ext xmlns:c16="http://schemas.microsoft.com/office/drawing/2014/chart" uri="{C3380CC4-5D6E-409C-BE32-E72D297353CC}">
              <c16:uniqueId val="{00000004-7ADD-4F98-BFF7-B7A8C4EF1F30}"/>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6436902686238908"/>
          <c:y val="0.76209455514963409"/>
          <c:w val="0.32157195256939874"/>
          <c:h val="0.14714738750373627"/>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PUNTUACIÓN TEST CYKLOS DGG/SGAC 2021-2024</a:t>
            </a:r>
          </a:p>
        </c:rich>
      </c:tx>
      <c:layout>
        <c:manualLayout>
          <c:xMode val="edge"/>
          <c:yMode val="edge"/>
          <c:x val="8.5726789495477254E-2"/>
          <c:y val="5.814610537177392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manualLayout>
          <c:layoutTarget val="inner"/>
          <c:xMode val="edge"/>
          <c:yMode val="edge"/>
          <c:x val="4.9896709641072762E-2"/>
          <c:y val="4.44150213311134E-2"/>
          <c:w val="0.92720451523850378"/>
          <c:h val="0.81054175094974912"/>
        </c:manualLayout>
      </c:layout>
      <c:lineChart>
        <c:grouping val="standard"/>
        <c:varyColors val="0"/>
        <c:ser>
          <c:idx val="0"/>
          <c:order val="0"/>
          <c:tx>
            <c:v>Test Cyklos 2021</c:v>
          </c:tx>
          <c:spPr>
            <a:ln w="31750" cap="rnd">
              <a:solidFill>
                <a:srgbClr val="FF0000"/>
              </a:solidFill>
              <a:round/>
            </a:ln>
            <a:effectLst/>
          </c:spPr>
          <c:marker>
            <c:symbol val="none"/>
          </c:marker>
          <c:dLbls>
            <c:dLbl>
              <c:idx val="0"/>
              <c:layout>
                <c:manualLayout>
                  <c:x val="-5.363200248205998E-2"/>
                  <c:y val="2.682763246143331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EF-43A3-953D-68F0BC61809B}"/>
                </c:ext>
              </c:extLst>
            </c:dLbl>
            <c:dLbl>
              <c:idx val="1"/>
              <c:layout>
                <c:manualLayout>
                  <c:x val="-3.0255026164229027E-2"/>
                  <c:y val="-1.60965794768612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F-43A3-953D-68F0BC61809B}"/>
                </c:ext>
              </c:extLst>
            </c:dLbl>
            <c:dLbl>
              <c:idx val="2"/>
              <c:layout>
                <c:manualLayout>
                  <c:x val="-2.4227000824410965E-2"/>
                  <c:y val="-2.146210596914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F-43A3-953D-68F0BC61809B}"/>
                </c:ext>
              </c:extLst>
            </c:dLbl>
            <c:dLbl>
              <c:idx val="3"/>
              <c:layout>
                <c:manualLayout>
                  <c:x val="-2.4741588353419757E-2"/>
                  <c:y val="1.6096579476861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EF-43A3-953D-68F0BC61809B}"/>
                </c:ext>
              </c:extLst>
            </c:dLbl>
            <c:dLbl>
              <c:idx val="4"/>
              <c:layout>
                <c:manualLayout>
                  <c:x val="-8.2012749209922822E-3"/>
                  <c:y val="1.6096579476861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EF-43A3-953D-68F0BC6180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f>Hoja1!$B$4:$F$4</c:f>
              <c:numCache>
                <c:formatCode>General</c:formatCode>
                <c:ptCount val="5"/>
                <c:pt idx="0">
                  <c:v>2.1</c:v>
                </c:pt>
                <c:pt idx="1">
                  <c:v>13.4</c:v>
                </c:pt>
                <c:pt idx="2">
                  <c:v>7.1</c:v>
                </c:pt>
                <c:pt idx="3">
                  <c:v>10.199999999999999</c:v>
                </c:pt>
                <c:pt idx="4">
                  <c:v>32.799999999999997</c:v>
                </c:pt>
              </c:numCache>
            </c:numRef>
          </c:val>
          <c:smooth val="0"/>
          <c:extLst>
            <c:ext xmlns:c16="http://schemas.microsoft.com/office/drawing/2014/chart" uri="{C3380CC4-5D6E-409C-BE32-E72D297353CC}">
              <c16:uniqueId val="{00000005-89EF-43A3-953D-68F0BC61809B}"/>
            </c:ext>
          </c:extLst>
        </c:ser>
        <c:ser>
          <c:idx val="1"/>
          <c:order val="1"/>
          <c:tx>
            <c:v>Test Cyklos 2022</c:v>
          </c:tx>
          <c:spPr>
            <a:ln w="31750" cap="rnd">
              <a:solidFill>
                <a:srgbClr val="FFC409"/>
              </a:solidFill>
              <a:round/>
            </a:ln>
            <a:effectLst/>
          </c:spPr>
          <c:marker>
            <c:symbol val="none"/>
          </c:marker>
          <c:dLbls>
            <c:dLbl>
              <c:idx val="1"/>
              <c:layout>
                <c:manualLayout>
                  <c:x val="-3.0255026164229027E-2"/>
                  <c:y val="3.0871845244696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EF-43A3-953D-68F0BC61809B}"/>
                </c:ext>
              </c:extLst>
            </c:dLbl>
            <c:dLbl>
              <c:idx val="2"/>
              <c:layout>
                <c:manualLayout>
                  <c:x val="-2.4227000824410965E-2"/>
                  <c:y val="2.5506318752409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EF-43A3-953D-68F0BC61809B}"/>
                </c:ext>
              </c:extLst>
            </c:dLbl>
            <c:dLbl>
              <c:idx val="3"/>
              <c:layout>
                <c:manualLayout>
                  <c:x val="-4.4957526993053505E-2"/>
                  <c:y val="-1.4735129939743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EF-43A3-953D-68F0BC61809B}"/>
                </c:ext>
              </c:extLst>
            </c:dLbl>
            <c:dLbl>
              <c:idx val="4"/>
              <c:layout>
                <c:manualLayout>
                  <c:x val="-3.57684639750383E-2"/>
                  <c:y val="-3.0831709416604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EF-43A3-953D-68F0BC6180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f>Hoja1!$B$5:$F$5</c:f>
              <c:numCache>
                <c:formatCode>General</c:formatCode>
                <c:ptCount val="5"/>
                <c:pt idx="0">
                  <c:v>3.1</c:v>
                </c:pt>
                <c:pt idx="1">
                  <c:v>10.9</c:v>
                </c:pt>
                <c:pt idx="2">
                  <c:v>6.3</c:v>
                </c:pt>
                <c:pt idx="3">
                  <c:v>14.1</c:v>
                </c:pt>
                <c:pt idx="4">
                  <c:v>34.4</c:v>
                </c:pt>
              </c:numCache>
            </c:numRef>
          </c:val>
          <c:smooth val="0"/>
          <c:extLst>
            <c:ext xmlns:c16="http://schemas.microsoft.com/office/drawing/2014/chart" uri="{C3380CC4-5D6E-409C-BE32-E72D297353CC}">
              <c16:uniqueId val="{0000000A-89EF-43A3-953D-68F0BC61809B}"/>
            </c:ext>
          </c:extLst>
        </c:ser>
        <c:ser>
          <c:idx val="2"/>
          <c:order val="2"/>
          <c:tx>
            <c:v>Test Cyklos 2024</c:v>
          </c:tx>
          <c:spPr>
            <a:ln w="31750" cap="rnd">
              <a:solidFill>
                <a:srgbClr val="7030A0"/>
              </a:solidFill>
              <a:round/>
            </a:ln>
            <a:effectLst/>
          </c:spPr>
          <c:marker>
            <c:symbol val="none"/>
          </c:marker>
          <c:dLbls>
            <c:dLbl>
              <c:idx val="3"/>
              <c:layout>
                <c:manualLayout>
                  <c:x val="-5.0470964803862838E-2"/>
                  <c:y val="-2.8148946170461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9EF-43A3-953D-68F0BC6180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f>Hoja1!$B$6:$F$6</c:f>
              <c:numCache>
                <c:formatCode>General</c:formatCode>
                <c:ptCount val="5"/>
                <c:pt idx="0">
                  <c:v>17.2</c:v>
                </c:pt>
                <c:pt idx="1">
                  <c:v>20.3</c:v>
                </c:pt>
                <c:pt idx="2">
                  <c:v>12.5</c:v>
                </c:pt>
                <c:pt idx="3">
                  <c:v>18.8</c:v>
                </c:pt>
                <c:pt idx="4">
                  <c:v>68.8</c:v>
                </c:pt>
              </c:numCache>
            </c:numRef>
          </c:val>
          <c:smooth val="0"/>
          <c:extLst>
            <c:ext xmlns:c16="http://schemas.microsoft.com/office/drawing/2014/chart" uri="{C3380CC4-5D6E-409C-BE32-E72D297353CC}">
              <c16:uniqueId val="{0000000C-89EF-43A3-953D-68F0BC61809B}"/>
            </c:ext>
          </c:extLst>
        </c:ser>
        <c:dLbls>
          <c:dLblPos val="ctr"/>
          <c:showLegendKey val="0"/>
          <c:showVal val="1"/>
          <c:showCatName val="0"/>
          <c:showSerName val="0"/>
          <c:showPercent val="0"/>
          <c:showBubbleSize val="0"/>
        </c:dLbls>
        <c:smooth val="0"/>
        <c:axId val="1221882592"/>
        <c:axId val="1221885088"/>
        <c:extLst>
          <c:ext xmlns:c15="http://schemas.microsoft.com/office/drawing/2012/chart" uri="{02D57815-91ED-43cb-92C2-25804820EDAC}">
            <c15:filteredLineSeries>
              <c15:ser>
                <c:idx val="3"/>
                <c:order val="3"/>
                <c:spPr>
                  <a:ln w="31750"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Lit>
                    <c:ptCount val="5"/>
                    <c:pt idx="0">
                      <c:v>Planificación</c:v>
                    </c:pt>
                    <c:pt idx="1">
                      <c:v> Despliegue</c:v>
                    </c:pt>
                    <c:pt idx="2">
                      <c:v> Control</c:v>
                    </c:pt>
                    <c:pt idx="3">
                      <c:v> Revisión</c:v>
                    </c:pt>
                    <c:pt idx="4">
                      <c:v> Total</c:v>
                    </c:pt>
                  </c:strLit>
                </c:cat>
                <c:val>
                  <c:numRef>
                    <c:extLst>
                      <c:ext uri="{02D57815-91ED-43cb-92C2-25804820EDAC}">
                        <c15:formulaRef>
                          <c15:sqref>Hoja1!$B$7:$F$7</c15:sqref>
                        </c15:formulaRef>
                      </c:ext>
                    </c:extLst>
                    <c:numCache>
                      <c:formatCode>0%</c:formatCode>
                      <c:ptCount val="5"/>
                      <c:pt idx="0">
                        <c:v>7.1904761904761898</c:v>
                      </c:pt>
                      <c:pt idx="1">
                        <c:v>0.5149253731343284</c:v>
                      </c:pt>
                      <c:pt idx="2">
                        <c:v>0.76056338028169024</c:v>
                      </c:pt>
                      <c:pt idx="3">
                        <c:v>0.84313725490196101</c:v>
                      </c:pt>
                      <c:pt idx="4">
                        <c:v>1.0975609756097562</c:v>
                      </c:pt>
                    </c:numCache>
                  </c:numRef>
                </c:val>
                <c:smooth val="0"/>
                <c:extLst>
                  <c:ext xmlns:c16="http://schemas.microsoft.com/office/drawing/2014/chart" uri="{C3380CC4-5D6E-409C-BE32-E72D297353CC}">
                    <c16:uniqueId val="{0000000D-89EF-43A3-953D-68F0BC61809B}"/>
                  </c:ext>
                </c:extLst>
              </c15:ser>
            </c15:filteredLineSeries>
          </c:ext>
        </c:extLst>
      </c:lineChart>
      <c:catAx>
        <c:axId val="1221882592"/>
        <c:scaling>
          <c:orientation val="minMax"/>
        </c:scaling>
        <c:delete val="0"/>
        <c:axPos val="b"/>
        <c:numFmt formatCode="General" sourceLinked="1"/>
        <c:majorTickMark val="out"/>
        <c:minorTickMark val="none"/>
        <c:tickLblPos val="nextTo"/>
        <c:spPr>
          <a:solidFill>
            <a:schemeClr val="accent5">
              <a:lumMod val="20000"/>
              <a:lumOff val="80000"/>
            </a:schemeClr>
          </a:solid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s-ES"/>
          </a:p>
        </c:txPr>
        <c:crossAx val="1221885088"/>
        <c:crosses val="autoZero"/>
        <c:auto val="1"/>
        <c:lblAlgn val="ctr"/>
        <c:lblOffset val="100"/>
        <c:noMultiLvlLbl val="0"/>
      </c:catAx>
      <c:valAx>
        <c:axId val="122188508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1221882592"/>
        <c:crosses val="autoZero"/>
        <c:crossBetween val="between"/>
      </c:valAx>
      <c:spPr>
        <a:noFill/>
        <a:ln w="15875">
          <a:solidFill>
            <a:schemeClr val="accent1">
              <a:lumMod val="40000"/>
              <a:lumOff val="60000"/>
            </a:schemeClr>
          </a:solidFill>
        </a:ln>
        <a:effectLst/>
      </c:spPr>
    </c:plotArea>
    <c:legend>
      <c:legendPos val="b"/>
      <c:layout>
        <c:manualLayout>
          <c:xMode val="edge"/>
          <c:yMode val="edge"/>
          <c:x val="8.5356148566080814E-2"/>
          <c:y val="0.93602638593732723"/>
          <c:w val="0.82073704019148097"/>
          <c:h val="6.39736140626727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ES"/>
        </a:p>
      </c:txPr>
    </c:legend>
    <c:plotVisOnly val="1"/>
    <c:dispBlanksAs val="gap"/>
    <c:showDLblsOverMax val="0"/>
  </c:chart>
  <c:spPr>
    <a:solidFill>
      <a:schemeClr val="bg1"/>
    </a:solidFill>
    <a:ln w="22225" cap="flat" cmpd="sng" algn="ctr">
      <a:solidFill>
        <a:schemeClr val="tx2"/>
      </a:solid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984801579289763E-2"/>
          <c:y val="0.17197364135220047"/>
          <c:w val="0.88542830383381566"/>
          <c:h val="0.58462761969392385"/>
        </c:manualLayout>
      </c:layout>
      <c:barChart>
        <c:barDir val="col"/>
        <c:grouping val="clustered"/>
        <c:varyColors val="0"/>
        <c:ser>
          <c:idx val="0"/>
          <c:order val="0"/>
          <c:tx>
            <c:strRef>
              <c:f>Hoja1!$E$11</c:f>
              <c:strCache>
                <c:ptCount val="1"/>
                <c:pt idx="0">
                  <c:v>2022</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Hoja1!$A$12:$D$15</c:f>
              <c:strCache>
                <c:ptCount val="4"/>
                <c:pt idx="0">
                  <c:v>MEDIDAS EJECUTADAS MENOS DEL 50 %</c:v>
                </c:pt>
                <c:pt idx="1">
                  <c:v>MEDIDAS EJECUTADAS  &gt; 50% &lt; 100%</c:v>
                </c:pt>
                <c:pt idx="2">
                  <c:v>MEDIDAS EJECUTADAS AL 100%</c:v>
                </c:pt>
                <c:pt idx="3">
                  <c:v>TOTAL MEDIDAS</c:v>
                </c:pt>
              </c:strCache>
            </c:strRef>
          </c:cat>
          <c:val>
            <c:numRef>
              <c:f>Hoja1!$E$12:$E$15</c:f>
              <c:numCache>
                <c:formatCode>General</c:formatCode>
                <c:ptCount val="4"/>
                <c:pt idx="0">
                  <c:v>10</c:v>
                </c:pt>
                <c:pt idx="1">
                  <c:v>0</c:v>
                </c:pt>
                <c:pt idx="2">
                  <c:v>61</c:v>
                </c:pt>
                <c:pt idx="3">
                  <c:v>71</c:v>
                </c:pt>
              </c:numCache>
            </c:numRef>
          </c:val>
          <c:extLst>
            <c:ext xmlns:c16="http://schemas.microsoft.com/office/drawing/2014/chart" uri="{C3380CC4-5D6E-409C-BE32-E72D297353CC}">
              <c16:uniqueId val="{00000000-22A9-4087-AEA6-C060DBB1DA9A}"/>
            </c:ext>
          </c:extLst>
        </c:ser>
        <c:ser>
          <c:idx val="1"/>
          <c:order val="1"/>
          <c:tx>
            <c:strRef>
              <c:f>Hoja1!$F$11</c:f>
              <c:strCache>
                <c:ptCount val="1"/>
                <c:pt idx="0">
                  <c:v>2023</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Hoja1!$A$12:$D$15</c:f>
              <c:strCache>
                <c:ptCount val="4"/>
                <c:pt idx="0">
                  <c:v>MEDIDAS EJECUTADAS MENOS DEL 50 %</c:v>
                </c:pt>
                <c:pt idx="1">
                  <c:v>MEDIDAS EJECUTADAS  &gt; 50% &lt; 100%</c:v>
                </c:pt>
                <c:pt idx="2">
                  <c:v>MEDIDAS EJECUTADAS AL 100%</c:v>
                </c:pt>
                <c:pt idx="3">
                  <c:v>TOTAL MEDIDAS</c:v>
                </c:pt>
              </c:strCache>
            </c:strRef>
          </c:cat>
          <c:val>
            <c:numRef>
              <c:f>Hoja1!$F$12:$F$15</c:f>
              <c:numCache>
                <c:formatCode>General</c:formatCode>
                <c:ptCount val="4"/>
                <c:pt idx="0">
                  <c:v>21</c:v>
                </c:pt>
                <c:pt idx="1">
                  <c:v>4</c:v>
                </c:pt>
                <c:pt idx="2">
                  <c:v>53</c:v>
                </c:pt>
                <c:pt idx="3">
                  <c:v>78</c:v>
                </c:pt>
              </c:numCache>
            </c:numRef>
          </c:val>
          <c:extLst>
            <c:ext xmlns:c16="http://schemas.microsoft.com/office/drawing/2014/chart" uri="{C3380CC4-5D6E-409C-BE32-E72D297353CC}">
              <c16:uniqueId val="{00000005-22A9-4087-AEA6-C060DBB1DA9A}"/>
            </c:ext>
          </c:extLst>
        </c:ser>
        <c:ser>
          <c:idx val="3"/>
          <c:order val="3"/>
          <c:tx>
            <c:strRef>
              <c:f>Hoja1!$G$11</c:f>
              <c:strCache>
                <c:ptCount val="1"/>
                <c:pt idx="0">
                  <c:v>TOTAL PE</c:v>
                </c:pt>
              </c:strCache>
            </c:strRef>
          </c:tx>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Hoja1!$A$12:$D$15</c:f>
              <c:strCache>
                <c:ptCount val="4"/>
                <c:pt idx="0">
                  <c:v>MEDIDAS EJECUTADAS MENOS DEL 50 %</c:v>
                </c:pt>
                <c:pt idx="1">
                  <c:v>MEDIDAS EJECUTADAS  &gt; 50% &lt; 100%</c:v>
                </c:pt>
                <c:pt idx="2">
                  <c:v>MEDIDAS EJECUTADAS AL 100%</c:v>
                </c:pt>
                <c:pt idx="3">
                  <c:v>TOTAL MEDIDAS</c:v>
                </c:pt>
              </c:strCache>
            </c:strRef>
          </c:cat>
          <c:val>
            <c:numRef>
              <c:f>Hoja1!$G$12:$G$15</c:f>
              <c:numCache>
                <c:formatCode>General</c:formatCode>
                <c:ptCount val="4"/>
                <c:pt idx="0">
                  <c:v>31</c:v>
                </c:pt>
                <c:pt idx="1">
                  <c:v>4</c:v>
                </c:pt>
                <c:pt idx="2">
                  <c:v>114</c:v>
                </c:pt>
                <c:pt idx="3">
                  <c:v>149</c:v>
                </c:pt>
              </c:numCache>
            </c:numRef>
          </c:val>
          <c:extLst>
            <c:ext xmlns:c16="http://schemas.microsoft.com/office/drawing/2014/chart" uri="{C3380CC4-5D6E-409C-BE32-E72D297353CC}">
              <c16:uniqueId val="{00000007-22A9-4087-AEA6-C060DBB1DA9A}"/>
            </c:ext>
          </c:extLst>
        </c:ser>
        <c:dLbls>
          <c:dLblPos val="inEnd"/>
          <c:showLegendKey val="0"/>
          <c:showVal val="1"/>
          <c:showCatName val="0"/>
          <c:showSerName val="0"/>
          <c:showPercent val="0"/>
          <c:showBubbleSize val="0"/>
        </c:dLbls>
        <c:gapWidth val="164"/>
        <c:overlap val="-22"/>
        <c:axId val="1125320448"/>
        <c:axId val="1125322944"/>
        <c:extLst>
          <c:ext xmlns:c15="http://schemas.microsoft.com/office/drawing/2012/chart" uri="{02D57815-91ED-43cb-92C2-25804820EDAC}">
            <c15:filteredBarSeries>
              <c15:ser>
                <c:idx val="2"/>
                <c:order val="2"/>
                <c:tx>
                  <c:strRef>
                    <c:extLst>
                      <c:ext uri="{02D57815-91ED-43cb-92C2-25804820EDAC}">
                        <c15:formulaRef>
                          <c15:sqref>Hoja1!#REF!</c15:sqref>
                        </c15:formulaRef>
                      </c:ext>
                    </c:extLst>
                    <c:strCache>
                      <c:ptCount val="1"/>
                      <c:pt idx="0">
                        <c:v>#REF!</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delete val="1"/>
                </c:dLbls>
                <c:cat>
                  <c:strRef>
                    <c:extLst>
                      <c:ext uri="{02D57815-91ED-43cb-92C2-25804820EDAC}">
                        <c15:formulaRef>
                          <c15:sqref>Hoja1!$A$12:$D$15</c15:sqref>
                        </c15:formulaRef>
                      </c:ext>
                    </c:extLst>
                    <c:strCache>
                      <c:ptCount val="4"/>
                      <c:pt idx="0">
                        <c:v>MEDIDAS EJECUTADAS MENOS DEL 50 %</c:v>
                      </c:pt>
                      <c:pt idx="1">
                        <c:v>MEDIDAS EJECUTADAS  &gt; 50% &lt; 100%</c:v>
                      </c:pt>
                      <c:pt idx="2">
                        <c:v>MEDIDAS EJECUTADAS AL 100%</c:v>
                      </c:pt>
                      <c:pt idx="3">
                        <c:v>TOTAL MEDIDAS</c:v>
                      </c:pt>
                    </c:strCache>
                  </c:strRef>
                </c:cat>
                <c:val>
                  <c:numRef>
                    <c:extLst>
                      <c:ext uri="{02D57815-91ED-43cb-92C2-25804820EDAC}">
                        <c15:formulaRef>
                          <c15:sqref>Hoja1!#REF!</c15:sqref>
                        </c15:formulaRef>
                      </c:ext>
                    </c:extLst>
                    <c:numCache>
                      <c:formatCode>General</c:formatCode>
                      <c:ptCount val="1"/>
                      <c:pt idx="0">
                        <c:v>1</c:v>
                      </c:pt>
                    </c:numCache>
                  </c:numRef>
                </c:val>
                <c:extLst>
                  <c:ext xmlns:c16="http://schemas.microsoft.com/office/drawing/2014/chart" uri="{C3380CC4-5D6E-409C-BE32-E72D297353CC}">
                    <c16:uniqueId val="{00000006-22A9-4087-AEA6-C060DBB1DA9A}"/>
                  </c:ext>
                </c:extLst>
              </c15:ser>
            </c15:filteredBarSeries>
          </c:ext>
        </c:extLst>
      </c:barChart>
      <c:catAx>
        <c:axId val="1125320448"/>
        <c:scaling>
          <c:orientation val="minMax"/>
        </c:scaling>
        <c:delete val="0"/>
        <c:axPos val="b"/>
        <c:title>
          <c:tx>
            <c:rich>
              <a:bodyPr rot="0" spcFirstLastPara="1" vertOverflow="ellipsis" vert="horz" wrap="square" anchor="ctr" anchorCtr="1"/>
              <a:lstStyle/>
              <a:p>
                <a:pPr>
                  <a:defRPr sz="2400" b="1" i="0" u="none" strike="noStrike" kern="1200" baseline="0">
                    <a:solidFill>
                      <a:srgbClr val="CC0066"/>
                    </a:solidFill>
                    <a:latin typeface="+mn-lt"/>
                    <a:ea typeface="+mn-ea"/>
                    <a:cs typeface="+mn-cs"/>
                  </a:defRPr>
                </a:pPr>
                <a:r>
                  <a:rPr lang="es-ES" sz="2400" dirty="0">
                    <a:solidFill>
                      <a:srgbClr val="CC0066"/>
                    </a:solidFill>
                  </a:rPr>
                  <a:t>% DE EJECUCIÓN DE LAS MEDIDAS</a:t>
                </a:r>
              </a:p>
            </c:rich>
          </c:tx>
          <c:layout>
            <c:manualLayout>
              <c:xMode val="edge"/>
              <c:yMode val="edge"/>
              <c:x val="0.21476448056172465"/>
              <c:y val="2.2068423372736012E-2"/>
            </c:manualLayout>
          </c:layout>
          <c:overlay val="0"/>
          <c:spPr>
            <a:noFill/>
            <a:ln>
              <a:noFill/>
            </a:ln>
            <a:effectLst/>
          </c:spPr>
          <c:txPr>
            <a:bodyPr rot="0" spcFirstLastPara="1" vertOverflow="ellipsis" vert="horz" wrap="square" anchor="ctr" anchorCtr="1"/>
            <a:lstStyle/>
            <a:p>
              <a:pPr>
                <a:defRPr sz="2400" b="1" i="0" u="none" strike="noStrike" kern="1200" baseline="0">
                  <a:solidFill>
                    <a:srgbClr val="CC0066"/>
                  </a:solidFill>
                  <a:latin typeface="+mn-lt"/>
                  <a:ea typeface="+mn-ea"/>
                  <a:cs typeface="+mn-cs"/>
                </a:defRPr>
              </a:pPr>
              <a:endParaRPr lang="es-E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ES"/>
          </a:p>
        </c:txPr>
        <c:crossAx val="1125322944"/>
        <c:crosses val="autoZero"/>
        <c:auto val="1"/>
        <c:lblAlgn val="ctr"/>
        <c:lblOffset val="100"/>
        <c:noMultiLvlLbl val="0"/>
      </c:catAx>
      <c:valAx>
        <c:axId val="1125322944"/>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1400" b="1" i="0" u="none" strike="noStrike" kern="1200" baseline="0">
                    <a:solidFill>
                      <a:srgbClr val="CC0066"/>
                    </a:solidFill>
                    <a:latin typeface="+mn-lt"/>
                    <a:ea typeface="+mn-ea"/>
                    <a:cs typeface="+mn-cs"/>
                  </a:defRPr>
                </a:pPr>
                <a:r>
                  <a:rPr lang="es-ES" sz="1400">
                    <a:solidFill>
                      <a:srgbClr val="CC0066"/>
                    </a:solidFill>
                  </a:rPr>
                  <a:t>Número de medidas</a:t>
                </a: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CC0066"/>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125320448"/>
        <c:crosses val="autoZero"/>
        <c:crossBetween val="between"/>
      </c:valAx>
      <c:spPr>
        <a:noFill/>
        <a:ln>
          <a:noFill/>
        </a:ln>
        <a:effectLst/>
      </c:spPr>
    </c:plotArea>
    <c:legend>
      <c:legendPos val="t"/>
      <c:layout>
        <c:manualLayout>
          <c:xMode val="edge"/>
          <c:yMode val="edge"/>
          <c:x val="0.28375605693519074"/>
          <c:y val="0.9257600305696474"/>
          <c:w val="0.4793286055589206"/>
          <c:h val="7.3502392282084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4">
                  <a:shade val="47000"/>
                </a:schemeClr>
              </a:solidFill>
              <a:ln w="19050">
                <a:solidFill>
                  <a:schemeClr val="lt1"/>
                </a:solidFill>
              </a:ln>
              <a:effectLst/>
            </c:spPr>
            <c:extLst>
              <c:ext xmlns:c16="http://schemas.microsoft.com/office/drawing/2014/chart" uri="{C3380CC4-5D6E-409C-BE32-E72D297353CC}">
                <c16:uniqueId val="{00000001-A99A-4DFE-9277-E5C8E72C5B6B}"/>
              </c:ext>
            </c:extLst>
          </c:dPt>
          <c:dPt>
            <c:idx val="1"/>
            <c:bubble3D val="0"/>
            <c:spPr>
              <a:solidFill>
                <a:schemeClr val="accent4">
                  <a:shade val="65000"/>
                </a:schemeClr>
              </a:solidFill>
              <a:ln w="19050">
                <a:solidFill>
                  <a:schemeClr val="lt1"/>
                </a:solidFill>
              </a:ln>
              <a:effectLst/>
            </c:spPr>
            <c:extLst>
              <c:ext xmlns:c16="http://schemas.microsoft.com/office/drawing/2014/chart" uri="{C3380CC4-5D6E-409C-BE32-E72D297353CC}">
                <c16:uniqueId val="{00000003-A99A-4DFE-9277-E5C8E72C5B6B}"/>
              </c:ext>
            </c:extLst>
          </c:dPt>
          <c:dPt>
            <c:idx val="2"/>
            <c:bubble3D val="0"/>
            <c:spPr>
              <a:solidFill>
                <a:schemeClr val="accent4">
                  <a:shade val="82000"/>
                </a:schemeClr>
              </a:solidFill>
              <a:ln w="19050">
                <a:solidFill>
                  <a:schemeClr val="lt1"/>
                </a:solidFill>
              </a:ln>
              <a:effectLst/>
            </c:spPr>
            <c:extLst>
              <c:ext xmlns:c16="http://schemas.microsoft.com/office/drawing/2014/chart" uri="{C3380CC4-5D6E-409C-BE32-E72D297353CC}">
                <c16:uniqueId val="{00000005-A99A-4DFE-9277-E5C8E72C5B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9A-4DFE-9277-E5C8E72C5B6B}"/>
              </c:ext>
            </c:extLst>
          </c:dPt>
          <c:dPt>
            <c:idx val="4"/>
            <c:bubble3D val="0"/>
            <c:spPr>
              <a:solidFill>
                <a:schemeClr val="accent4">
                  <a:tint val="83000"/>
                </a:schemeClr>
              </a:solidFill>
              <a:ln w="19050">
                <a:solidFill>
                  <a:schemeClr val="lt1"/>
                </a:solidFill>
              </a:ln>
              <a:effectLst/>
            </c:spPr>
            <c:extLst>
              <c:ext xmlns:c16="http://schemas.microsoft.com/office/drawing/2014/chart" uri="{C3380CC4-5D6E-409C-BE32-E72D297353CC}">
                <c16:uniqueId val="{00000009-A99A-4DFE-9277-E5C8E72C5B6B}"/>
              </c:ext>
            </c:extLst>
          </c:dPt>
          <c:dPt>
            <c:idx val="5"/>
            <c:bubble3D val="0"/>
            <c:spPr>
              <a:solidFill>
                <a:schemeClr val="accent4">
                  <a:tint val="65000"/>
                </a:schemeClr>
              </a:solidFill>
              <a:ln w="19050">
                <a:solidFill>
                  <a:schemeClr val="lt1"/>
                </a:solidFill>
              </a:ln>
              <a:effectLst/>
            </c:spPr>
            <c:extLst>
              <c:ext xmlns:c16="http://schemas.microsoft.com/office/drawing/2014/chart" uri="{C3380CC4-5D6E-409C-BE32-E72D297353CC}">
                <c16:uniqueId val="{0000000B-A99A-4DFE-9277-E5C8E72C5B6B}"/>
              </c:ext>
            </c:extLst>
          </c:dPt>
          <c:dPt>
            <c:idx val="6"/>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D-A99A-4DFE-9277-E5C8E72C5B6B}"/>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s-ES"/>
                </a:p>
              </c:txPr>
              <c:dLblPos val="inEnd"/>
              <c:showLegendKey val="0"/>
              <c:showVal val="1"/>
              <c:showCatName val="1"/>
              <c:showSerName val="0"/>
              <c:showPercent val="0"/>
              <c:showBubbleSize val="0"/>
              <c:extLst>
                <c:ext xmlns:c16="http://schemas.microsoft.com/office/drawing/2014/chart" uri="{C3380CC4-5D6E-409C-BE32-E72D297353CC}">
                  <c16:uniqueId val="{00000001-A99A-4DFE-9277-E5C8E72C5B6B}"/>
                </c:ext>
              </c:extLst>
            </c:dLbl>
            <c:dLbl>
              <c:idx val="1"/>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s-ES"/>
                </a:p>
              </c:txPr>
              <c:dLblPos val="inEnd"/>
              <c:showLegendKey val="0"/>
              <c:showVal val="1"/>
              <c:showCatName val="1"/>
              <c:showSerName val="0"/>
              <c:showPercent val="0"/>
              <c:showBubbleSize val="0"/>
              <c:extLst>
                <c:ext xmlns:c16="http://schemas.microsoft.com/office/drawing/2014/chart" uri="{C3380CC4-5D6E-409C-BE32-E72D297353CC}">
                  <c16:uniqueId val="{00000003-A99A-4DFE-9277-E5C8E72C5B6B}"/>
                </c:ext>
              </c:extLst>
            </c:dLbl>
            <c:dLbl>
              <c:idx val="6"/>
              <c:layout>
                <c:manualLayout>
                  <c:x val="0.15586596801753572"/>
                  <c:y val="0.14389452620993895"/>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9A-4DFE-9277-E5C8E72C5B6B}"/>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s-E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Hoja1!$F$7:$L$7</c:f>
              <c:strCache>
                <c:ptCount val="7"/>
                <c:pt idx="0">
                  <c:v>EJE 1 PLANIFICACIÓN</c:v>
                </c:pt>
                <c:pt idx="1">
                  <c:v>EJE 2 PERSONAS</c:v>
                </c:pt>
                <c:pt idx="2">
                  <c:v>EJE 3 RECURSOS</c:v>
                </c:pt>
                <c:pt idx="3">
                  <c:v>EJE 4 COMUNICACIÓN</c:v>
                </c:pt>
                <c:pt idx="4">
                  <c:v>EJE5 MODERNIZACIÓN</c:v>
                </c:pt>
                <c:pt idx="5">
                  <c:v>EJE 6 PROCESOS</c:v>
                </c:pt>
                <c:pt idx="6">
                  <c:v>NO EJECUTADO</c:v>
                </c:pt>
              </c:strCache>
            </c:strRef>
          </c:cat>
          <c:val>
            <c:numRef>
              <c:f>Hoja1!$F$8:$L$8</c:f>
              <c:numCache>
                <c:formatCode>0.00%</c:formatCode>
                <c:ptCount val="7"/>
                <c:pt idx="0">
                  <c:v>0.25069999999999998</c:v>
                </c:pt>
                <c:pt idx="1">
                  <c:v>7.1499999999999994E-2</c:v>
                </c:pt>
                <c:pt idx="2">
                  <c:v>9.6500000000000002E-2</c:v>
                </c:pt>
                <c:pt idx="3">
                  <c:v>0.15870000000000001</c:v>
                </c:pt>
                <c:pt idx="4">
                  <c:v>0.1086</c:v>
                </c:pt>
                <c:pt idx="5">
                  <c:v>7.2099999999999997E-2</c:v>
                </c:pt>
                <c:pt idx="6">
                  <c:v>0.2419</c:v>
                </c:pt>
              </c:numCache>
            </c:numRef>
          </c:val>
          <c:extLst>
            <c:ext xmlns:c16="http://schemas.microsoft.com/office/drawing/2014/chart" uri="{C3380CC4-5D6E-409C-BE32-E72D297353CC}">
              <c16:uniqueId val="{0000000E-A99A-4DFE-9277-E5C8E72C5B6B}"/>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b="1"/>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a:t>EJECUCIÓN EJE 1 SOBRE EL TOTAL DEL PLAN ESTRATÉGICO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rgbClr val="FADDC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AAC-4AD9-85E4-479121FD67D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AAC-4AD9-85E4-479121FD67D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AAC-4AD9-85E4-479121FD67DD}"/>
              </c:ext>
            </c:extLst>
          </c:dPt>
          <c:dLbls>
            <c:dLbl>
              <c:idx val="0"/>
              <c:layout>
                <c:manualLayout>
                  <c:x val="-5.1029712855313512E-2"/>
                  <c:y val="0.15323575841684267"/>
                </c:manualLayout>
              </c:layout>
              <c:tx>
                <c:rich>
                  <a:bodyPr/>
                  <a:lstStyle/>
                  <a:p>
                    <a:fld id="{C934C52F-0FB1-4C0B-A36C-CACFE0E59DDF}" type="VALUE">
                      <a:rPr lang="es-ES" smtClean="0">
                        <a:solidFill>
                          <a:srgbClr val="FF0000"/>
                        </a:solidFill>
                      </a:rPr>
                      <a:pPr/>
                      <a:t>[VALOR]</a:t>
                    </a:fld>
                    <a:r>
                      <a:rPr lang="es-ES" baseline="0" dirty="0"/>
                      <a:t>; NO EJECUTADO EJE 1 </a:t>
                    </a:r>
                  </a:p>
                </c:rich>
              </c:tx>
              <c:dLblPos val="bestFit"/>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AC-4AD9-85E4-479121FD67DD}"/>
                </c:ext>
              </c:extLst>
            </c:dLbl>
            <c:dLbl>
              <c:idx val="1"/>
              <c:tx>
                <c:rich>
                  <a:bodyPr/>
                  <a:lstStyle/>
                  <a:p>
                    <a:fld id="{864E9188-66C9-43DC-A50F-FDFF08651261}" type="VALUE">
                      <a:rPr lang="es-ES" smtClean="0">
                        <a:solidFill>
                          <a:srgbClr val="FF0000"/>
                        </a:solidFill>
                      </a:rPr>
                      <a:pPr/>
                      <a:t>[VALOR]</a:t>
                    </a:fld>
                    <a:r>
                      <a:rPr lang="es-ES" dirty="0"/>
                      <a:t>; EJECUCIÓN FINAL EJE 1</a:t>
                    </a:r>
                  </a:p>
                </c:rich>
              </c:tx>
              <c:dLblPos val="inEnd"/>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AC-4AD9-85E4-479121FD67DD}"/>
                </c:ext>
              </c:extLst>
            </c:dLbl>
            <c:dLbl>
              <c:idx val="2"/>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fld id="{D11C92EC-D7D9-45FB-8D85-873049F40CF6}" type="VALUE">
                      <a:rPr lang="es-ES">
                        <a:solidFill>
                          <a:srgbClr val="FF0000"/>
                        </a:solidFill>
                      </a:rPr>
                      <a:pPr>
                        <a:defRPr sz="1200">
                          <a:solidFill>
                            <a:sysClr val="windowText" lastClr="000000"/>
                          </a:solidFill>
                        </a:defRPr>
                      </a:pPr>
                      <a:t>[VALOR]</a:t>
                    </a:fld>
                    <a:r>
                      <a:rPr lang="es-ES" baseline="0" dirty="0"/>
                      <a:t>; EJECUCIÓN TEÓRICA RESTO DE EJES </a:t>
                    </a:r>
                  </a:p>
                </c:rich>
              </c:tx>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extLst>
                <c:ext xmlns:c15="http://schemas.microsoft.com/office/drawing/2012/chart" uri="{CE6537A1-D6FC-4f65-9D91-7224C49458BB}">
                  <c15:layout>
                    <c:manualLayout>
                      <c:w val="0.19783726297360063"/>
                      <c:h val="0.15692454969162473"/>
                    </c:manualLayout>
                  </c15:layout>
                  <c15:dlblFieldTable/>
                  <c15:showDataLabelsRange val="0"/>
                </c:ext>
                <c:ext xmlns:c16="http://schemas.microsoft.com/office/drawing/2014/chart" uri="{C3380CC4-5D6E-409C-BE32-E72D297353CC}">
                  <c16:uniqueId val="{00000005-DAAC-4AD9-85E4-479121FD67DD}"/>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3"/>
                <c:pt idx="0">
                  <c:v>% NO EJECUTADO DEL EJE 1</c:v>
                </c:pt>
                <c:pt idx="1">
                  <c:v>% EJECUCIÓN FINAL EJE 1</c:v>
                </c:pt>
                <c:pt idx="2">
                  <c:v>% EJECUCÍÓN TEÓRICA RESTO DE EJES</c:v>
                </c:pt>
              </c:strCache>
            </c:strRef>
          </c:cat>
          <c:val>
            <c:numRef>
              <c:f>Hoja1!$K$18:$K$20</c:f>
              <c:numCache>
                <c:formatCode>0.00%</c:formatCode>
                <c:ptCount val="3"/>
                <c:pt idx="0">
                  <c:v>7.4300000000000005E-2</c:v>
                </c:pt>
                <c:pt idx="1">
                  <c:v>0.25069999999999998</c:v>
                </c:pt>
                <c:pt idx="2">
                  <c:v>0.67500000000000004</c:v>
                </c:pt>
              </c:numCache>
            </c:numRef>
          </c:val>
          <c:extLst>
            <c:ext xmlns:c16="http://schemas.microsoft.com/office/drawing/2014/chart" uri="{C3380CC4-5D6E-409C-BE32-E72D297353CC}">
              <c16:uniqueId val="{00000006-DAAC-4AD9-85E4-479121FD67D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2"/>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1291594018361617"/>
          <c:y val="0.75635166220575023"/>
          <c:w val="0.35281129352124574"/>
          <c:h val="0.21606210283034186"/>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 EJECUCIÓN TOTAL EJE 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AAC-4AD9-85E4-479121FD67DD}"/>
              </c:ext>
            </c:extLst>
          </c:dPt>
          <c:dPt>
            <c:idx val="1"/>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AAC-4AD9-85E4-479121FD67DD}"/>
              </c:ext>
            </c:extLst>
          </c:dPt>
          <c:dLbls>
            <c:dLbl>
              <c:idx val="0"/>
              <c:tx>
                <c:rich>
                  <a:bodyPr/>
                  <a:lstStyle/>
                  <a:p>
                    <a:fld id="{864E9188-66C9-43DC-A50F-FDFF08651261}" type="VALUE">
                      <a:rPr lang="en-US" smtClean="0"/>
                      <a:pPr/>
                      <a:t>[VALOR]</a:t>
                    </a:fld>
                    <a:r>
                      <a:rPr lang="en-US" dirty="0"/>
                      <a:t> EJECUTADO</a:t>
                    </a:r>
                  </a:p>
                </c:rich>
              </c:tx>
              <c:dLblPos val="inEnd"/>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AC-4AD9-85E4-479121FD67DD}"/>
                </c:ext>
              </c:extLst>
            </c:dLbl>
            <c:dLbl>
              <c:idx val="1"/>
              <c:tx>
                <c:rich>
                  <a:bodyPr/>
                  <a:lstStyle/>
                  <a:p>
                    <a:fld id="{D11C92EC-D7D9-45FB-8D85-873049F40CF6}" type="VALUE">
                      <a:rPr lang="en-US" smtClean="0"/>
                      <a:pPr/>
                      <a:t>[VALOR]</a:t>
                    </a:fld>
                    <a:r>
                      <a:rPr lang="en-US" dirty="0"/>
                      <a:t> SIN</a:t>
                    </a:r>
                    <a:r>
                      <a:rPr lang="en-US" baseline="0" dirty="0"/>
                      <a:t> EJECUTAR </a:t>
                    </a:r>
                  </a:p>
                </c:rich>
              </c:tx>
              <c:dLblPos val="inEnd"/>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AC-4AD9-85E4-479121FD67DD}"/>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0"/>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2"/>
                <c:pt idx="0">
                  <c:v>% EJECUCIÓN TOTAL EJE 1</c:v>
                </c:pt>
                <c:pt idx="1">
                  <c:v>% SIN EJECUTAR EJE 1</c:v>
                </c:pt>
              </c:strCache>
              <c:extLst/>
            </c:strRef>
          </c:cat>
          <c:val>
            <c:numRef>
              <c:f>Hoja1!$K$18:$K$20</c:f>
              <c:numCache>
                <c:formatCode>0.00%</c:formatCode>
                <c:ptCount val="2"/>
                <c:pt idx="0">
                  <c:v>0.77129999999999999</c:v>
                </c:pt>
                <c:pt idx="1">
                  <c:v>0.22869999999999999</c:v>
                </c:pt>
              </c:numCache>
              <c:extLst/>
            </c:numRef>
          </c:val>
          <c:extLst>
            <c:ext xmlns:c16="http://schemas.microsoft.com/office/drawing/2014/chart" uri="{C3380CC4-5D6E-409C-BE32-E72D297353CC}">
              <c16:uniqueId val="{00000006-DAAC-4AD9-85E4-479121FD67D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5150575519269582"/>
          <c:y val="0.76209455514963409"/>
          <c:w val="0.33443522423909189"/>
          <c:h val="0.14714738750373627"/>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EJECUCIÓN EJE 2 SOBRE EL TOTAL DEL PLAN ESTRATÉGICO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rgbClr val="FADDC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AAC-4AD9-85E4-479121FD67D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AAC-4AD9-85E4-479121FD67DD}"/>
              </c:ext>
            </c:extLst>
          </c:dPt>
          <c:dPt>
            <c:idx val="2"/>
            <c:bubble3D val="0"/>
            <c:explosion val="1"/>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AAC-4AD9-85E4-479121FD67DD}"/>
              </c:ext>
            </c:extLst>
          </c:dPt>
          <c:dLbls>
            <c:dLbl>
              <c:idx val="0"/>
              <c:layout>
                <c:manualLayout>
                  <c:x val="-0.1282093428734726"/>
                  <c:y val="0.12452129369742368"/>
                </c:manualLayout>
              </c:layout>
              <c:tx>
                <c:rich>
                  <a:bodyPr/>
                  <a:lstStyle/>
                  <a:p>
                    <a:fld id="{C934C52F-0FB1-4C0B-A36C-CACFE0E59DDF}" type="VALUE">
                      <a:rPr lang="es-ES" smtClean="0">
                        <a:solidFill>
                          <a:srgbClr val="FF0000"/>
                        </a:solidFill>
                      </a:rPr>
                      <a:pPr/>
                      <a:t>[VALOR]</a:t>
                    </a:fld>
                    <a:r>
                      <a:rPr lang="es-ES" baseline="0" dirty="0"/>
                      <a:t>; NO EJECUTADO EJE 2 </a:t>
                    </a:r>
                  </a:p>
                </c:rich>
              </c:tx>
              <c:dLblPos val="bestFit"/>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AC-4AD9-85E4-479121FD67DD}"/>
                </c:ext>
              </c:extLst>
            </c:dLbl>
            <c:dLbl>
              <c:idx val="1"/>
              <c:layout>
                <c:manualLayout>
                  <c:x val="-4.7666017956490662E-2"/>
                  <c:y val="0.14614125074781958"/>
                </c:manualLayout>
              </c:layout>
              <c:tx>
                <c:rich>
                  <a:bodyPr/>
                  <a:lstStyle/>
                  <a:p>
                    <a:fld id="{864E9188-66C9-43DC-A50F-FDFF08651261}" type="VALUE">
                      <a:rPr lang="es-ES" smtClean="0">
                        <a:solidFill>
                          <a:srgbClr val="FF0000"/>
                        </a:solidFill>
                      </a:rPr>
                      <a:pPr/>
                      <a:t>[VALOR]</a:t>
                    </a:fld>
                    <a:r>
                      <a:rPr lang="es-ES" dirty="0"/>
                      <a:t>; EJECUCIÓN FINAL EJE 2</a:t>
                    </a:r>
                  </a:p>
                </c:rich>
              </c:tx>
              <c:dLblPos val="bestFit"/>
              <c:showLegendKey val="1"/>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AC-4AD9-85E4-479121FD67DD}"/>
                </c:ext>
              </c:extLst>
            </c:dLbl>
            <c:dLbl>
              <c:idx val="2"/>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fld id="{D11C92EC-D7D9-45FB-8D85-873049F40CF6}" type="VALUE">
                      <a:rPr lang="es-ES">
                        <a:solidFill>
                          <a:srgbClr val="FF0000"/>
                        </a:solidFill>
                      </a:rPr>
                      <a:pPr>
                        <a:defRPr sz="1200">
                          <a:solidFill>
                            <a:sysClr val="windowText" lastClr="000000"/>
                          </a:solidFill>
                        </a:defRPr>
                      </a:pPr>
                      <a:t>[VALOR]</a:t>
                    </a:fld>
                    <a:r>
                      <a:rPr lang="es-ES" baseline="0" dirty="0"/>
                      <a:t>; EJECUCIÓN TEÓRICA RESTO DE EJES </a:t>
                    </a:r>
                  </a:p>
                </c:rich>
              </c:tx>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extLst>
                <c:ext xmlns:c15="http://schemas.microsoft.com/office/drawing/2012/chart" uri="{CE6537A1-D6FC-4f65-9D91-7224C49458BB}">
                  <c15:layout>
                    <c:manualLayout>
                      <c:w val="0.19783726297360063"/>
                      <c:h val="0.15692454969162473"/>
                    </c:manualLayout>
                  </c15:layout>
                  <c15:dlblFieldTable/>
                  <c15:showDataLabelsRange val="0"/>
                </c:ext>
                <c:ext xmlns:c16="http://schemas.microsoft.com/office/drawing/2014/chart" uri="{C3380CC4-5D6E-409C-BE32-E72D297353CC}">
                  <c16:uniqueId val="{00000005-DAAC-4AD9-85E4-479121FD67DD}"/>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3"/>
                <c:pt idx="0">
                  <c:v>% NO EJECUTADO DEL EJE 2</c:v>
                </c:pt>
                <c:pt idx="1">
                  <c:v>% EJECUCIÓN FINAL EJE 2</c:v>
                </c:pt>
                <c:pt idx="2">
                  <c:v>% EJECUCÍÓN TEÓRICA RESTO DE EJES</c:v>
                </c:pt>
              </c:strCache>
            </c:strRef>
          </c:cat>
          <c:val>
            <c:numRef>
              <c:f>Hoja1!$K$18:$K$20</c:f>
              <c:numCache>
                <c:formatCode>0.00%</c:formatCode>
                <c:ptCount val="3"/>
                <c:pt idx="0">
                  <c:v>2.35E-2</c:v>
                </c:pt>
                <c:pt idx="1">
                  <c:v>7.1499999999999994E-2</c:v>
                </c:pt>
                <c:pt idx="2">
                  <c:v>0.90500000000000003</c:v>
                </c:pt>
              </c:numCache>
            </c:numRef>
          </c:val>
          <c:extLst>
            <c:ext xmlns:c16="http://schemas.microsoft.com/office/drawing/2014/chart" uri="{C3380CC4-5D6E-409C-BE32-E72D297353CC}">
              <c16:uniqueId val="{00000006-DAAC-4AD9-85E4-479121FD67D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2"/>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1291594018361617"/>
          <c:y val="0.75635166220575023"/>
          <c:w val="0.35281129352124574"/>
          <c:h val="0.21606210283034186"/>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 EJECUCIÓN TOTAL EJE 2</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AAC-4AD9-85E4-479121FD67DD}"/>
              </c:ext>
            </c:extLst>
          </c:dPt>
          <c:dPt>
            <c:idx val="1"/>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CA4-4C59-9C59-8C330B6D801B}"/>
              </c:ext>
            </c:extLst>
          </c:dPt>
          <c:dLbls>
            <c:dLbl>
              <c:idx val="0"/>
              <c:tx>
                <c:rich>
                  <a:bodyPr/>
                  <a:lstStyle/>
                  <a:p>
                    <a:fld id="{D11C92EC-D7D9-45FB-8D85-873049F40CF6}" type="VALUE">
                      <a:rPr lang="en-US" smtClean="0"/>
                      <a:pPr/>
                      <a:t>[VALOR]</a:t>
                    </a:fld>
                    <a:r>
                      <a:rPr lang="en-US" dirty="0"/>
                      <a:t> EJECUTADO</a:t>
                    </a:r>
                  </a:p>
                </c:rich>
              </c:tx>
              <c:dLblPos val="inEnd"/>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AC-4AD9-85E4-479121FD67DD}"/>
                </c:ext>
              </c:extLst>
            </c:dLbl>
            <c:dLbl>
              <c:idx val="1"/>
              <c:tx>
                <c:rich>
                  <a:bodyPr/>
                  <a:lstStyle/>
                  <a:p>
                    <a:fld id="{9EB2D1CE-818A-41BA-9CB4-CCA557A2DAF1}" type="VALUE">
                      <a:rPr lang="en-US" baseline="0" smtClean="0"/>
                      <a:pPr/>
                      <a:t>[VALOR]</a:t>
                    </a:fld>
                    <a:r>
                      <a:rPr lang="en-US" baseline="0" dirty="0"/>
                      <a:t> SIN EJECUTAR </a:t>
                    </a:r>
                  </a:p>
                </c:rich>
              </c:tx>
              <c:dLblPos val="inEnd"/>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CA4-4C59-9C59-8C330B6D801B}"/>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0"/>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2"/>
                <c:pt idx="0">
                  <c:v>% EJECUCIÓN TOTAL EJE 2</c:v>
                </c:pt>
                <c:pt idx="1">
                  <c:v>% SIN EJECUTAR EJE 2</c:v>
                </c:pt>
              </c:strCache>
              <c:extLst/>
            </c:strRef>
          </c:cat>
          <c:val>
            <c:numRef>
              <c:f>Hoja1!$K$18:$K$20</c:f>
              <c:numCache>
                <c:formatCode>0.00%</c:formatCode>
                <c:ptCount val="2"/>
                <c:pt idx="0">
                  <c:v>0.75260000000000005</c:v>
                </c:pt>
                <c:pt idx="1">
                  <c:v>0.24740000000000001</c:v>
                </c:pt>
              </c:numCache>
              <c:extLst/>
            </c:numRef>
          </c:val>
          <c:extLst>
            <c:ext xmlns:c16="http://schemas.microsoft.com/office/drawing/2014/chart" uri="{C3380CC4-5D6E-409C-BE32-E72D297353CC}">
              <c16:uniqueId val="{00000006-DAAC-4AD9-85E4-479121FD67D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6436902686238908"/>
          <c:y val="0.76209455514963409"/>
          <c:w val="0.32157195256939874"/>
          <c:h val="0.14714738750373627"/>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EJECUCIÓN EJE 3 SOBRE EL TOTAL DEL PLAN ESTRATÉGICO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explosion val="1"/>
          <c:dPt>
            <c:idx val="0"/>
            <c:bubble3D val="0"/>
            <c:spPr>
              <a:solidFill>
                <a:srgbClr val="FADDCA"/>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73A-400B-9EBC-5F12B2A5D4C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73A-400B-9EBC-5F12B2A5D4C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73A-400B-9EBC-5F12B2A5D4C5}"/>
              </c:ext>
            </c:extLst>
          </c:dPt>
          <c:dLbls>
            <c:dLbl>
              <c:idx val="0"/>
              <c:layout>
                <c:manualLayout>
                  <c:x val="-0.17047437835960733"/>
                  <c:y val="0.1503643119449008"/>
                </c:manualLayout>
              </c:layout>
              <c:tx>
                <c:rich>
                  <a:bodyPr/>
                  <a:lstStyle/>
                  <a:p>
                    <a:fld id="{C934C52F-0FB1-4C0B-A36C-CACFE0E59DDF}" type="VALUE">
                      <a:rPr lang="es-ES" smtClean="0">
                        <a:solidFill>
                          <a:srgbClr val="FF0000"/>
                        </a:solidFill>
                      </a:rPr>
                      <a:pPr/>
                      <a:t>[VALOR]</a:t>
                    </a:fld>
                    <a:r>
                      <a:rPr lang="es-ES" baseline="0" dirty="0"/>
                      <a:t>; NO EJECUTADO EJE 3 </a:t>
                    </a:r>
                  </a:p>
                </c:rich>
              </c:tx>
              <c:dLblPos val="bestFit"/>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3A-400B-9EBC-5F12B2A5D4C5}"/>
                </c:ext>
              </c:extLst>
            </c:dLbl>
            <c:dLbl>
              <c:idx val="1"/>
              <c:layout>
                <c:manualLayout>
                  <c:x val="-4.7666017956490662E-2"/>
                  <c:y val="0.14614125074781958"/>
                </c:manualLayout>
              </c:layout>
              <c:tx>
                <c:rich>
                  <a:bodyPr/>
                  <a:lstStyle/>
                  <a:p>
                    <a:fld id="{864E9188-66C9-43DC-A50F-FDFF08651261}" type="VALUE">
                      <a:rPr lang="es-ES" smtClean="0">
                        <a:solidFill>
                          <a:srgbClr val="FF0000"/>
                        </a:solidFill>
                      </a:rPr>
                      <a:pPr/>
                      <a:t>[VALOR]</a:t>
                    </a:fld>
                    <a:r>
                      <a:rPr lang="es-ES" dirty="0"/>
                      <a:t>; EJECUCIÓN FINAL EJE 3</a:t>
                    </a:r>
                  </a:p>
                </c:rich>
              </c:tx>
              <c:dLblPos val="bestFit"/>
              <c:showLegendKey val="0"/>
              <c:showVal val="1"/>
              <c:showCatName val="1"/>
              <c:showSerName val="1"/>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73A-400B-9EBC-5F12B2A5D4C5}"/>
                </c:ext>
              </c:extLst>
            </c:dLbl>
            <c:dLbl>
              <c:idx val="2"/>
              <c:tx>
                <c:rich>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fld id="{D11C92EC-D7D9-45FB-8D85-873049F40CF6}" type="VALUE">
                      <a:rPr lang="es-ES">
                        <a:solidFill>
                          <a:srgbClr val="FF0000"/>
                        </a:solidFill>
                      </a:rPr>
                      <a:pPr>
                        <a:defRPr sz="1200">
                          <a:solidFill>
                            <a:sysClr val="windowText" lastClr="000000"/>
                          </a:solidFill>
                        </a:defRPr>
                      </a:pPr>
                      <a:t>[VALOR]</a:t>
                    </a:fld>
                    <a:r>
                      <a:rPr lang="es-ES" baseline="0" dirty="0"/>
                      <a:t>; EJECUCIÓN TEÓRICA RESTO DE EJES </a:t>
                    </a:r>
                  </a:p>
                </c:rich>
              </c:tx>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0"/>
              <c:showVal val="1"/>
              <c:showCatName val="1"/>
              <c:showSerName val="1"/>
              <c:showPercent val="1"/>
              <c:showBubbleSize val="0"/>
              <c:extLst>
                <c:ext xmlns:c15="http://schemas.microsoft.com/office/drawing/2012/chart" uri="{CE6537A1-D6FC-4f65-9D91-7224C49458BB}">
                  <c15:layout>
                    <c:manualLayout>
                      <c:w val="0.19783726297360063"/>
                      <c:h val="0.15692454969162473"/>
                    </c:manualLayout>
                  </c15:layout>
                  <c15:dlblFieldTable/>
                  <c15:showDataLabelsRange val="0"/>
                </c:ext>
                <c:ext xmlns:c16="http://schemas.microsoft.com/office/drawing/2014/chart" uri="{C3380CC4-5D6E-409C-BE32-E72D297353CC}">
                  <c16:uniqueId val="{00000005-273A-400B-9EBC-5F12B2A5D4C5}"/>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inEnd"/>
            <c:showLegendKey val="1"/>
            <c:showVal val="1"/>
            <c:showCatName val="1"/>
            <c:showSerName val="1"/>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3"/>
                <c:pt idx="0">
                  <c:v>% NO EJECUTADO DEL EJE 3</c:v>
                </c:pt>
                <c:pt idx="1">
                  <c:v>% EJECUCIÓN FINAL EJE 3</c:v>
                </c:pt>
                <c:pt idx="2">
                  <c:v>% EJECUCÍÓN TEÓRICA RESTO DE EJES</c:v>
                </c:pt>
              </c:strCache>
            </c:strRef>
          </c:cat>
          <c:val>
            <c:numRef>
              <c:f>Hoja1!$K$18:$K$20</c:f>
              <c:numCache>
                <c:formatCode>0.00%</c:formatCode>
                <c:ptCount val="3"/>
                <c:pt idx="0">
                  <c:v>5.8500000000000003E-2</c:v>
                </c:pt>
                <c:pt idx="1">
                  <c:v>9.6500000000000002E-2</c:v>
                </c:pt>
                <c:pt idx="2">
                  <c:v>0.84499999999999997</c:v>
                </c:pt>
              </c:numCache>
            </c:numRef>
          </c:val>
          <c:extLst>
            <c:ext xmlns:c16="http://schemas.microsoft.com/office/drawing/2014/chart" uri="{C3380CC4-5D6E-409C-BE32-E72D297353CC}">
              <c16:uniqueId val="{00000006-273A-400B-9EBC-5F12B2A5D4C5}"/>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2"/>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1291594018361617"/>
          <c:y val="0.75635166220575023"/>
          <c:w val="0.35281129352124574"/>
          <c:h val="0.21606210283034186"/>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dirty="0"/>
              <a:t>% EJECUCIÓN TOTAL EJE 3</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S"/>
        </a:p>
      </c:txPr>
    </c:title>
    <c:autoTitleDeleted val="0"/>
    <c:plotArea>
      <c:layout/>
      <c:pieChart>
        <c:varyColors val="1"/>
        <c:ser>
          <c:idx val="0"/>
          <c:order val="0"/>
          <c:spPr>
            <a:solidFill>
              <a:schemeClr val="accent2"/>
            </a:solidFill>
          </c:spPr>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EA3-4F77-BB1F-D80C163440AB}"/>
              </c:ext>
            </c:extLst>
          </c:dPt>
          <c:dPt>
            <c:idx val="1"/>
            <c:bubble3D val="0"/>
            <c:spPr>
              <a:solidFill>
                <a:schemeClr val="bg1">
                  <a:lumMod val="8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AEA3-4F77-BB1F-D80C163440AB}"/>
              </c:ext>
            </c:extLst>
          </c:dPt>
          <c:dLbls>
            <c:dLbl>
              <c:idx val="0"/>
              <c:tx>
                <c:rich>
                  <a:bodyPr/>
                  <a:lstStyle/>
                  <a:p>
                    <a:fld id="{9EB2D1CE-818A-41BA-9CB4-CCA557A2DAF1}" type="VALUE">
                      <a:rPr lang="en-US" baseline="0" smtClean="0"/>
                      <a:pPr/>
                      <a:t>[VALOR]</a:t>
                    </a:fld>
                    <a:r>
                      <a:rPr lang="en-US" baseline="0" dirty="0"/>
                      <a:t> EJECUTADO</a:t>
                    </a:r>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A3-4F77-BB1F-D80C163440AB}"/>
                </c:ext>
              </c:extLst>
            </c:dLbl>
            <c:dLbl>
              <c:idx val="1"/>
              <c:tx>
                <c:rich>
                  <a:bodyPr/>
                  <a:lstStyle/>
                  <a:p>
                    <a:r>
                      <a:rPr lang="en-US" baseline="0"/>
                      <a:t> </a:t>
                    </a:r>
                    <a:fld id="{B3667285-83A2-42AB-A8BD-70EFDAA37BBA}" type="VALUE">
                      <a:rPr lang="en-US" baseline="0" smtClean="0"/>
                      <a:pPr/>
                      <a:t>[VALOR]</a:t>
                    </a:fld>
                    <a:r>
                      <a:rPr lang="en-US" baseline="0"/>
                      <a:t> SIN EJECUTAR</a:t>
                    </a:r>
                  </a:p>
                </c:rich>
              </c:tx>
              <c:dLblPos val="ct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EA3-4F77-BB1F-D80C163440AB}"/>
                </c:ext>
              </c:extLst>
            </c:dLbl>
            <c:spPr>
              <a:solidFill>
                <a:srgbClr val="FFE1F0"/>
              </a:solid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ES"/>
              </a:p>
            </c:txPr>
            <c:dLblPos val="ctr"/>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Hoja1!$J$18:$J$20</c:f>
              <c:strCache>
                <c:ptCount val="2"/>
                <c:pt idx="0">
                  <c:v>% EJECUCIÓN TOTAL EJE 3</c:v>
                </c:pt>
                <c:pt idx="1">
                  <c:v>% SIN EJECUTAR EJE 3</c:v>
                </c:pt>
              </c:strCache>
              <c:extLst/>
            </c:strRef>
          </c:cat>
          <c:val>
            <c:numRef>
              <c:f>Hoja1!$K$18:$K$20</c:f>
              <c:numCache>
                <c:formatCode>0.00%</c:formatCode>
                <c:ptCount val="2"/>
                <c:pt idx="0">
                  <c:v>0.62250000000000005</c:v>
                </c:pt>
                <c:pt idx="1">
                  <c:v>0.3775</c:v>
                </c:pt>
              </c:numCache>
              <c:extLst/>
            </c:numRef>
          </c:val>
          <c:extLst>
            <c:ext xmlns:c16="http://schemas.microsoft.com/office/drawing/2014/chart" uri="{C3380CC4-5D6E-409C-BE32-E72D297353CC}">
              <c16:uniqueId val="{00000004-AEA3-4F77-BB1F-D80C163440A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Entry>
      <c:legendEntry>
        <c:idx val="1"/>
        <c:txPr>
          <a:bodyPr rot="0" spcFirstLastPara="1" vertOverflow="ellipsis" vert="horz" wrap="square" anchor="ctr" anchorCtr="0"/>
          <a:lstStyle/>
          <a:p>
            <a:pPr algn="ctr">
              <a:defRPr lang="en-US" sz="1100" b="1" i="0" u="none" strike="noStrike" kern="1200" baseline="0">
                <a:ln>
                  <a:noFill/>
                </a:ln>
                <a:solidFill>
                  <a:schemeClr val="dk1">
                    <a:lumMod val="75000"/>
                    <a:lumOff val="25000"/>
                  </a:schemeClr>
                </a:solidFill>
                <a:latin typeface="+mn-lt"/>
                <a:ea typeface="+mn-ea"/>
                <a:cs typeface="+mn-cs"/>
              </a:defRPr>
            </a:pPr>
            <a:endParaRPr lang="es-ES"/>
          </a:p>
        </c:txPr>
      </c:legendEntry>
      <c:layout>
        <c:manualLayout>
          <c:xMode val="edge"/>
          <c:yMode val="edge"/>
          <c:x val="0.66436902686238908"/>
          <c:y val="0.76209455514963409"/>
          <c:w val="0.32157195256939874"/>
          <c:h val="0.14714738750373627"/>
        </c:manualLayout>
      </c:layout>
      <c:overlay val="0"/>
      <c:spPr>
        <a:solidFill>
          <a:schemeClr val="bg1"/>
        </a:solidFill>
        <a:ln>
          <a:noFill/>
        </a:ln>
        <a:effectLst/>
      </c:spPr>
      <c:txPr>
        <a:bodyPr rot="0" spcFirstLastPara="1" vertOverflow="ellipsis" vert="horz" wrap="square" anchor="ctr" anchorCtr="0"/>
        <a:lstStyle/>
        <a:p>
          <a:pPr>
            <a:defRPr sz="1100" b="1" i="0" u="none" strike="noStrike" kern="1200" baseline="0">
              <a:ln>
                <a:noFill/>
              </a:ln>
              <a:solidFill>
                <a:schemeClr val="dk1">
                  <a:lumMod val="75000"/>
                  <a:lumOff val="2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D9EC"/>
    </a:solidFill>
    <a:ln w="9525" cap="flat" cmpd="sng" algn="ctr">
      <a:solidFill>
        <a:schemeClr val="dk1">
          <a:lumMod val="25000"/>
          <a:lumOff val="75000"/>
        </a:schemeClr>
      </a:solid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762F1-0C6C-4392-92A9-BA5BA7058900}" type="doc">
      <dgm:prSet loTypeId="urn:microsoft.com/office/officeart/2005/8/layout/hProcess9" loCatId="process" qsTypeId="urn:microsoft.com/office/officeart/2005/8/quickstyle/simple1" qsCatId="simple" csTypeId="urn:microsoft.com/office/officeart/2005/8/colors/accent1_2" csCatId="accent1" phldr="1"/>
      <dgm:spPr/>
    </dgm:pt>
    <dgm:pt modelId="{6B3D9E7E-1FE9-491B-A8A5-6703244493DB}">
      <dgm:prSet phldrT="[Texto]"/>
      <dgm:spPr>
        <a:xfrm>
          <a:off x="4725" y="523875"/>
          <a:ext cx="1415813" cy="698500"/>
        </a:xfrm>
        <a:prstGeom prst="roundRect">
          <a:avLst/>
        </a:prstGeom>
        <a:solidFill>
          <a:srgbClr val="082A75"/>
        </a:solidFill>
        <a:ln w="25400" cap="flat" cmpd="sng" algn="ctr">
          <a:solidFill>
            <a:sysClr val="window" lastClr="FFFFFF">
              <a:hueOff val="0"/>
              <a:satOff val="0"/>
              <a:lumOff val="0"/>
              <a:alphaOff val="0"/>
            </a:sysClr>
          </a:solidFill>
          <a:prstDash val="solid"/>
        </a:ln>
        <a:effectLst/>
      </dgm:spPr>
      <dgm:t>
        <a:bodyPr/>
        <a:lstStyle/>
        <a:p>
          <a:pPr>
            <a:buNone/>
          </a:pPr>
          <a:r>
            <a:rPr lang="es-ES" b="1">
              <a:solidFill>
                <a:sysClr val="window" lastClr="FFFFFF"/>
              </a:solidFill>
              <a:latin typeface="Calibri"/>
              <a:ea typeface="+mn-ea"/>
              <a:cs typeface="+mn-cs"/>
            </a:rPr>
            <a:t>PROGRAMA DE CALIDAD 2021-2023</a:t>
          </a:r>
        </a:p>
      </dgm:t>
    </dgm:pt>
    <dgm:pt modelId="{5F48001F-3F91-4BFF-BBFD-AD3EF3B7D56A}" type="parTrans" cxnId="{3AB817BF-F10B-4C0F-8C2C-89566987CB0F}">
      <dgm:prSet/>
      <dgm:spPr/>
      <dgm:t>
        <a:bodyPr/>
        <a:lstStyle/>
        <a:p>
          <a:endParaRPr lang="es-ES"/>
        </a:p>
      </dgm:t>
    </dgm:pt>
    <dgm:pt modelId="{0F54847E-D3D0-440F-A9AE-2BE993B9E759}" type="sibTrans" cxnId="{3AB817BF-F10B-4C0F-8C2C-89566987CB0F}">
      <dgm:prSet/>
      <dgm:spPr/>
      <dgm:t>
        <a:bodyPr/>
        <a:lstStyle/>
        <a:p>
          <a:endParaRPr lang="es-ES"/>
        </a:p>
      </dgm:t>
    </dgm:pt>
    <dgm:pt modelId="{56D1DB19-8387-44FD-9035-5CB9211DDF35}">
      <dgm:prSet phldrT="[Texto]"/>
      <dgm:spPr>
        <a:xfrm>
          <a:off x="1491415" y="523875"/>
          <a:ext cx="1415813" cy="698500"/>
        </a:xfrm>
        <a:prstGeom prst="roundRect">
          <a:avLst/>
        </a:prstGeom>
        <a:solidFill>
          <a:srgbClr val="082A75"/>
        </a:solidFill>
        <a:ln w="25400" cap="flat" cmpd="sng" algn="ctr">
          <a:solidFill>
            <a:sysClr val="window" lastClr="FFFFFF">
              <a:hueOff val="0"/>
              <a:satOff val="0"/>
              <a:lumOff val="0"/>
              <a:alphaOff val="0"/>
            </a:sysClr>
          </a:solidFill>
          <a:prstDash val="solid"/>
        </a:ln>
        <a:effectLst/>
      </dgm:spPr>
      <dgm:t>
        <a:bodyPr/>
        <a:lstStyle/>
        <a:p>
          <a:pPr>
            <a:buNone/>
          </a:pPr>
          <a:r>
            <a:rPr lang="es-ES" b="1">
              <a:solidFill>
                <a:sysClr val="window" lastClr="FFFFFF"/>
              </a:solidFill>
              <a:latin typeface="Calibri"/>
              <a:ea typeface="+mn-ea"/>
              <a:cs typeface="+mn-cs"/>
            </a:rPr>
            <a:t>PLAN ESTRATÉGICO Y PLANES Y PROGRAMAS ESPECÍFICOS</a:t>
          </a:r>
        </a:p>
      </dgm:t>
    </dgm:pt>
    <dgm:pt modelId="{B57280C2-D899-4EB2-A6D3-850F6B1AADD6}" type="parTrans" cxnId="{FAC8BF17-1948-4FFB-ABEE-9E9A2020835C}">
      <dgm:prSet/>
      <dgm:spPr/>
      <dgm:t>
        <a:bodyPr/>
        <a:lstStyle/>
        <a:p>
          <a:endParaRPr lang="es-ES"/>
        </a:p>
      </dgm:t>
    </dgm:pt>
    <dgm:pt modelId="{B1CEAEFC-4BE1-4771-B900-6D0A0806F870}" type="sibTrans" cxnId="{FAC8BF17-1948-4FFB-ABEE-9E9A2020835C}">
      <dgm:prSet/>
      <dgm:spPr/>
      <dgm:t>
        <a:bodyPr/>
        <a:lstStyle/>
        <a:p>
          <a:endParaRPr lang="es-ES"/>
        </a:p>
      </dgm:t>
    </dgm:pt>
    <dgm:pt modelId="{678F130B-F04F-4281-A2C2-E854D0D0AE8B}">
      <dgm:prSet phldrT="[Texto]"/>
      <dgm:spPr>
        <a:xfrm>
          <a:off x="2978106" y="523875"/>
          <a:ext cx="1415813" cy="698500"/>
        </a:xfrm>
        <a:prstGeom prst="roundRect">
          <a:avLst/>
        </a:prstGeom>
        <a:solidFill>
          <a:srgbClr val="082A75"/>
        </a:solidFill>
        <a:ln w="25400" cap="flat" cmpd="sng" algn="ctr">
          <a:solidFill>
            <a:sysClr val="window" lastClr="FFFFFF">
              <a:hueOff val="0"/>
              <a:satOff val="0"/>
              <a:lumOff val="0"/>
              <a:alphaOff val="0"/>
            </a:sysClr>
          </a:solidFill>
          <a:prstDash val="solid"/>
        </a:ln>
        <a:effectLst/>
      </dgm:spPr>
      <dgm:t>
        <a:bodyPr/>
        <a:lstStyle/>
        <a:p>
          <a:pPr>
            <a:buNone/>
          </a:pPr>
          <a:r>
            <a:rPr lang="es-ES" b="1" dirty="0">
              <a:solidFill>
                <a:sysClr val="window" lastClr="FFFFFF"/>
              </a:solidFill>
              <a:latin typeface="Calibri"/>
              <a:ea typeface="+mn-ea"/>
              <a:cs typeface="+mn-cs"/>
            </a:rPr>
            <a:t>ACCIONES DE MEJORA</a:t>
          </a:r>
        </a:p>
      </dgm:t>
    </dgm:pt>
    <dgm:pt modelId="{99757126-6E16-41AF-90F4-75988429D020}" type="parTrans" cxnId="{D0CC41A1-F682-4DC8-B157-841E416FDA33}">
      <dgm:prSet/>
      <dgm:spPr/>
      <dgm:t>
        <a:bodyPr/>
        <a:lstStyle/>
        <a:p>
          <a:endParaRPr lang="es-ES"/>
        </a:p>
      </dgm:t>
    </dgm:pt>
    <dgm:pt modelId="{FDCBEDCE-A094-423A-AC65-4FF74C767923}" type="sibTrans" cxnId="{D0CC41A1-F682-4DC8-B157-841E416FDA33}">
      <dgm:prSet/>
      <dgm:spPr/>
      <dgm:t>
        <a:bodyPr/>
        <a:lstStyle/>
        <a:p>
          <a:endParaRPr lang="es-ES"/>
        </a:p>
      </dgm:t>
    </dgm:pt>
    <dgm:pt modelId="{57800FAC-EA42-4FEA-8729-B5CB759C48BC}" type="pres">
      <dgm:prSet presAssocID="{D01762F1-0C6C-4392-92A9-BA5BA7058900}" presName="CompostProcess" presStyleCnt="0">
        <dgm:presLayoutVars>
          <dgm:dir/>
          <dgm:resizeHandles val="exact"/>
        </dgm:presLayoutVars>
      </dgm:prSet>
      <dgm:spPr/>
    </dgm:pt>
    <dgm:pt modelId="{D70520D2-6F19-436A-9487-3F6AAC5C4FAC}" type="pres">
      <dgm:prSet presAssocID="{D01762F1-0C6C-4392-92A9-BA5BA7058900}" presName="arrow" presStyleLbl="bgShp" presStyleIdx="0" presStyleCnt="1" custLinFactNeighborX="-2246" custLinFactNeighborY="9062"/>
      <dgm:spPr>
        <a:xfrm>
          <a:off x="329898" y="0"/>
          <a:ext cx="3738848" cy="1746250"/>
        </a:xfrm>
        <a:prstGeom prst="rightArrow">
          <a:avLst/>
        </a:prstGeom>
        <a:solidFill>
          <a:srgbClr val="3592CF">
            <a:lumMod val="20000"/>
            <a:lumOff val="80000"/>
          </a:srgbClr>
        </a:solidFill>
        <a:ln>
          <a:noFill/>
        </a:ln>
        <a:effectLst/>
      </dgm:spPr>
    </dgm:pt>
    <dgm:pt modelId="{4229CA09-C893-406C-AF4E-4963391194DD}" type="pres">
      <dgm:prSet presAssocID="{D01762F1-0C6C-4392-92A9-BA5BA7058900}" presName="linearProcess" presStyleCnt="0"/>
      <dgm:spPr/>
    </dgm:pt>
    <dgm:pt modelId="{EB834015-9E7F-41DA-BDF0-475CE3D8D0EA}" type="pres">
      <dgm:prSet presAssocID="{6B3D9E7E-1FE9-491B-A8A5-6703244493DB}" presName="textNode" presStyleLbl="node1" presStyleIdx="0" presStyleCnt="3">
        <dgm:presLayoutVars>
          <dgm:bulletEnabled val="1"/>
        </dgm:presLayoutVars>
      </dgm:prSet>
      <dgm:spPr>
        <a:prstGeom prst="roundRect">
          <a:avLst/>
        </a:prstGeom>
      </dgm:spPr>
    </dgm:pt>
    <dgm:pt modelId="{C8BDA4F2-E510-4E80-BACF-37FEFF0FFD06}" type="pres">
      <dgm:prSet presAssocID="{0F54847E-D3D0-440F-A9AE-2BE993B9E759}" presName="sibTrans" presStyleCnt="0"/>
      <dgm:spPr/>
    </dgm:pt>
    <dgm:pt modelId="{6A126ABB-17AF-43F0-9ABA-A22CE4067D6E}" type="pres">
      <dgm:prSet presAssocID="{56D1DB19-8387-44FD-9035-5CB9211DDF35}" presName="textNode" presStyleLbl="node1" presStyleIdx="1" presStyleCnt="3">
        <dgm:presLayoutVars>
          <dgm:bulletEnabled val="1"/>
        </dgm:presLayoutVars>
      </dgm:prSet>
      <dgm:spPr>
        <a:prstGeom prst="roundRect">
          <a:avLst/>
        </a:prstGeom>
      </dgm:spPr>
    </dgm:pt>
    <dgm:pt modelId="{51C3D501-A93A-4C8D-BBF4-24B78C08C19B}" type="pres">
      <dgm:prSet presAssocID="{B1CEAEFC-4BE1-4771-B900-6D0A0806F870}" presName="sibTrans" presStyleCnt="0"/>
      <dgm:spPr/>
    </dgm:pt>
    <dgm:pt modelId="{FF6F2EFF-AF9F-4CCF-8116-1B4EED6B7D33}" type="pres">
      <dgm:prSet presAssocID="{678F130B-F04F-4281-A2C2-E854D0D0AE8B}" presName="textNode" presStyleLbl="node1" presStyleIdx="2" presStyleCnt="3">
        <dgm:presLayoutVars>
          <dgm:bulletEnabled val="1"/>
        </dgm:presLayoutVars>
      </dgm:prSet>
      <dgm:spPr>
        <a:prstGeom prst="roundRect">
          <a:avLst/>
        </a:prstGeom>
      </dgm:spPr>
    </dgm:pt>
  </dgm:ptLst>
  <dgm:cxnLst>
    <dgm:cxn modelId="{2331E810-C0EB-46FE-872F-0CDD7F8D056D}" type="presOf" srcId="{56D1DB19-8387-44FD-9035-5CB9211DDF35}" destId="{6A126ABB-17AF-43F0-9ABA-A22CE4067D6E}" srcOrd="0" destOrd="0" presId="urn:microsoft.com/office/officeart/2005/8/layout/hProcess9"/>
    <dgm:cxn modelId="{FAC8BF17-1948-4FFB-ABEE-9E9A2020835C}" srcId="{D01762F1-0C6C-4392-92A9-BA5BA7058900}" destId="{56D1DB19-8387-44FD-9035-5CB9211DDF35}" srcOrd="1" destOrd="0" parTransId="{B57280C2-D899-4EB2-A6D3-850F6B1AADD6}" sibTransId="{B1CEAEFC-4BE1-4771-B900-6D0A0806F870}"/>
    <dgm:cxn modelId="{9BCE8C23-FC6F-406F-92D2-28AE90416FB3}" type="presOf" srcId="{D01762F1-0C6C-4392-92A9-BA5BA7058900}" destId="{57800FAC-EA42-4FEA-8729-B5CB759C48BC}" srcOrd="0" destOrd="0" presId="urn:microsoft.com/office/officeart/2005/8/layout/hProcess9"/>
    <dgm:cxn modelId="{D0CC41A1-F682-4DC8-B157-841E416FDA33}" srcId="{D01762F1-0C6C-4392-92A9-BA5BA7058900}" destId="{678F130B-F04F-4281-A2C2-E854D0D0AE8B}" srcOrd="2" destOrd="0" parTransId="{99757126-6E16-41AF-90F4-75988429D020}" sibTransId="{FDCBEDCE-A094-423A-AC65-4FF74C767923}"/>
    <dgm:cxn modelId="{3AB817BF-F10B-4C0F-8C2C-89566987CB0F}" srcId="{D01762F1-0C6C-4392-92A9-BA5BA7058900}" destId="{6B3D9E7E-1FE9-491B-A8A5-6703244493DB}" srcOrd="0" destOrd="0" parTransId="{5F48001F-3F91-4BFF-BBFD-AD3EF3B7D56A}" sibTransId="{0F54847E-D3D0-440F-A9AE-2BE993B9E759}"/>
    <dgm:cxn modelId="{A0B579D4-10FA-441B-99D8-AA53F7EA3A95}" type="presOf" srcId="{6B3D9E7E-1FE9-491B-A8A5-6703244493DB}" destId="{EB834015-9E7F-41DA-BDF0-475CE3D8D0EA}" srcOrd="0" destOrd="0" presId="urn:microsoft.com/office/officeart/2005/8/layout/hProcess9"/>
    <dgm:cxn modelId="{1D3D97EF-AC89-498C-82A7-C6BD85E2FD9E}" type="presOf" srcId="{678F130B-F04F-4281-A2C2-E854D0D0AE8B}" destId="{FF6F2EFF-AF9F-4CCF-8116-1B4EED6B7D33}" srcOrd="0" destOrd="0" presId="urn:microsoft.com/office/officeart/2005/8/layout/hProcess9"/>
    <dgm:cxn modelId="{BAECDC9F-CDC0-4CD6-90F8-F1392D769C0A}" type="presParOf" srcId="{57800FAC-EA42-4FEA-8729-B5CB759C48BC}" destId="{D70520D2-6F19-436A-9487-3F6AAC5C4FAC}" srcOrd="0" destOrd="0" presId="urn:microsoft.com/office/officeart/2005/8/layout/hProcess9"/>
    <dgm:cxn modelId="{C45E3F2B-3682-4A14-B3DD-8AA14C582AF0}" type="presParOf" srcId="{57800FAC-EA42-4FEA-8729-B5CB759C48BC}" destId="{4229CA09-C893-406C-AF4E-4963391194DD}" srcOrd="1" destOrd="0" presId="urn:microsoft.com/office/officeart/2005/8/layout/hProcess9"/>
    <dgm:cxn modelId="{D6D92CA1-12FA-4C75-987D-4B173DAE940F}" type="presParOf" srcId="{4229CA09-C893-406C-AF4E-4963391194DD}" destId="{EB834015-9E7F-41DA-BDF0-475CE3D8D0EA}" srcOrd="0" destOrd="0" presId="urn:microsoft.com/office/officeart/2005/8/layout/hProcess9"/>
    <dgm:cxn modelId="{0E12A437-B9A4-46E1-95BC-9A80BD61CA40}" type="presParOf" srcId="{4229CA09-C893-406C-AF4E-4963391194DD}" destId="{C8BDA4F2-E510-4E80-BACF-37FEFF0FFD06}" srcOrd="1" destOrd="0" presId="urn:microsoft.com/office/officeart/2005/8/layout/hProcess9"/>
    <dgm:cxn modelId="{56EACB14-C367-4A6D-87E0-904C64A90B61}" type="presParOf" srcId="{4229CA09-C893-406C-AF4E-4963391194DD}" destId="{6A126ABB-17AF-43F0-9ABA-A22CE4067D6E}" srcOrd="2" destOrd="0" presId="urn:microsoft.com/office/officeart/2005/8/layout/hProcess9"/>
    <dgm:cxn modelId="{B38409D0-B277-4DC5-9E04-4C137D183303}" type="presParOf" srcId="{4229CA09-C893-406C-AF4E-4963391194DD}" destId="{51C3D501-A93A-4C8D-BBF4-24B78C08C19B}" srcOrd="3" destOrd="0" presId="urn:microsoft.com/office/officeart/2005/8/layout/hProcess9"/>
    <dgm:cxn modelId="{A6E16925-D4A1-4ED0-9CE1-E41344D54812}" type="presParOf" srcId="{4229CA09-C893-406C-AF4E-4963391194DD}" destId="{FF6F2EFF-AF9F-4CCF-8116-1B4EED6B7D33}" srcOrd="4"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4CB03E-FB08-426D-B001-110DB96837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ES"/>
        </a:p>
      </dgm:t>
    </dgm:pt>
    <dgm:pt modelId="{F73294AC-2D7E-4CB8-BAEF-A9749A031FD7}">
      <dgm:prSet/>
      <dgm:spPr>
        <a:solidFill>
          <a:srgbClr val="FF93C9"/>
        </a:solidFill>
      </dgm:spPr>
      <dgm:t>
        <a:bodyPr/>
        <a:lstStyle/>
        <a:p>
          <a:r>
            <a:rPr lang="es-ES" b="1" dirty="0">
              <a:solidFill>
                <a:schemeClr val="tx1"/>
              </a:solidFill>
            </a:rPr>
            <a:t>Los planes y programas </a:t>
          </a:r>
          <a:r>
            <a:rPr lang="es-ES" b="0" dirty="0">
              <a:solidFill>
                <a:schemeClr val="tx1"/>
              </a:solidFill>
            </a:rPr>
            <a:t>diseñados y ejecutados entre 2021 y 2023 en cumplimiento del programa de calidad incidían en la:</a:t>
          </a:r>
          <a:endParaRPr lang="es-ES" dirty="0">
            <a:solidFill>
              <a:schemeClr val="tx1"/>
            </a:solidFill>
          </a:endParaRPr>
        </a:p>
      </dgm:t>
    </dgm:pt>
    <dgm:pt modelId="{C029499E-FB83-4BC4-9689-AFFD996DC832}" type="parTrans" cxnId="{42D5422A-A1A0-43C7-B14C-24C288333ABB}">
      <dgm:prSet/>
      <dgm:spPr/>
      <dgm:t>
        <a:bodyPr/>
        <a:lstStyle/>
        <a:p>
          <a:endParaRPr lang="es-ES"/>
        </a:p>
      </dgm:t>
    </dgm:pt>
    <dgm:pt modelId="{B1FE4C6F-08AD-4387-BAD1-812BB10A41B7}" type="sibTrans" cxnId="{42D5422A-A1A0-43C7-B14C-24C288333ABB}">
      <dgm:prSet/>
      <dgm:spPr/>
      <dgm:t>
        <a:bodyPr/>
        <a:lstStyle/>
        <a:p>
          <a:endParaRPr lang="es-ES"/>
        </a:p>
      </dgm:t>
    </dgm:pt>
    <dgm:pt modelId="{1E3E47B6-01F2-4A79-ABD6-21DF35521942}">
      <dgm:prSet/>
      <dgm:spPr>
        <a:solidFill>
          <a:srgbClr val="FFD9EC">
            <a:alpha val="90000"/>
          </a:srgbClr>
        </a:solidFill>
      </dgm:spPr>
      <dgm:t>
        <a:bodyPr/>
        <a:lstStyle/>
        <a:p>
          <a:r>
            <a:rPr lang="es-ES" dirty="0"/>
            <a:t>I</a:t>
          </a:r>
          <a:r>
            <a:rPr lang="es-ES" b="0" dirty="0"/>
            <a:t>mplantación de procesos de planificación y liderazgo,</a:t>
          </a:r>
          <a:endParaRPr lang="es-ES" dirty="0"/>
        </a:p>
      </dgm:t>
    </dgm:pt>
    <dgm:pt modelId="{86DD48C7-BAFD-45A3-8FE8-DB7DA1AC6DE4}" type="parTrans" cxnId="{05C7ED11-07E2-4195-9F25-6E6E139C684B}">
      <dgm:prSet/>
      <dgm:spPr/>
      <dgm:t>
        <a:bodyPr/>
        <a:lstStyle/>
        <a:p>
          <a:endParaRPr lang="es-ES"/>
        </a:p>
      </dgm:t>
    </dgm:pt>
    <dgm:pt modelId="{EF482110-8469-402D-9A6A-60F33D18E059}" type="sibTrans" cxnId="{05C7ED11-07E2-4195-9F25-6E6E139C684B}">
      <dgm:prSet/>
      <dgm:spPr/>
      <dgm:t>
        <a:bodyPr/>
        <a:lstStyle/>
        <a:p>
          <a:endParaRPr lang="es-ES"/>
        </a:p>
      </dgm:t>
    </dgm:pt>
    <dgm:pt modelId="{DAF0D332-1B09-44A1-A555-611D4BA5E0CE}">
      <dgm:prSet/>
      <dgm:spPr>
        <a:solidFill>
          <a:srgbClr val="FFD9EC">
            <a:alpha val="90000"/>
          </a:srgbClr>
        </a:solidFill>
      </dgm:spPr>
      <dgm:t>
        <a:bodyPr/>
        <a:lstStyle/>
        <a:p>
          <a:r>
            <a:rPr lang="es-ES" b="0"/>
            <a:t>Implementación de acciones de mejora en los procesos internos y externos, </a:t>
          </a:r>
          <a:endParaRPr lang="es-ES"/>
        </a:p>
      </dgm:t>
    </dgm:pt>
    <dgm:pt modelId="{1FB1D2BA-22B9-41D0-BE57-63C41678AE43}" type="parTrans" cxnId="{EBF89632-A448-469C-BFFE-C5490AC201D2}">
      <dgm:prSet/>
      <dgm:spPr/>
      <dgm:t>
        <a:bodyPr/>
        <a:lstStyle/>
        <a:p>
          <a:endParaRPr lang="es-ES"/>
        </a:p>
      </dgm:t>
    </dgm:pt>
    <dgm:pt modelId="{152C4B09-FFA1-415D-A537-AE1D74E2E597}" type="sibTrans" cxnId="{EBF89632-A448-469C-BFFE-C5490AC201D2}">
      <dgm:prSet/>
      <dgm:spPr/>
      <dgm:t>
        <a:bodyPr/>
        <a:lstStyle/>
        <a:p>
          <a:endParaRPr lang="es-ES"/>
        </a:p>
      </dgm:t>
    </dgm:pt>
    <dgm:pt modelId="{ECF4D68D-8E2E-4071-9031-7598273A5489}">
      <dgm:prSet/>
      <dgm:spPr>
        <a:solidFill>
          <a:srgbClr val="FFD9EC">
            <a:alpha val="90000"/>
          </a:srgbClr>
        </a:solidFill>
      </dgm:spPr>
      <dgm:t>
        <a:bodyPr/>
        <a:lstStyle/>
        <a:p>
          <a:r>
            <a:rPr lang="es-ES" b="0"/>
            <a:t>Gestión de las personas de la organización.</a:t>
          </a:r>
          <a:endParaRPr lang="es-ES"/>
        </a:p>
      </dgm:t>
    </dgm:pt>
    <dgm:pt modelId="{B6A8AD8A-AC2D-4C1A-8C78-33DD8EE4A4CE}" type="parTrans" cxnId="{C16793B1-BCCC-45C3-B441-D10746D35A16}">
      <dgm:prSet/>
      <dgm:spPr/>
      <dgm:t>
        <a:bodyPr/>
        <a:lstStyle/>
        <a:p>
          <a:endParaRPr lang="es-ES"/>
        </a:p>
      </dgm:t>
    </dgm:pt>
    <dgm:pt modelId="{E4A7320A-AF9F-494E-A72D-0811D5A9E967}" type="sibTrans" cxnId="{C16793B1-BCCC-45C3-B441-D10746D35A16}">
      <dgm:prSet/>
      <dgm:spPr/>
      <dgm:t>
        <a:bodyPr/>
        <a:lstStyle/>
        <a:p>
          <a:endParaRPr lang="es-ES"/>
        </a:p>
      </dgm:t>
    </dgm:pt>
    <dgm:pt modelId="{0E4FDBBA-53B9-4393-ADA9-1C608299912F}">
      <dgm:prSet/>
      <dgm:spPr>
        <a:solidFill>
          <a:srgbClr val="FFD9EC">
            <a:alpha val="90000"/>
          </a:srgbClr>
        </a:solidFill>
      </dgm:spPr>
      <dgm:t>
        <a:bodyPr/>
        <a:lstStyle/>
        <a:p>
          <a:r>
            <a:rPr lang="es-ES" dirty="0"/>
            <a:t>I</a:t>
          </a:r>
          <a:r>
            <a:rPr lang="es-ES" b="0" dirty="0"/>
            <a:t>nteracción con clientes y aliados, </a:t>
          </a:r>
          <a:endParaRPr lang="es-ES" dirty="0"/>
        </a:p>
      </dgm:t>
    </dgm:pt>
    <dgm:pt modelId="{06708E76-DC11-4641-B6B2-897DF728D547}" type="parTrans" cxnId="{D4C0E948-96D9-48AC-A0EF-0637A3B9F02E}">
      <dgm:prSet/>
      <dgm:spPr/>
      <dgm:t>
        <a:bodyPr/>
        <a:lstStyle/>
        <a:p>
          <a:endParaRPr lang="es-ES"/>
        </a:p>
      </dgm:t>
    </dgm:pt>
    <dgm:pt modelId="{CB1BF720-C938-4563-8177-6A1AC24D3A6F}" type="sibTrans" cxnId="{D4C0E948-96D9-48AC-A0EF-0637A3B9F02E}">
      <dgm:prSet/>
      <dgm:spPr/>
      <dgm:t>
        <a:bodyPr/>
        <a:lstStyle/>
        <a:p>
          <a:endParaRPr lang="es-ES"/>
        </a:p>
      </dgm:t>
    </dgm:pt>
    <dgm:pt modelId="{CEA5929C-BADB-4540-B659-FC86FD75507C}">
      <dgm:prSet/>
      <dgm:spPr>
        <a:solidFill>
          <a:srgbClr val="FFD9EC">
            <a:alpha val="90000"/>
          </a:srgbClr>
        </a:solidFill>
      </dgm:spPr>
      <dgm:t>
        <a:bodyPr/>
        <a:lstStyle/>
        <a:p>
          <a:r>
            <a:rPr lang="es-ES" dirty="0"/>
            <a:t>R</a:t>
          </a:r>
          <a:r>
            <a:rPr lang="es-ES" b="0" dirty="0"/>
            <a:t>acionalización de los recursos disponibles.</a:t>
          </a:r>
          <a:endParaRPr lang="es-ES" dirty="0"/>
        </a:p>
      </dgm:t>
    </dgm:pt>
    <dgm:pt modelId="{6E568A03-128E-4139-ABFE-A0FDA7D40A51}" type="parTrans" cxnId="{A73DD737-CAB6-4C30-B8F8-55BFC9939419}">
      <dgm:prSet/>
      <dgm:spPr/>
      <dgm:t>
        <a:bodyPr/>
        <a:lstStyle/>
        <a:p>
          <a:endParaRPr lang="es-ES"/>
        </a:p>
      </dgm:t>
    </dgm:pt>
    <dgm:pt modelId="{2D496721-A7FA-49D5-9DB1-F57EF5C5E950}" type="sibTrans" cxnId="{A73DD737-CAB6-4C30-B8F8-55BFC9939419}">
      <dgm:prSet/>
      <dgm:spPr/>
      <dgm:t>
        <a:bodyPr/>
        <a:lstStyle/>
        <a:p>
          <a:endParaRPr lang="es-ES"/>
        </a:p>
      </dgm:t>
    </dgm:pt>
    <dgm:pt modelId="{AEFDB631-653D-482F-B558-D8BA46127B07}">
      <dgm:prSet/>
      <dgm:spPr>
        <a:solidFill>
          <a:srgbClr val="FFD9EC">
            <a:alpha val="90000"/>
          </a:srgbClr>
        </a:solidFill>
      </dgm:spPr>
      <dgm:t>
        <a:bodyPr/>
        <a:lstStyle/>
        <a:p>
          <a:r>
            <a:rPr lang="es-ES"/>
            <a:t>E</a:t>
          </a:r>
          <a:r>
            <a:rPr lang="es-ES" b="0"/>
            <a:t>valuación de los resultados. </a:t>
          </a:r>
          <a:endParaRPr lang="es-ES"/>
        </a:p>
      </dgm:t>
    </dgm:pt>
    <dgm:pt modelId="{422D55C4-3004-4506-96E4-CCB065D00D73}" type="parTrans" cxnId="{25A60FC2-4F1D-45CC-917C-B7D7F271572F}">
      <dgm:prSet/>
      <dgm:spPr/>
      <dgm:t>
        <a:bodyPr/>
        <a:lstStyle/>
        <a:p>
          <a:endParaRPr lang="es-ES"/>
        </a:p>
      </dgm:t>
    </dgm:pt>
    <dgm:pt modelId="{29C1D1B0-9CC9-4AB2-BA26-39B7BBC7A8AC}" type="sibTrans" cxnId="{25A60FC2-4F1D-45CC-917C-B7D7F271572F}">
      <dgm:prSet/>
      <dgm:spPr/>
      <dgm:t>
        <a:bodyPr/>
        <a:lstStyle/>
        <a:p>
          <a:endParaRPr lang="es-ES"/>
        </a:p>
      </dgm:t>
    </dgm:pt>
    <dgm:pt modelId="{44EF5BCB-2A98-4B26-8014-9F2C95873142}">
      <dgm:prSet/>
      <dgm:spPr>
        <a:solidFill>
          <a:srgbClr val="FFD9EC">
            <a:alpha val="90000"/>
          </a:srgbClr>
        </a:solidFill>
      </dgm:spPr>
      <dgm:t>
        <a:bodyPr/>
        <a:lstStyle/>
        <a:p>
          <a:r>
            <a:rPr lang="es-ES"/>
            <a:t>C</a:t>
          </a:r>
          <a:r>
            <a:rPr lang="es-ES" b="0"/>
            <a:t>omo eje transversal, la comunicación.</a:t>
          </a:r>
          <a:endParaRPr lang="es-ES"/>
        </a:p>
      </dgm:t>
    </dgm:pt>
    <dgm:pt modelId="{A7D185C6-CC6E-4461-B86B-5342DD549E8A}" type="parTrans" cxnId="{CE5D497D-A502-49A1-BB26-9208E9A5231A}">
      <dgm:prSet/>
      <dgm:spPr/>
      <dgm:t>
        <a:bodyPr/>
        <a:lstStyle/>
        <a:p>
          <a:endParaRPr lang="es-ES"/>
        </a:p>
      </dgm:t>
    </dgm:pt>
    <dgm:pt modelId="{1FB28B84-7DCD-4890-B406-3D170EC77F88}" type="sibTrans" cxnId="{CE5D497D-A502-49A1-BB26-9208E9A5231A}">
      <dgm:prSet/>
      <dgm:spPr/>
      <dgm:t>
        <a:bodyPr/>
        <a:lstStyle/>
        <a:p>
          <a:endParaRPr lang="es-ES"/>
        </a:p>
      </dgm:t>
    </dgm:pt>
    <dgm:pt modelId="{63513572-02E3-42FD-9322-EBD503BE2ED9}" type="pres">
      <dgm:prSet presAssocID="{2A4CB03E-FB08-426D-B001-110DB9683729}" presName="Name0" presStyleCnt="0">
        <dgm:presLayoutVars>
          <dgm:dir/>
          <dgm:animLvl val="lvl"/>
          <dgm:resizeHandles/>
        </dgm:presLayoutVars>
      </dgm:prSet>
      <dgm:spPr/>
    </dgm:pt>
    <dgm:pt modelId="{AE69A916-6845-414B-BA01-AC5516878034}" type="pres">
      <dgm:prSet presAssocID="{F73294AC-2D7E-4CB8-BAEF-A9749A031FD7}" presName="linNode" presStyleCnt="0"/>
      <dgm:spPr/>
    </dgm:pt>
    <dgm:pt modelId="{BC1F1929-2B1A-4131-B12B-AE5A3C7FC395}" type="pres">
      <dgm:prSet presAssocID="{F73294AC-2D7E-4CB8-BAEF-A9749A031FD7}" presName="parentShp" presStyleLbl="node1" presStyleIdx="0" presStyleCnt="1">
        <dgm:presLayoutVars>
          <dgm:bulletEnabled val="1"/>
        </dgm:presLayoutVars>
      </dgm:prSet>
      <dgm:spPr/>
    </dgm:pt>
    <dgm:pt modelId="{D16AED44-B8F4-4CF9-8F52-566B639506F2}" type="pres">
      <dgm:prSet presAssocID="{F73294AC-2D7E-4CB8-BAEF-A9749A031FD7}" presName="childShp" presStyleLbl="bgAccFollowNode1" presStyleIdx="0" presStyleCnt="1">
        <dgm:presLayoutVars>
          <dgm:bulletEnabled val="1"/>
        </dgm:presLayoutVars>
      </dgm:prSet>
      <dgm:spPr/>
    </dgm:pt>
  </dgm:ptLst>
  <dgm:cxnLst>
    <dgm:cxn modelId="{B683B00F-442F-4140-BB77-9C842FA96C79}" type="presOf" srcId="{CEA5929C-BADB-4540-B659-FC86FD75507C}" destId="{D16AED44-B8F4-4CF9-8F52-566B639506F2}" srcOrd="0" destOrd="4" presId="urn:microsoft.com/office/officeart/2005/8/layout/vList6"/>
    <dgm:cxn modelId="{05C7ED11-07E2-4195-9F25-6E6E139C684B}" srcId="{F73294AC-2D7E-4CB8-BAEF-A9749A031FD7}" destId="{1E3E47B6-01F2-4A79-ABD6-21DF35521942}" srcOrd="0" destOrd="0" parTransId="{86DD48C7-BAFD-45A3-8FE8-DB7DA1AC6DE4}" sibTransId="{EF482110-8469-402D-9A6A-60F33D18E059}"/>
    <dgm:cxn modelId="{7426DB17-6163-4BB9-8519-A36B4D866FA5}" type="presOf" srcId="{2A4CB03E-FB08-426D-B001-110DB9683729}" destId="{63513572-02E3-42FD-9322-EBD503BE2ED9}" srcOrd="0" destOrd="0" presId="urn:microsoft.com/office/officeart/2005/8/layout/vList6"/>
    <dgm:cxn modelId="{B12A9820-4CBD-4349-9A26-09F742C48538}" type="presOf" srcId="{F73294AC-2D7E-4CB8-BAEF-A9749A031FD7}" destId="{BC1F1929-2B1A-4131-B12B-AE5A3C7FC395}" srcOrd="0" destOrd="0" presId="urn:microsoft.com/office/officeart/2005/8/layout/vList6"/>
    <dgm:cxn modelId="{9BA7EE25-4657-43F9-BE9E-25C849FC0DFA}" type="presOf" srcId="{0E4FDBBA-53B9-4393-ADA9-1C608299912F}" destId="{D16AED44-B8F4-4CF9-8F52-566B639506F2}" srcOrd="0" destOrd="3" presId="urn:microsoft.com/office/officeart/2005/8/layout/vList6"/>
    <dgm:cxn modelId="{42D5422A-A1A0-43C7-B14C-24C288333ABB}" srcId="{2A4CB03E-FB08-426D-B001-110DB9683729}" destId="{F73294AC-2D7E-4CB8-BAEF-A9749A031FD7}" srcOrd="0" destOrd="0" parTransId="{C029499E-FB83-4BC4-9689-AFFD996DC832}" sibTransId="{B1FE4C6F-08AD-4387-BAD1-812BB10A41B7}"/>
    <dgm:cxn modelId="{EBF89632-A448-469C-BFFE-C5490AC201D2}" srcId="{F73294AC-2D7E-4CB8-BAEF-A9749A031FD7}" destId="{DAF0D332-1B09-44A1-A555-611D4BA5E0CE}" srcOrd="1" destOrd="0" parTransId="{1FB1D2BA-22B9-41D0-BE57-63C41678AE43}" sibTransId="{152C4B09-FFA1-415D-A537-AE1D74E2E597}"/>
    <dgm:cxn modelId="{A73DD737-CAB6-4C30-B8F8-55BFC9939419}" srcId="{F73294AC-2D7E-4CB8-BAEF-A9749A031FD7}" destId="{CEA5929C-BADB-4540-B659-FC86FD75507C}" srcOrd="4" destOrd="0" parTransId="{6E568A03-128E-4139-ABFE-A0FDA7D40A51}" sibTransId="{2D496721-A7FA-49D5-9DB1-F57EF5C5E950}"/>
    <dgm:cxn modelId="{F34B555D-6F1C-4098-A18C-41FEA072A601}" type="presOf" srcId="{ECF4D68D-8E2E-4071-9031-7598273A5489}" destId="{D16AED44-B8F4-4CF9-8F52-566B639506F2}" srcOrd="0" destOrd="2" presId="urn:microsoft.com/office/officeart/2005/8/layout/vList6"/>
    <dgm:cxn modelId="{D4C0E948-96D9-48AC-A0EF-0637A3B9F02E}" srcId="{F73294AC-2D7E-4CB8-BAEF-A9749A031FD7}" destId="{0E4FDBBA-53B9-4393-ADA9-1C608299912F}" srcOrd="3" destOrd="0" parTransId="{06708E76-DC11-4641-B6B2-897DF728D547}" sibTransId="{CB1BF720-C938-4563-8177-6A1AC24D3A6F}"/>
    <dgm:cxn modelId="{ACC05256-BE0E-4D4E-8C22-44820976FB5B}" type="presOf" srcId="{1E3E47B6-01F2-4A79-ABD6-21DF35521942}" destId="{D16AED44-B8F4-4CF9-8F52-566B639506F2}" srcOrd="0" destOrd="0" presId="urn:microsoft.com/office/officeart/2005/8/layout/vList6"/>
    <dgm:cxn modelId="{CE5D497D-A502-49A1-BB26-9208E9A5231A}" srcId="{F73294AC-2D7E-4CB8-BAEF-A9749A031FD7}" destId="{44EF5BCB-2A98-4B26-8014-9F2C95873142}" srcOrd="6" destOrd="0" parTransId="{A7D185C6-CC6E-4461-B86B-5342DD549E8A}" sibTransId="{1FB28B84-7DCD-4890-B406-3D170EC77F88}"/>
    <dgm:cxn modelId="{C16793B1-BCCC-45C3-B441-D10746D35A16}" srcId="{F73294AC-2D7E-4CB8-BAEF-A9749A031FD7}" destId="{ECF4D68D-8E2E-4071-9031-7598273A5489}" srcOrd="2" destOrd="0" parTransId="{B6A8AD8A-AC2D-4C1A-8C78-33DD8EE4A4CE}" sibTransId="{E4A7320A-AF9F-494E-A72D-0811D5A9E967}"/>
    <dgm:cxn modelId="{960A97B1-7A1F-4DC1-879C-6C2A966CBE32}" type="presOf" srcId="{AEFDB631-653D-482F-B558-D8BA46127B07}" destId="{D16AED44-B8F4-4CF9-8F52-566B639506F2}" srcOrd="0" destOrd="5" presId="urn:microsoft.com/office/officeart/2005/8/layout/vList6"/>
    <dgm:cxn modelId="{101798B3-3868-4C71-9876-AFC5656BE5B1}" type="presOf" srcId="{44EF5BCB-2A98-4B26-8014-9F2C95873142}" destId="{D16AED44-B8F4-4CF9-8F52-566B639506F2}" srcOrd="0" destOrd="6" presId="urn:microsoft.com/office/officeart/2005/8/layout/vList6"/>
    <dgm:cxn modelId="{25A60FC2-4F1D-45CC-917C-B7D7F271572F}" srcId="{F73294AC-2D7E-4CB8-BAEF-A9749A031FD7}" destId="{AEFDB631-653D-482F-B558-D8BA46127B07}" srcOrd="5" destOrd="0" parTransId="{422D55C4-3004-4506-96E4-CCB065D00D73}" sibTransId="{29C1D1B0-9CC9-4AB2-BA26-39B7BBC7A8AC}"/>
    <dgm:cxn modelId="{B58883C6-C34B-4469-96C7-36DA1DBF077A}" type="presOf" srcId="{DAF0D332-1B09-44A1-A555-611D4BA5E0CE}" destId="{D16AED44-B8F4-4CF9-8F52-566B639506F2}" srcOrd="0" destOrd="1" presId="urn:microsoft.com/office/officeart/2005/8/layout/vList6"/>
    <dgm:cxn modelId="{2DD61BFD-9463-49B5-B959-97BCF30F53E3}" type="presParOf" srcId="{63513572-02E3-42FD-9322-EBD503BE2ED9}" destId="{AE69A916-6845-414B-BA01-AC5516878034}" srcOrd="0" destOrd="0" presId="urn:microsoft.com/office/officeart/2005/8/layout/vList6"/>
    <dgm:cxn modelId="{C0BB70AA-7DB7-4FB0-99D3-BCE8A55EB57E}" type="presParOf" srcId="{AE69A916-6845-414B-BA01-AC5516878034}" destId="{BC1F1929-2B1A-4131-B12B-AE5A3C7FC395}" srcOrd="0" destOrd="0" presId="urn:microsoft.com/office/officeart/2005/8/layout/vList6"/>
    <dgm:cxn modelId="{BB4884E0-3166-41F0-9750-4758670F9B46}" type="presParOf" srcId="{AE69A916-6845-414B-BA01-AC5516878034}" destId="{D16AED44-B8F4-4CF9-8F52-566B639506F2}"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292AFB-7C38-4E9F-B064-C0EF7DFF8643}"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AC2ECC8B-7F07-4915-B60F-73EF5D7B15D1}">
      <dgm:prSet phldrT="[Texto]" custT="1"/>
      <dgm:spPr>
        <a:solidFill>
          <a:srgbClr val="EEFBFC"/>
        </a:solidFill>
        <a:ln cap="sq" cmpd="dbl">
          <a:solidFill>
            <a:schemeClr val="accent1">
              <a:lumMod val="50000"/>
            </a:schemeClr>
          </a:solidFill>
        </a:ln>
      </dgm:spPr>
      <dgm:t>
        <a:bodyPr/>
        <a:lstStyle/>
        <a:p>
          <a:pPr>
            <a:buClrTx/>
            <a:buSzTx/>
            <a:buFont typeface="Arial" panose="020B0604020202020204" pitchFamily="34" charset="0"/>
            <a:buNone/>
          </a:pPr>
          <a:r>
            <a:rPr kumimoji="0" lang="es-ES" sz="1300" b="1" i="0" u="none" strike="noStrike" cap="all" spc="0" normalizeH="0" baseline="0" noProof="0" dirty="0">
              <a:ln>
                <a:noFill/>
              </a:ln>
              <a:solidFill>
                <a:schemeClr val="accent1">
                  <a:lumMod val="50000"/>
                </a:schemeClr>
              </a:solidFill>
              <a:effectLst/>
              <a:uLnTx/>
              <a:uFillTx/>
              <a:latin typeface="Imprint MT Shadow"/>
              <a:ea typeface="+mn-ea"/>
              <a:cs typeface="+mn-cs"/>
            </a:rPr>
            <a:t>PLAN DE ACCIÓN 2022</a:t>
          </a:r>
        </a:p>
        <a:p>
          <a:pPr>
            <a:buClrTx/>
            <a:buSzTx/>
            <a:buFont typeface="Arial" panose="020B0604020202020204" pitchFamily="34" charset="0"/>
            <a:buNone/>
          </a:pPr>
          <a:r>
            <a:rPr lang="es-ES" sz="1300" b="1" dirty="0">
              <a:solidFill>
                <a:srgbClr val="CC0066"/>
              </a:solidFill>
              <a:latin typeface="Imprint MT Shadow"/>
            </a:rPr>
            <a:t>71 MEDIDAS Y ACCIONES DE MEJORA</a:t>
          </a:r>
          <a:endParaRPr lang="es-ES" sz="1300" b="1" dirty="0"/>
        </a:p>
      </dgm:t>
    </dgm:pt>
    <dgm:pt modelId="{9E2F20A1-7C71-4FC1-8226-46E1221BB4CD}" type="parTrans" cxnId="{72E081AF-A367-4509-8051-E71A30CAD50D}">
      <dgm:prSet/>
      <dgm:spPr/>
      <dgm:t>
        <a:bodyPr/>
        <a:lstStyle/>
        <a:p>
          <a:endParaRPr lang="es-ES"/>
        </a:p>
      </dgm:t>
    </dgm:pt>
    <dgm:pt modelId="{DC51744D-31AC-4A4C-ABE5-89BE9C385D64}" type="sibTrans" cxnId="{72E081AF-A367-4509-8051-E71A30CAD50D}">
      <dgm:prSet/>
      <dgm:spPr/>
      <dgm:t>
        <a:bodyPr tIns="360000" bIns="360000"/>
        <a:lstStyle/>
        <a:p>
          <a:endParaRPr lang="es-ES"/>
        </a:p>
      </dgm:t>
    </dgm:pt>
    <dgm:pt modelId="{6FB606E2-F664-4AF7-8972-A9F050E883A6}">
      <dgm:prSet phldrT="[Texto]" custT="1"/>
      <dgm:spPr>
        <a:solidFill>
          <a:srgbClr val="EEFBFC"/>
        </a:solidFill>
        <a:ln w="12700" cap="sq" cmpd="dbl" algn="ctr">
          <a:solidFill>
            <a:schemeClr val="accent1">
              <a:lumMod val="50000"/>
            </a:schemeClr>
          </a:solidFill>
          <a:prstDash val="solid"/>
          <a:miter lim="800000"/>
        </a:ln>
        <a:effectLst/>
      </dgm:spPr>
      <dgm:t>
        <a:bodyPr spcFirstLastPara="0" vert="horz" wrap="square" lIns="16510" tIns="16510" rIns="16510" bIns="16510" numCol="1" spcCol="1270" anchor="ctr" anchorCtr="0"/>
        <a:lstStyle/>
        <a:p>
          <a:pPr marL="0" lvl="0" algn="ctr" defTabSz="577850">
            <a:lnSpc>
              <a:spcPct val="90000"/>
            </a:lnSpc>
            <a:spcBef>
              <a:spcPct val="0"/>
            </a:spcBef>
            <a:spcAft>
              <a:spcPct val="35000"/>
            </a:spcAft>
            <a:buClrTx/>
            <a:buSzTx/>
            <a:buFont typeface="Arial" panose="020B0604020202020204" pitchFamily="34" charset="0"/>
            <a:buNone/>
          </a:pPr>
          <a:r>
            <a:rPr kumimoji="0" lang="es-ES" sz="1300" b="1" i="0" u="none" strike="noStrike" kern="1200" cap="all" spc="0" normalizeH="0" baseline="0" noProof="0" dirty="0">
              <a:ln>
                <a:noFill/>
              </a:ln>
              <a:solidFill>
                <a:schemeClr val="accent1">
                  <a:lumMod val="50000"/>
                </a:schemeClr>
              </a:solidFill>
              <a:effectLst/>
              <a:uLnTx/>
              <a:uFillTx/>
              <a:latin typeface="Imprint MT Shadow"/>
              <a:ea typeface="+mn-ea"/>
              <a:cs typeface="+mn-cs"/>
            </a:rPr>
            <a:t>PLAN DE ACCIÓN 2023</a:t>
          </a:r>
        </a:p>
        <a:p>
          <a:pPr marL="0" lvl="0" algn="ctr" defTabSz="577850">
            <a:lnSpc>
              <a:spcPct val="90000"/>
            </a:lnSpc>
            <a:spcBef>
              <a:spcPct val="0"/>
            </a:spcBef>
            <a:spcAft>
              <a:spcPct val="35000"/>
            </a:spcAft>
            <a:buClrTx/>
            <a:buSzTx/>
            <a:buFont typeface="Arial" panose="020B0604020202020204" pitchFamily="34" charset="0"/>
            <a:buNone/>
          </a:pPr>
          <a:r>
            <a:rPr kumimoji="0" lang="es-ES" sz="1300" b="1" i="0" u="none" strike="noStrike" kern="1200" cap="all" spc="0" normalizeH="0" baseline="0" dirty="0">
              <a:ln>
                <a:noFill/>
              </a:ln>
              <a:solidFill>
                <a:srgbClr val="CC0066"/>
              </a:solidFill>
              <a:effectLst/>
              <a:uLnTx/>
              <a:uFillTx/>
              <a:latin typeface="Imprint MT Shadow"/>
              <a:ea typeface="+mn-ea"/>
              <a:cs typeface="+mn-cs"/>
            </a:rPr>
            <a:t>78 MEDIDAS Y ACCIONES DE MEJORA</a:t>
          </a:r>
        </a:p>
      </dgm:t>
    </dgm:pt>
    <dgm:pt modelId="{B0E67D8C-DF5F-4261-8BA8-8A5675B1A50F}" type="parTrans" cxnId="{E128F215-1646-4E4D-BB93-215F98C7F80D}">
      <dgm:prSet/>
      <dgm:spPr/>
      <dgm:t>
        <a:bodyPr/>
        <a:lstStyle/>
        <a:p>
          <a:endParaRPr lang="es-ES"/>
        </a:p>
      </dgm:t>
    </dgm:pt>
    <dgm:pt modelId="{F636D500-0097-45F2-BB33-1D35CEAEA5F1}" type="sibTrans" cxnId="{E128F215-1646-4E4D-BB93-215F98C7F80D}">
      <dgm:prSet/>
      <dgm:spPr/>
      <dgm:t>
        <a:bodyPr/>
        <a:lstStyle/>
        <a:p>
          <a:endParaRPr lang="es-ES"/>
        </a:p>
      </dgm:t>
    </dgm:pt>
    <dgm:pt modelId="{CB8D82D6-3779-450B-A1FB-4CC2005E3564}">
      <dgm:prSet phldrT="[Texto]" custT="1"/>
      <dgm:spPr>
        <a:solidFill>
          <a:srgbClr val="FFE1F0"/>
        </a:solidFill>
        <a:ln cap="sq" cmpd="dbl">
          <a:solidFill>
            <a:schemeClr val="accent1">
              <a:lumMod val="50000"/>
            </a:schemeClr>
          </a:solidFill>
        </a:ln>
      </dgm:spPr>
      <dgm:t>
        <a:bodyPr/>
        <a:lstStyle/>
        <a:p>
          <a:pPr>
            <a:buClrTx/>
            <a:buSzTx/>
            <a:buFont typeface="Arial" panose="020B0604020202020204" pitchFamily="34" charset="0"/>
            <a:buNone/>
          </a:pPr>
          <a:r>
            <a:rPr kumimoji="0" lang="es-ES" sz="2000" b="1" i="0" u="none" strike="noStrike" cap="all" spc="0" normalizeH="0" baseline="0" noProof="0" dirty="0">
              <a:ln>
                <a:noFill/>
              </a:ln>
              <a:solidFill>
                <a:schemeClr val="accent1">
                  <a:lumMod val="50000"/>
                </a:schemeClr>
              </a:solidFill>
              <a:effectLst/>
              <a:uLnTx/>
              <a:uFillTx/>
              <a:latin typeface="Imprint MT Shadow"/>
              <a:ea typeface="+mn-ea"/>
              <a:cs typeface="+mn-cs"/>
            </a:rPr>
            <a:t>Plan Estratégico 2021-2023</a:t>
          </a:r>
        </a:p>
        <a:p>
          <a:pPr>
            <a:buClrTx/>
            <a:buSzTx/>
            <a:buFont typeface="Arial" panose="020B0604020202020204" pitchFamily="34" charset="0"/>
            <a:buNone/>
          </a:pPr>
          <a:r>
            <a:rPr kumimoji="0" lang="es-ES" sz="2000" b="1" i="0" u="none" strike="noStrike" cap="all" spc="0" normalizeH="0" baseline="0" noProof="0" dirty="0">
              <a:ln>
                <a:noFill/>
              </a:ln>
              <a:solidFill>
                <a:srgbClr val="3C69BA"/>
              </a:solidFill>
              <a:effectLst/>
              <a:uLnTx/>
              <a:uFillTx/>
              <a:latin typeface="Imprint MT Shadow"/>
              <a:ea typeface="+mn-ea"/>
              <a:cs typeface="+mn-cs"/>
            </a:rPr>
            <a:t>6 ejes y 29 objetivos estratégicos</a:t>
          </a:r>
        </a:p>
        <a:p>
          <a:pPr>
            <a:buClrTx/>
            <a:buSzTx/>
            <a:buFont typeface="Arial" panose="020B0604020202020204" pitchFamily="34" charset="0"/>
            <a:buNone/>
          </a:pPr>
          <a:r>
            <a:rPr kumimoji="0" lang="es-ES" sz="2000" b="1" i="0" u="none" strike="noStrike" cap="all" spc="0" normalizeH="0" baseline="0" noProof="0" dirty="0">
              <a:ln>
                <a:noFill/>
              </a:ln>
              <a:solidFill>
                <a:srgbClr val="CC0066"/>
              </a:solidFill>
              <a:effectLst/>
              <a:uLnTx/>
              <a:uFillTx/>
              <a:latin typeface="Imprint MT Shadow"/>
              <a:ea typeface="+mn-ea"/>
              <a:cs typeface="+mn-cs"/>
            </a:rPr>
            <a:t>149 medidas </a:t>
          </a:r>
          <a:endParaRPr lang="es-ES" sz="2000" dirty="0">
            <a:solidFill>
              <a:srgbClr val="CC0066"/>
            </a:solidFill>
          </a:endParaRPr>
        </a:p>
      </dgm:t>
    </dgm:pt>
    <dgm:pt modelId="{5BC6A0D3-CF5A-4287-B79C-31F8C558B7DA}" type="parTrans" cxnId="{07C32E35-973E-445E-8EFF-A91EFDC51728}">
      <dgm:prSet/>
      <dgm:spPr/>
      <dgm:t>
        <a:bodyPr/>
        <a:lstStyle/>
        <a:p>
          <a:endParaRPr lang="es-ES"/>
        </a:p>
      </dgm:t>
    </dgm:pt>
    <dgm:pt modelId="{09F490E9-906A-4FAF-9451-086E73241238}" type="sibTrans" cxnId="{07C32E35-973E-445E-8EFF-A91EFDC51728}">
      <dgm:prSet/>
      <dgm:spPr/>
      <dgm:t>
        <a:bodyPr/>
        <a:lstStyle/>
        <a:p>
          <a:endParaRPr lang="es-ES"/>
        </a:p>
      </dgm:t>
    </dgm:pt>
    <dgm:pt modelId="{585805BA-4340-480C-AB2D-ADB494658833}" type="pres">
      <dgm:prSet presAssocID="{7B292AFB-7C38-4E9F-B064-C0EF7DFF8643}" presName="Name0" presStyleCnt="0">
        <dgm:presLayoutVars>
          <dgm:dir/>
          <dgm:resizeHandles val="exact"/>
        </dgm:presLayoutVars>
      </dgm:prSet>
      <dgm:spPr/>
    </dgm:pt>
    <dgm:pt modelId="{E184C077-C83B-4C59-8872-139810252C61}" type="pres">
      <dgm:prSet presAssocID="{7B292AFB-7C38-4E9F-B064-C0EF7DFF8643}" presName="vNodes" presStyleCnt="0"/>
      <dgm:spPr/>
    </dgm:pt>
    <dgm:pt modelId="{0D9DB364-F052-4578-BFC3-23AE22E08FEE}" type="pres">
      <dgm:prSet presAssocID="{AC2ECC8B-7F07-4915-B60F-73EF5D7B15D1}" presName="node" presStyleLbl="node1" presStyleIdx="0" presStyleCnt="3" custScaleX="160896" custScaleY="69827" custLinFactX="100000" custLinFactNeighborX="180325" custLinFactNeighborY="18421">
        <dgm:presLayoutVars>
          <dgm:bulletEnabled val="1"/>
        </dgm:presLayoutVars>
      </dgm:prSet>
      <dgm:spPr/>
    </dgm:pt>
    <dgm:pt modelId="{8A41EEFE-0F28-42F3-8C1A-65620FA78E9C}" type="pres">
      <dgm:prSet presAssocID="{DC51744D-31AC-4A4C-ABE5-89BE9C385D64}" presName="spacerT" presStyleCnt="0"/>
      <dgm:spPr/>
    </dgm:pt>
    <dgm:pt modelId="{BBD4E5EE-B842-45DC-85C7-BE3004BE695C}" type="pres">
      <dgm:prSet presAssocID="{DC51744D-31AC-4A4C-ABE5-89BE9C385D64}" presName="sibTrans" presStyleLbl="sibTrans2D1" presStyleIdx="0" presStyleCnt="2" custScaleX="58838" custScaleY="51163" custLinFactX="200000" custLinFactNeighborX="284530" custLinFactNeighborY="-67017"/>
      <dgm:spPr/>
    </dgm:pt>
    <dgm:pt modelId="{BDE40109-8E42-4F9E-84CA-7706386009AB}" type="pres">
      <dgm:prSet presAssocID="{DC51744D-31AC-4A4C-ABE5-89BE9C385D64}" presName="spacerB" presStyleCnt="0"/>
      <dgm:spPr/>
    </dgm:pt>
    <dgm:pt modelId="{AEBE9844-1EAA-4513-A8F5-F701A799B1FF}" type="pres">
      <dgm:prSet presAssocID="{6FB606E2-F664-4AF7-8972-A9F050E883A6}" presName="node" presStyleLbl="node1" presStyleIdx="1" presStyleCnt="3" custScaleX="158905" custScaleY="73391" custLinFactX="100000" custLinFactY="-2605" custLinFactNeighborX="181320" custLinFactNeighborY="-100000">
        <dgm:presLayoutVars>
          <dgm:bulletEnabled val="1"/>
        </dgm:presLayoutVars>
      </dgm:prSet>
      <dgm:spPr>
        <a:xfrm>
          <a:off x="5496191" y="2198265"/>
          <a:ext cx="2941117" cy="1850865"/>
        </a:xfrm>
        <a:prstGeom prst="ellipse">
          <a:avLst/>
        </a:prstGeom>
      </dgm:spPr>
    </dgm:pt>
    <dgm:pt modelId="{1F7CF0CF-0047-47F0-93FB-84DF83E990D0}" type="pres">
      <dgm:prSet presAssocID="{7B292AFB-7C38-4E9F-B064-C0EF7DFF8643}" presName="sibTransLast" presStyleLbl="sibTrans2D1" presStyleIdx="1" presStyleCnt="2" custAng="0" custScaleX="64075" custLinFactX="38768" custLinFactNeighborX="100000" custLinFactNeighborY="-10121"/>
      <dgm:spPr/>
    </dgm:pt>
    <dgm:pt modelId="{329255D5-A9DB-4B6C-83BD-A76A295B2751}" type="pres">
      <dgm:prSet presAssocID="{7B292AFB-7C38-4E9F-B064-C0EF7DFF8643}" presName="connectorText" presStyleLbl="sibTrans2D1" presStyleIdx="1" presStyleCnt="2"/>
      <dgm:spPr/>
    </dgm:pt>
    <dgm:pt modelId="{67C05694-AE44-4737-82A5-DD7AA92DB4E3}" type="pres">
      <dgm:prSet presAssocID="{7B292AFB-7C38-4E9F-B064-C0EF7DFF8643}" presName="lastNode" presStyleLbl="node1" presStyleIdx="2" presStyleCnt="3" custScaleX="115998" custScaleY="62702" custLinFactX="-82804" custLinFactNeighborX="-100000" custLinFactNeighborY="-3400">
        <dgm:presLayoutVars>
          <dgm:bulletEnabled val="1"/>
        </dgm:presLayoutVars>
      </dgm:prSet>
      <dgm:spPr/>
    </dgm:pt>
  </dgm:ptLst>
  <dgm:cxnLst>
    <dgm:cxn modelId="{E128F215-1646-4E4D-BB93-215F98C7F80D}" srcId="{7B292AFB-7C38-4E9F-B064-C0EF7DFF8643}" destId="{6FB606E2-F664-4AF7-8972-A9F050E883A6}" srcOrd="1" destOrd="0" parTransId="{B0E67D8C-DF5F-4261-8BA8-8A5675B1A50F}" sibTransId="{F636D500-0097-45F2-BB33-1D35CEAEA5F1}"/>
    <dgm:cxn modelId="{07C32E35-973E-445E-8EFF-A91EFDC51728}" srcId="{7B292AFB-7C38-4E9F-B064-C0EF7DFF8643}" destId="{CB8D82D6-3779-450B-A1FB-4CC2005E3564}" srcOrd="2" destOrd="0" parTransId="{5BC6A0D3-CF5A-4287-B79C-31F8C558B7DA}" sibTransId="{09F490E9-906A-4FAF-9451-086E73241238}"/>
    <dgm:cxn modelId="{B778A861-8830-4B46-9045-883F7CC7D791}" type="presOf" srcId="{7B292AFB-7C38-4E9F-B064-C0EF7DFF8643}" destId="{585805BA-4340-480C-AB2D-ADB494658833}" srcOrd="0" destOrd="0" presId="urn:microsoft.com/office/officeart/2005/8/layout/equation2"/>
    <dgm:cxn modelId="{52F44878-FE6C-4E69-9FE0-CA9A56529739}" type="presOf" srcId="{DC51744D-31AC-4A4C-ABE5-89BE9C385D64}" destId="{BBD4E5EE-B842-45DC-85C7-BE3004BE695C}" srcOrd="0" destOrd="0" presId="urn:microsoft.com/office/officeart/2005/8/layout/equation2"/>
    <dgm:cxn modelId="{D504C583-DE81-4051-B06E-DF59AC398074}" type="presOf" srcId="{F636D500-0097-45F2-BB33-1D35CEAEA5F1}" destId="{1F7CF0CF-0047-47F0-93FB-84DF83E990D0}" srcOrd="0" destOrd="0" presId="urn:microsoft.com/office/officeart/2005/8/layout/equation2"/>
    <dgm:cxn modelId="{D3D3AC95-3267-4DEA-9E78-5E5E80FA0CBE}" type="presOf" srcId="{6FB606E2-F664-4AF7-8972-A9F050E883A6}" destId="{AEBE9844-1EAA-4513-A8F5-F701A799B1FF}" srcOrd="0" destOrd="0" presId="urn:microsoft.com/office/officeart/2005/8/layout/equation2"/>
    <dgm:cxn modelId="{72E081AF-A367-4509-8051-E71A30CAD50D}" srcId="{7B292AFB-7C38-4E9F-B064-C0EF7DFF8643}" destId="{AC2ECC8B-7F07-4915-B60F-73EF5D7B15D1}" srcOrd="0" destOrd="0" parTransId="{9E2F20A1-7C71-4FC1-8226-46E1221BB4CD}" sibTransId="{DC51744D-31AC-4A4C-ABE5-89BE9C385D64}"/>
    <dgm:cxn modelId="{525C19B8-A6D7-442D-9429-57ACB5D5E502}" type="presOf" srcId="{AC2ECC8B-7F07-4915-B60F-73EF5D7B15D1}" destId="{0D9DB364-F052-4578-BFC3-23AE22E08FEE}" srcOrd="0" destOrd="0" presId="urn:microsoft.com/office/officeart/2005/8/layout/equation2"/>
    <dgm:cxn modelId="{6D0B79C7-D30E-47C8-BE7B-AD2515F4B7E0}" type="presOf" srcId="{CB8D82D6-3779-450B-A1FB-4CC2005E3564}" destId="{67C05694-AE44-4737-82A5-DD7AA92DB4E3}" srcOrd="0" destOrd="0" presId="urn:microsoft.com/office/officeart/2005/8/layout/equation2"/>
    <dgm:cxn modelId="{61E898F4-D3AC-4CD7-A185-6E1A4548D118}" type="presOf" srcId="{F636D500-0097-45F2-BB33-1D35CEAEA5F1}" destId="{329255D5-A9DB-4B6C-83BD-A76A295B2751}" srcOrd="1" destOrd="0" presId="urn:microsoft.com/office/officeart/2005/8/layout/equation2"/>
    <dgm:cxn modelId="{8BA523E8-38AB-4936-B31A-58C1600A87B2}" type="presParOf" srcId="{585805BA-4340-480C-AB2D-ADB494658833}" destId="{E184C077-C83B-4C59-8872-139810252C61}" srcOrd="0" destOrd="0" presId="urn:microsoft.com/office/officeart/2005/8/layout/equation2"/>
    <dgm:cxn modelId="{ECC67A2D-9E56-441D-95AE-08B5F14EB8A1}" type="presParOf" srcId="{E184C077-C83B-4C59-8872-139810252C61}" destId="{0D9DB364-F052-4578-BFC3-23AE22E08FEE}" srcOrd="0" destOrd="0" presId="urn:microsoft.com/office/officeart/2005/8/layout/equation2"/>
    <dgm:cxn modelId="{88170510-C7AB-420C-B09B-C91AC5A63683}" type="presParOf" srcId="{E184C077-C83B-4C59-8872-139810252C61}" destId="{8A41EEFE-0F28-42F3-8C1A-65620FA78E9C}" srcOrd="1" destOrd="0" presId="urn:microsoft.com/office/officeart/2005/8/layout/equation2"/>
    <dgm:cxn modelId="{B2D4AFE9-F8CF-415E-95E7-400262DA629D}" type="presParOf" srcId="{E184C077-C83B-4C59-8872-139810252C61}" destId="{BBD4E5EE-B842-45DC-85C7-BE3004BE695C}" srcOrd="2" destOrd="0" presId="urn:microsoft.com/office/officeart/2005/8/layout/equation2"/>
    <dgm:cxn modelId="{577C064B-4F4F-4D18-A893-E63318A9E625}" type="presParOf" srcId="{E184C077-C83B-4C59-8872-139810252C61}" destId="{BDE40109-8E42-4F9E-84CA-7706386009AB}" srcOrd="3" destOrd="0" presId="urn:microsoft.com/office/officeart/2005/8/layout/equation2"/>
    <dgm:cxn modelId="{B46B138D-3310-4EE9-8A24-6FE3C54F71A9}" type="presParOf" srcId="{E184C077-C83B-4C59-8872-139810252C61}" destId="{AEBE9844-1EAA-4513-A8F5-F701A799B1FF}" srcOrd="4" destOrd="0" presId="urn:microsoft.com/office/officeart/2005/8/layout/equation2"/>
    <dgm:cxn modelId="{01E167DE-A6CA-4AC4-B2BF-8B994AF8ED9A}" type="presParOf" srcId="{585805BA-4340-480C-AB2D-ADB494658833}" destId="{1F7CF0CF-0047-47F0-93FB-84DF83E990D0}" srcOrd="1" destOrd="0" presId="urn:microsoft.com/office/officeart/2005/8/layout/equation2"/>
    <dgm:cxn modelId="{DC93A9EF-07AA-468F-96EB-AE62E6E23B84}" type="presParOf" srcId="{1F7CF0CF-0047-47F0-93FB-84DF83E990D0}" destId="{329255D5-A9DB-4B6C-83BD-A76A295B2751}" srcOrd="0" destOrd="0" presId="urn:microsoft.com/office/officeart/2005/8/layout/equation2"/>
    <dgm:cxn modelId="{BC0FBD9A-979F-4291-BB79-0E55C9EAB5D5}" type="presParOf" srcId="{585805BA-4340-480C-AB2D-ADB494658833}" destId="{67C05694-AE44-4737-82A5-DD7AA92DB4E3}" srcOrd="2" destOrd="0" presId="urn:microsoft.com/office/officeart/2005/8/layout/equati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2397E8-1EB5-498B-8544-76DF733680B7}" type="doc">
      <dgm:prSet loTypeId="urn:microsoft.com/office/officeart/2005/8/layout/pyramid1" loCatId="pyramid" qsTypeId="urn:microsoft.com/office/officeart/2005/8/quickstyle/simple1" qsCatId="simple" csTypeId="urn:microsoft.com/office/officeart/2005/8/colors/colorful1" csCatId="colorful" phldr="1"/>
      <dgm:spPr/>
    </dgm:pt>
    <dgm:pt modelId="{46106923-3EB3-427F-8D4E-F05EEF02103A}">
      <dgm:prSet phldrT="[Texto]" custT="1"/>
      <dgm:spPr>
        <a:solidFill>
          <a:srgbClr val="CC0066"/>
        </a:solidFill>
      </dgm:spPr>
      <dgm:t>
        <a:bodyPr/>
        <a:lstStyle/>
        <a:p>
          <a:endParaRPr lang="es-ES" sz="1400" b="1" dirty="0">
            <a:solidFill>
              <a:schemeClr val="bg1"/>
            </a:solidFill>
          </a:endParaRPr>
        </a:p>
        <a:p>
          <a:r>
            <a:rPr lang="es-ES" sz="1400" b="1" dirty="0">
              <a:solidFill>
                <a:schemeClr val="bg1"/>
              </a:solidFill>
            </a:rPr>
            <a:t>6 EJES</a:t>
          </a:r>
        </a:p>
      </dgm:t>
    </dgm:pt>
    <dgm:pt modelId="{F52C57BB-620A-4B04-9DDD-D80605B7AF98}" type="parTrans" cxnId="{6719CAA0-EDA5-446C-83A8-4FF99A4E0D39}">
      <dgm:prSet/>
      <dgm:spPr/>
      <dgm:t>
        <a:bodyPr/>
        <a:lstStyle/>
        <a:p>
          <a:endParaRPr lang="es-ES" sz="1400" b="1"/>
        </a:p>
      </dgm:t>
    </dgm:pt>
    <dgm:pt modelId="{BBAF7284-A0B7-41ED-A09F-064235B11D08}" type="sibTrans" cxnId="{6719CAA0-EDA5-446C-83A8-4FF99A4E0D39}">
      <dgm:prSet/>
      <dgm:spPr/>
      <dgm:t>
        <a:bodyPr/>
        <a:lstStyle/>
        <a:p>
          <a:endParaRPr lang="es-ES" sz="1400" b="1"/>
        </a:p>
      </dgm:t>
    </dgm:pt>
    <dgm:pt modelId="{E6DCEE46-6C49-47B6-9C68-E8E4D402EF1C}">
      <dgm:prSet phldrT="[Texto]" custT="1"/>
      <dgm:spPr>
        <a:solidFill>
          <a:srgbClr val="FF5DAE"/>
        </a:solidFill>
      </dgm:spPr>
      <dgm:t>
        <a:bodyPr/>
        <a:lstStyle/>
        <a:p>
          <a:r>
            <a:rPr lang="es-ES" sz="1400" b="1" dirty="0">
              <a:solidFill>
                <a:schemeClr val="bg1"/>
              </a:solidFill>
            </a:rPr>
            <a:t>29 OBJETIVOS ESTRATÉGICOS</a:t>
          </a:r>
        </a:p>
      </dgm:t>
    </dgm:pt>
    <dgm:pt modelId="{0426A2FD-2141-4B09-BEB9-15C11F4DAA6F}" type="parTrans" cxnId="{4438622E-99D6-4428-853E-7D25B126D234}">
      <dgm:prSet/>
      <dgm:spPr/>
      <dgm:t>
        <a:bodyPr/>
        <a:lstStyle/>
        <a:p>
          <a:endParaRPr lang="es-ES" sz="1400" b="1"/>
        </a:p>
      </dgm:t>
    </dgm:pt>
    <dgm:pt modelId="{A90118A5-4DDC-48A6-9904-CA05DF9312EC}" type="sibTrans" cxnId="{4438622E-99D6-4428-853E-7D25B126D234}">
      <dgm:prSet/>
      <dgm:spPr/>
      <dgm:t>
        <a:bodyPr/>
        <a:lstStyle/>
        <a:p>
          <a:endParaRPr lang="es-ES" sz="1400" b="1"/>
        </a:p>
      </dgm:t>
    </dgm:pt>
    <dgm:pt modelId="{69A4347F-2159-4F54-8E53-FB2208BE06FE}">
      <dgm:prSet phldrT="[Texto]" custT="1"/>
      <dgm:spPr>
        <a:solidFill>
          <a:srgbClr val="FFD9EC"/>
        </a:solidFill>
      </dgm:spPr>
      <dgm:t>
        <a:bodyPr/>
        <a:lstStyle/>
        <a:p>
          <a:r>
            <a:rPr lang="es-ES" sz="1400" b="1" dirty="0"/>
            <a:t>71 MEDIDAS Y ACCIONES DE MEJORA</a:t>
          </a:r>
        </a:p>
      </dgm:t>
    </dgm:pt>
    <dgm:pt modelId="{A0A440E4-0229-4169-A585-C92C30E73711}" type="parTrans" cxnId="{05AC9F22-79C1-4AA1-A6EE-686C477DAD9A}">
      <dgm:prSet/>
      <dgm:spPr/>
      <dgm:t>
        <a:bodyPr/>
        <a:lstStyle/>
        <a:p>
          <a:endParaRPr lang="es-ES" sz="1400" b="1"/>
        </a:p>
      </dgm:t>
    </dgm:pt>
    <dgm:pt modelId="{6130BCD7-FC6A-44BD-8816-8ACAE75AD9B5}" type="sibTrans" cxnId="{05AC9F22-79C1-4AA1-A6EE-686C477DAD9A}">
      <dgm:prSet/>
      <dgm:spPr/>
      <dgm:t>
        <a:bodyPr/>
        <a:lstStyle/>
        <a:p>
          <a:endParaRPr lang="es-ES" sz="1400" b="1"/>
        </a:p>
      </dgm:t>
    </dgm:pt>
    <dgm:pt modelId="{CF2A7A86-CECB-4BB6-AEB2-6E556C68BD66}" type="pres">
      <dgm:prSet presAssocID="{E02397E8-1EB5-498B-8544-76DF733680B7}" presName="Name0" presStyleCnt="0">
        <dgm:presLayoutVars>
          <dgm:dir/>
          <dgm:animLvl val="lvl"/>
          <dgm:resizeHandles val="exact"/>
        </dgm:presLayoutVars>
      </dgm:prSet>
      <dgm:spPr/>
    </dgm:pt>
    <dgm:pt modelId="{797D9F22-D422-4964-A7F4-0095B2F46FBD}" type="pres">
      <dgm:prSet presAssocID="{46106923-3EB3-427F-8D4E-F05EEF02103A}" presName="Name8" presStyleCnt="0"/>
      <dgm:spPr/>
    </dgm:pt>
    <dgm:pt modelId="{6D9ECE1E-20D6-4C69-B184-9D09424AC914}" type="pres">
      <dgm:prSet presAssocID="{46106923-3EB3-427F-8D4E-F05EEF02103A}" presName="level" presStyleLbl="node1" presStyleIdx="0" presStyleCnt="3">
        <dgm:presLayoutVars>
          <dgm:chMax val="1"/>
          <dgm:bulletEnabled val="1"/>
        </dgm:presLayoutVars>
      </dgm:prSet>
      <dgm:spPr/>
    </dgm:pt>
    <dgm:pt modelId="{9BFA5CB1-854B-4F88-A998-23FCA8C4DA27}" type="pres">
      <dgm:prSet presAssocID="{46106923-3EB3-427F-8D4E-F05EEF02103A}" presName="levelTx" presStyleLbl="revTx" presStyleIdx="0" presStyleCnt="0">
        <dgm:presLayoutVars>
          <dgm:chMax val="1"/>
          <dgm:bulletEnabled val="1"/>
        </dgm:presLayoutVars>
      </dgm:prSet>
      <dgm:spPr/>
    </dgm:pt>
    <dgm:pt modelId="{6C0EE414-0660-4434-AD67-01AABE254255}" type="pres">
      <dgm:prSet presAssocID="{E6DCEE46-6C49-47B6-9C68-E8E4D402EF1C}" presName="Name8" presStyleCnt="0"/>
      <dgm:spPr/>
    </dgm:pt>
    <dgm:pt modelId="{E5522EE3-41A1-46F0-A85C-411A0DE2AA87}" type="pres">
      <dgm:prSet presAssocID="{E6DCEE46-6C49-47B6-9C68-E8E4D402EF1C}" presName="level" presStyleLbl="node1" presStyleIdx="1" presStyleCnt="3">
        <dgm:presLayoutVars>
          <dgm:chMax val="1"/>
          <dgm:bulletEnabled val="1"/>
        </dgm:presLayoutVars>
      </dgm:prSet>
      <dgm:spPr/>
    </dgm:pt>
    <dgm:pt modelId="{E0345793-90E9-476F-8F16-17F81009A386}" type="pres">
      <dgm:prSet presAssocID="{E6DCEE46-6C49-47B6-9C68-E8E4D402EF1C}" presName="levelTx" presStyleLbl="revTx" presStyleIdx="0" presStyleCnt="0">
        <dgm:presLayoutVars>
          <dgm:chMax val="1"/>
          <dgm:bulletEnabled val="1"/>
        </dgm:presLayoutVars>
      </dgm:prSet>
      <dgm:spPr/>
    </dgm:pt>
    <dgm:pt modelId="{9B241DE1-19B4-4830-8FE3-30859F47626B}" type="pres">
      <dgm:prSet presAssocID="{69A4347F-2159-4F54-8E53-FB2208BE06FE}" presName="Name8" presStyleCnt="0"/>
      <dgm:spPr/>
    </dgm:pt>
    <dgm:pt modelId="{3300E16B-9558-444B-A879-F54E7B2E8B22}" type="pres">
      <dgm:prSet presAssocID="{69A4347F-2159-4F54-8E53-FB2208BE06FE}" presName="level" presStyleLbl="node1" presStyleIdx="2" presStyleCnt="3" custLinFactNeighborX="-8167" custLinFactNeighborY="71451">
        <dgm:presLayoutVars>
          <dgm:chMax val="1"/>
          <dgm:bulletEnabled val="1"/>
        </dgm:presLayoutVars>
      </dgm:prSet>
      <dgm:spPr/>
    </dgm:pt>
    <dgm:pt modelId="{CCD44E77-2797-4122-9D61-3350A2E01CF1}" type="pres">
      <dgm:prSet presAssocID="{69A4347F-2159-4F54-8E53-FB2208BE06FE}" presName="levelTx" presStyleLbl="revTx" presStyleIdx="0" presStyleCnt="0">
        <dgm:presLayoutVars>
          <dgm:chMax val="1"/>
          <dgm:bulletEnabled val="1"/>
        </dgm:presLayoutVars>
      </dgm:prSet>
      <dgm:spPr/>
    </dgm:pt>
  </dgm:ptLst>
  <dgm:cxnLst>
    <dgm:cxn modelId="{05AC9F22-79C1-4AA1-A6EE-686C477DAD9A}" srcId="{E02397E8-1EB5-498B-8544-76DF733680B7}" destId="{69A4347F-2159-4F54-8E53-FB2208BE06FE}" srcOrd="2" destOrd="0" parTransId="{A0A440E4-0229-4169-A585-C92C30E73711}" sibTransId="{6130BCD7-FC6A-44BD-8816-8ACAE75AD9B5}"/>
    <dgm:cxn modelId="{4438622E-99D6-4428-853E-7D25B126D234}" srcId="{E02397E8-1EB5-498B-8544-76DF733680B7}" destId="{E6DCEE46-6C49-47B6-9C68-E8E4D402EF1C}" srcOrd="1" destOrd="0" parTransId="{0426A2FD-2141-4B09-BEB9-15C11F4DAA6F}" sibTransId="{A90118A5-4DDC-48A6-9904-CA05DF9312EC}"/>
    <dgm:cxn modelId="{2B90995E-B36D-4140-9A7B-26B911DF0035}" type="presOf" srcId="{E6DCEE46-6C49-47B6-9C68-E8E4D402EF1C}" destId="{E0345793-90E9-476F-8F16-17F81009A386}" srcOrd="1" destOrd="0" presId="urn:microsoft.com/office/officeart/2005/8/layout/pyramid1"/>
    <dgm:cxn modelId="{54390C74-6911-4545-AEE6-A99018C13A1C}" type="presOf" srcId="{69A4347F-2159-4F54-8E53-FB2208BE06FE}" destId="{CCD44E77-2797-4122-9D61-3350A2E01CF1}" srcOrd="1" destOrd="0" presId="urn:microsoft.com/office/officeart/2005/8/layout/pyramid1"/>
    <dgm:cxn modelId="{D59BCF76-45A8-43F6-A23F-E6BA9C8CFF8A}" type="presOf" srcId="{E02397E8-1EB5-498B-8544-76DF733680B7}" destId="{CF2A7A86-CECB-4BB6-AEB2-6E556C68BD66}" srcOrd="0" destOrd="0" presId="urn:microsoft.com/office/officeart/2005/8/layout/pyramid1"/>
    <dgm:cxn modelId="{F50D3E7F-BE95-4C4B-9F2C-C3471C9AFF9B}" type="presOf" srcId="{E6DCEE46-6C49-47B6-9C68-E8E4D402EF1C}" destId="{E5522EE3-41A1-46F0-A85C-411A0DE2AA87}" srcOrd="0" destOrd="0" presId="urn:microsoft.com/office/officeart/2005/8/layout/pyramid1"/>
    <dgm:cxn modelId="{6719CAA0-EDA5-446C-83A8-4FF99A4E0D39}" srcId="{E02397E8-1EB5-498B-8544-76DF733680B7}" destId="{46106923-3EB3-427F-8D4E-F05EEF02103A}" srcOrd="0" destOrd="0" parTransId="{F52C57BB-620A-4B04-9DDD-D80605B7AF98}" sibTransId="{BBAF7284-A0B7-41ED-A09F-064235B11D08}"/>
    <dgm:cxn modelId="{ED855EC4-FB5D-4429-98B1-CE9AE49DE870}" type="presOf" srcId="{46106923-3EB3-427F-8D4E-F05EEF02103A}" destId="{9BFA5CB1-854B-4F88-A998-23FCA8C4DA27}" srcOrd="1" destOrd="0" presId="urn:microsoft.com/office/officeart/2005/8/layout/pyramid1"/>
    <dgm:cxn modelId="{276345DB-EA3F-4FFA-9610-02D450ECF727}" type="presOf" srcId="{69A4347F-2159-4F54-8E53-FB2208BE06FE}" destId="{3300E16B-9558-444B-A879-F54E7B2E8B22}" srcOrd="0" destOrd="0" presId="urn:microsoft.com/office/officeart/2005/8/layout/pyramid1"/>
    <dgm:cxn modelId="{1B65A2FB-20F2-41C9-8802-9FACADAC3E15}" type="presOf" srcId="{46106923-3EB3-427F-8D4E-F05EEF02103A}" destId="{6D9ECE1E-20D6-4C69-B184-9D09424AC914}" srcOrd="0" destOrd="0" presId="urn:microsoft.com/office/officeart/2005/8/layout/pyramid1"/>
    <dgm:cxn modelId="{A6F54ED1-DFEE-4DB8-9391-EFA1585E5F97}" type="presParOf" srcId="{CF2A7A86-CECB-4BB6-AEB2-6E556C68BD66}" destId="{797D9F22-D422-4964-A7F4-0095B2F46FBD}" srcOrd="0" destOrd="0" presId="urn:microsoft.com/office/officeart/2005/8/layout/pyramid1"/>
    <dgm:cxn modelId="{5914F9F2-754A-439C-AB61-265FAAE29434}" type="presParOf" srcId="{797D9F22-D422-4964-A7F4-0095B2F46FBD}" destId="{6D9ECE1E-20D6-4C69-B184-9D09424AC914}" srcOrd="0" destOrd="0" presId="urn:microsoft.com/office/officeart/2005/8/layout/pyramid1"/>
    <dgm:cxn modelId="{4EB096BA-9A8D-4AFA-9360-0F723EC2FE13}" type="presParOf" srcId="{797D9F22-D422-4964-A7F4-0095B2F46FBD}" destId="{9BFA5CB1-854B-4F88-A998-23FCA8C4DA27}" srcOrd="1" destOrd="0" presId="urn:microsoft.com/office/officeart/2005/8/layout/pyramid1"/>
    <dgm:cxn modelId="{454581A2-A16D-4D6A-9FDD-9A457CBD34A4}" type="presParOf" srcId="{CF2A7A86-CECB-4BB6-AEB2-6E556C68BD66}" destId="{6C0EE414-0660-4434-AD67-01AABE254255}" srcOrd="1" destOrd="0" presId="urn:microsoft.com/office/officeart/2005/8/layout/pyramid1"/>
    <dgm:cxn modelId="{D2BFB295-BE57-48A8-B916-199C4F1C5D99}" type="presParOf" srcId="{6C0EE414-0660-4434-AD67-01AABE254255}" destId="{E5522EE3-41A1-46F0-A85C-411A0DE2AA87}" srcOrd="0" destOrd="0" presId="urn:microsoft.com/office/officeart/2005/8/layout/pyramid1"/>
    <dgm:cxn modelId="{3CC7AF36-3FCA-4CA0-B39F-C1B2D0706947}" type="presParOf" srcId="{6C0EE414-0660-4434-AD67-01AABE254255}" destId="{E0345793-90E9-476F-8F16-17F81009A386}" srcOrd="1" destOrd="0" presId="urn:microsoft.com/office/officeart/2005/8/layout/pyramid1"/>
    <dgm:cxn modelId="{141E4227-FC57-4442-B92E-E01A2706B9A6}" type="presParOf" srcId="{CF2A7A86-CECB-4BB6-AEB2-6E556C68BD66}" destId="{9B241DE1-19B4-4830-8FE3-30859F47626B}" srcOrd="2" destOrd="0" presId="urn:microsoft.com/office/officeart/2005/8/layout/pyramid1"/>
    <dgm:cxn modelId="{7CB1A8CD-2F99-410E-93DA-B26D9ED7DEFB}" type="presParOf" srcId="{9B241DE1-19B4-4830-8FE3-30859F47626B}" destId="{3300E16B-9558-444B-A879-F54E7B2E8B22}" srcOrd="0" destOrd="0" presId="urn:microsoft.com/office/officeart/2005/8/layout/pyramid1"/>
    <dgm:cxn modelId="{E4065C4B-5A1E-4510-B555-8BC820A6B94E}" type="presParOf" srcId="{9B241DE1-19B4-4830-8FE3-30859F47626B}" destId="{CCD44E77-2797-4122-9D61-3350A2E01CF1}" srcOrd="1" destOrd="0" presId="urn:microsoft.com/office/officeart/2005/8/layout/pyramid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2397E8-1EB5-498B-8544-76DF733680B7}" type="doc">
      <dgm:prSet loTypeId="urn:microsoft.com/office/officeart/2005/8/layout/pyramid1" loCatId="pyramid" qsTypeId="urn:microsoft.com/office/officeart/2005/8/quickstyle/simple1" qsCatId="simple" csTypeId="urn:microsoft.com/office/officeart/2005/8/colors/colorful1" csCatId="colorful" phldr="1"/>
      <dgm:spPr/>
    </dgm:pt>
    <dgm:pt modelId="{46106923-3EB3-427F-8D4E-F05EEF02103A}">
      <dgm:prSet phldrT="[Texto]" custT="1"/>
      <dgm:spPr>
        <a:solidFill>
          <a:srgbClr val="CC0066"/>
        </a:solidFill>
      </dgm:spPr>
      <dgm:t>
        <a:bodyPr/>
        <a:lstStyle/>
        <a:p>
          <a:endParaRPr lang="es-ES" sz="1400" b="1" dirty="0">
            <a:solidFill>
              <a:schemeClr val="bg1"/>
            </a:solidFill>
          </a:endParaRPr>
        </a:p>
        <a:p>
          <a:r>
            <a:rPr lang="es-ES" sz="1400" b="1" dirty="0">
              <a:solidFill>
                <a:schemeClr val="bg1"/>
              </a:solidFill>
            </a:rPr>
            <a:t>6 EJES</a:t>
          </a:r>
        </a:p>
      </dgm:t>
    </dgm:pt>
    <dgm:pt modelId="{F52C57BB-620A-4B04-9DDD-D80605B7AF98}" type="parTrans" cxnId="{6719CAA0-EDA5-446C-83A8-4FF99A4E0D39}">
      <dgm:prSet/>
      <dgm:spPr/>
      <dgm:t>
        <a:bodyPr/>
        <a:lstStyle/>
        <a:p>
          <a:endParaRPr lang="es-ES" sz="1400" b="1"/>
        </a:p>
      </dgm:t>
    </dgm:pt>
    <dgm:pt modelId="{BBAF7284-A0B7-41ED-A09F-064235B11D08}" type="sibTrans" cxnId="{6719CAA0-EDA5-446C-83A8-4FF99A4E0D39}">
      <dgm:prSet/>
      <dgm:spPr/>
      <dgm:t>
        <a:bodyPr/>
        <a:lstStyle/>
        <a:p>
          <a:endParaRPr lang="es-ES" sz="1400" b="1"/>
        </a:p>
      </dgm:t>
    </dgm:pt>
    <dgm:pt modelId="{E6DCEE46-6C49-47B6-9C68-E8E4D402EF1C}">
      <dgm:prSet phldrT="[Texto]" custT="1"/>
      <dgm:spPr>
        <a:solidFill>
          <a:srgbClr val="FF93C9"/>
        </a:solidFill>
        <a:ln w="12700" cap="flat" cmpd="sng" algn="ctr">
          <a:solidFill>
            <a:prstClr val="white">
              <a:hueOff val="0"/>
              <a:satOff val="0"/>
              <a:lumOff val="0"/>
              <a:alphaOff val="0"/>
            </a:prstClr>
          </a:solidFill>
          <a:prstDash val="solid"/>
          <a:miter lim="800000"/>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s-ES" sz="1400" b="1" kern="1200" dirty="0">
              <a:solidFill>
                <a:prstClr val="black">
                  <a:hueOff val="0"/>
                  <a:satOff val="0"/>
                  <a:lumOff val="0"/>
                  <a:alphaOff val="0"/>
                </a:prstClr>
              </a:solidFill>
              <a:latin typeface="Calibri" panose="020F0502020204030204"/>
              <a:ea typeface="+mn-ea"/>
              <a:cs typeface="+mn-cs"/>
            </a:rPr>
            <a:t>71 MEDIDAS Y ACCIONES DE MEJORA</a:t>
          </a:r>
        </a:p>
      </dgm:t>
    </dgm:pt>
    <dgm:pt modelId="{0426A2FD-2141-4B09-BEB9-15C11F4DAA6F}" type="parTrans" cxnId="{4438622E-99D6-4428-853E-7D25B126D234}">
      <dgm:prSet/>
      <dgm:spPr/>
      <dgm:t>
        <a:bodyPr/>
        <a:lstStyle/>
        <a:p>
          <a:endParaRPr lang="es-ES" sz="1400" b="1"/>
        </a:p>
      </dgm:t>
    </dgm:pt>
    <dgm:pt modelId="{A90118A5-4DDC-48A6-9904-CA05DF9312EC}" type="sibTrans" cxnId="{4438622E-99D6-4428-853E-7D25B126D234}">
      <dgm:prSet/>
      <dgm:spPr/>
      <dgm:t>
        <a:bodyPr/>
        <a:lstStyle/>
        <a:p>
          <a:endParaRPr lang="es-ES" sz="1400" b="1"/>
        </a:p>
      </dgm:t>
    </dgm:pt>
    <dgm:pt modelId="{69A4347F-2159-4F54-8E53-FB2208BE06FE}">
      <dgm:prSet phldrT="[Texto]" custT="1"/>
      <dgm:spPr>
        <a:solidFill>
          <a:srgbClr val="FFD9EC"/>
        </a:solidFill>
      </dgm:spPr>
      <dgm:t>
        <a:bodyPr lIns="0" rIns="0"/>
        <a:lstStyle/>
        <a:p>
          <a:r>
            <a:rPr lang="es-ES" sz="1200" b="1" dirty="0">
              <a:solidFill>
                <a:srgbClr val="C00000"/>
              </a:solidFill>
            </a:rPr>
            <a:t>61 MEDIDAS EJECUTADAS AL 100%</a:t>
          </a:r>
        </a:p>
        <a:p>
          <a:r>
            <a:rPr lang="es-ES" sz="1200" b="1" dirty="0">
              <a:solidFill>
                <a:srgbClr val="C00000"/>
              </a:solidFill>
            </a:rPr>
            <a:t>0 MEDIDAS EJECUTADAS  &gt; 50% &lt; 100%</a:t>
          </a:r>
        </a:p>
        <a:p>
          <a:r>
            <a:rPr lang="es-ES" sz="1200" b="1" dirty="0">
              <a:solidFill>
                <a:srgbClr val="C00000"/>
              </a:solidFill>
            </a:rPr>
            <a:t>10 MEDIDAS EJECUTADAS MENOS DEL 50 %</a:t>
          </a:r>
        </a:p>
      </dgm:t>
    </dgm:pt>
    <dgm:pt modelId="{A0A440E4-0229-4169-A585-C92C30E73711}" type="parTrans" cxnId="{05AC9F22-79C1-4AA1-A6EE-686C477DAD9A}">
      <dgm:prSet/>
      <dgm:spPr/>
      <dgm:t>
        <a:bodyPr/>
        <a:lstStyle/>
        <a:p>
          <a:endParaRPr lang="es-ES" sz="1400" b="1"/>
        </a:p>
      </dgm:t>
    </dgm:pt>
    <dgm:pt modelId="{6130BCD7-FC6A-44BD-8816-8ACAE75AD9B5}" type="sibTrans" cxnId="{05AC9F22-79C1-4AA1-A6EE-686C477DAD9A}">
      <dgm:prSet/>
      <dgm:spPr/>
      <dgm:t>
        <a:bodyPr/>
        <a:lstStyle/>
        <a:p>
          <a:endParaRPr lang="es-ES" sz="1400" b="1"/>
        </a:p>
      </dgm:t>
    </dgm:pt>
    <dgm:pt modelId="{3F517FFB-D956-4188-8BEC-B975647C39A1}">
      <dgm:prSet custT="1"/>
      <dgm:spPr>
        <a:solidFill>
          <a:srgbClr val="FF5DAE"/>
        </a:solidFill>
        <a:ln w="12700" cap="flat" cmpd="sng" algn="ctr">
          <a:solidFill>
            <a:prstClr val="white">
              <a:hueOff val="0"/>
              <a:satOff val="0"/>
              <a:lumOff val="0"/>
              <a:alphaOff val="0"/>
            </a:prstClr>
          </a:solidFill>
          <a:prstDash val="solid"/>
          <a:miter lim="800000"/>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s-ES" sz="1400" b="1" kern="1200" dirty="0">
              <a:solidFill>
                <a:prstClr val="white"/>
              </a:solidFill>
              <a:latin typeface="Calibri" panose="020F0502020204030204"/>
              <a:ea typeface="+mn-ea"/>
              <a:cs typeface="+mn-cs"/>
            </a:rPr>
            <a:t>29 OBJETIVOS ESTRATÉGICOS</a:t>
          </a:r>
        </a:p>
      </dgm:t>
    </dgm:pt>
    <dgm:pt modelId="{EE87B1CE-B799-4E44-9BCB-C2DD38F3458C}" type="parTrans" cxnId="{73797B8B-DA3D-486A-BD52-93CA98694946}">
      <dgm:prSet/>
      <dgm:spPr/>
      <dgm:t>
        <a:bodyPr/>
        <a:lstStyle/>
        <a:p>
          <a:endParaRPr lang="es-ES" sz="1400"/>
        </a:p>
      </dgm:t>
    </dgm:pt>
    <dgm:pt modelId="{172EEC16-0A34-4E4A-9657-5BD72FA4F569}" type="sibTrans" cxnId="{73797B8B-DA3D-486A-BD52-93CA98694946}">
      <dgm:prSet/>
      <dgm:spPr/>
      <dgm:t>
        <a:bodyPr/>
        <a:lstStyle/>
        <a:p>
          <a:endParaRPr lang="es-ES" sz="1400"/>
        </a:p>
      </dgm:t>
    </dgm:pt>
    <dgm:pt modelId="{CF2A7A86-CECB-4BB6-AEB2-6E556C68BD66}" type="pres">
      <dgm:prSet presAssocID="{E02397E8-1EB5-498B-8544-76DF733680B7}" presName="Name0" presStyleCnt="0">
        <dgm:presLayoutVars>
          <dgm:dir/>
          <dgm:animLvl val="lvl"/>
          <dgm:resizeHandles val="exact"/>
        </dgm:presLayoutVars>
      </dgm:prSet>
      <dgm:spPr/>
    </dgm:pt>
    <dgm:pt modelId="{797D9F22-D422-4964-A7F4-0095B2F46FBD}" type="pres">
      <dgm:prSet presAssocID="{46106923-3EB3-427F-8D4E-F05EEF02103A}" presName="Name8" presStyleCnt="0"/>
      <dgm:spPr/>
    </dgm:pt>
    <dgm:pt modelId="{6D9ECE1E-20D6-4C69-B184-9D09424AC914}" type="pres">
      <dgm:prSet presAssocID="{46106923-3EB3-427F-8D4E-F05EEF02103A}" presName="level" presStyleLbl="node1" presStyleIdx="0" presStyleCnt="4">
        <dgm:presLayoutVars>
          <dgm:chMax val="1"/>
          <dgm:bulletEnabled val="1"/>
        </dgm:presLayoutVars>
      </dgm:prSet>
      <dgm:spPr/>
    </dgm:pt>
    <dgm:pt modelId="{9BFA5CB1-854B-4F88-A998-23FCA8C4DA27}" type="pres">
      <dgm:prSet presAssocID="{46106923-3EB3-427F-8D4E-F05EEF02103A}" presName="levelTx" presStyleLbl="revTx" presStyleIdx="0" presStyleCnt="0">
        <dgm:presLayoutVars>
          <dgm:chMax val="1"/>
          <dgm:bulletEnabled val="1"/>
        </dgm:presLayoutVars>
      </dgm:prSet>
      <dgm:spPr/>
    </dgm:pt>
    <dgm:pt modelId="{79A18CAB-C0DA-4B8B-BCE9-ACF5792727A8}" type="pres">
      <dgm:prSet presAssocID="{3F517FFB-D956-4188-8BEC-B975647C39A1}" presName="Name8" presStyleCnt="0"/>
      <dgm:spPr/>
    </dgm:pt>
    <dgm:pt modelId="{F1E169EA-23A8-4BB8-A2BE-D1B33CF0BAA3}" type="pres">
      <dgm:prSet presAssocID="{3F517FFB-D956-4188-8BEC-B975647C39A1}" presName="level" presStyleLbl="node1" presStyleIdx="1" presStyleCnt="4">
        <dgm:presLayoutVars>
          <dgm:chMax val="1"/>
          <dgm:bulletEnabled val="1"/>
        </dgm:presLayoutVars>
      </dgm:prSet>
      <dgm:spPr>
        <a:xfrm>
          <a:off x="1021128" y="831347"/>
          <a:ext cx="2042257" cy="831347"/>
        </a:xfrm>
        <a:prstGeom prst="trapezoid">
          <a:avLst>
            <a:gd name="adj" fmla="val 61414"/>
          </a:avLst>
        </a:prstGeom>
      </dgm:spPr>
    </dgm:pt>
    <dgm:pt modelId="{8DF872A6-8B1B-4242-B0D4-68CEE4DD5823}" type="pres">
      <dgm:prSet presAssocID="{3F517FFB-D956-4188-8BEC-B975647C39A1}" presName="levelTx" presStyleLbl="revTx" presStyleIdx="0" presStyleCnt="0">
        <dgm:presLayoutVars>
          <dgm:chMax val="1"/>
          <dgm:bulletEnabled val="1"/>
        </dgm:presLayoutVars>
      </dgm:prSet>
      <dgm:spPr/>
    </dgm:pt>
    <dgm:pt modelId="{6C0EE414-0660-4434-AD67-01AABE254255}" type="pres">
      <dgm:prSet presAssocID="{E6DCEE46-6C49-47B6-9C68-E8E4D402EF1C}" presName="Name8" presStyleCnt="0"/>
      <dgm:spPr/>
    </dgm:pt>
    <dgm:pt modelId="{E5522EE3-41A1-46F0-A85C-411A0DE2AA87}" type="pres">
      <dgm:prSet presAssocID="{E6DCEE46-6C49-47B6-9C68-E8E4D402EF1C}" presName="level" presStyleLbl="node1" presStyleIdx="2" presStyleCnt="4">
        <dgm:presLayoutVars>
          <dgm:chMax val="1"/>
          <dgm:bulletEnabled val="1"/>
        </dgm:presLayoutVars>
      </dgm:prSet>
      <dgm:spPr>
        <a:xfrm>
          <a:off x="510564" y="1662694"/>
          <a:ext cx="3063386" cy="831347"/>
        </a:xfrm>
        <a:prstGeom prst="trapezoid">
          <a:avLst>
            <a:gd name="adj" fmla="val 61414"/>
          </a:avLst>
        </a:prstGeom>
      </dgm:spPr>
    </dgm:pt>
    <dgm:pt modelId="{E0345793-90E9-476F-8F16-17F81009A386}" type="pres">
      <dgm:prSet presAssocID="{E6DCEE46-6C49-47B6-9C68-E8E4D402EF1C}" presName="levelTx" presStyleLbl="revTx" presStyleIdx="0" presStyleCnt="0">
        <dgm:presLayoutVars>
          <dgm:chMax val="1"/>
          <dgm:bulletEnabled val="1"/>
        </dgm:presLayoutVars>
      </dgm:prSet>
      <dgm:spPr/>
    </dgm:pt>
    <dgm:pt modelId="{9B241DE1-19B4-4830-8FE3-30859F47626B}" type="pres">
      <dgm:prSet presAssocID="{69A4347F-2159-4F54-8E53-FB2208BE06FE}" presName="Name8" presStyleCnt="0"/>
      <dgm:spPr/>
    </dgm:pt>
    <dgm:pt modelId="{3300E16B-9558-444B-A879-F54E7B2E8B22}" type="pres">
      <dgm:prSet presAssocID="{69A4347F-2159-4F54-8E53-FB2208BE06FE}" presName="level" presStyleLbl="node1" presStyleIdx="3" presStyleCnt="4" custLinFactNeighborX="-8167" custLinFactNeighborY="71451">
        <dgm:presLayoutVars>
          <dgm:chMax val="1"/>
          <dgm:bulletEnabled val="1"/>
        </dgm:presLayoutVars>
      </dgm:prSet>
      <dgm:spPr/>
    </dgm:pt>
    <dgm:pt modelId="{CCD44E77-2797-4122-9D61-3350A2E01CF1}" type="pres">
      <dgm:prSet presAssocID="{69A4347F-2159-4F54-8E53-FB2208BE06FE}" presName="levelTx" presStyleLbl="revTx" presStyleIdx="0" presStyleCnt="0">
        <dgm:presLayoutVars>
          <dgm:chMax val="1"/>
          <dgm:bulletEnabled val="1"/>
        </dgm:presLayoutVars>
      </dgm:prSet>
      <dgm:spPr/>
    </dgm:pt>
  </dgm:ptLst>
  <dgm:cxnLst>
    <dgm:cxn modelId="{05AC9F22-79C1-4AA1-A6EE-686C477DAD9A}" srcId="{E02397E8-1EB5-498B-8544-76DF733680B7}" destId="{69A4347F-2159-4F54-8E53-FB2208BE06FE}" srcOrd="3" destOrd="0" parTransId="{A0A440E4-0229-4169-A585-C92C30E73711}" sibTransId="{6130BCD7-FC6A-44BD-8816-8ACAE75AD9B5}"/>
    <dgm:cxn modelId="{4438622E-99D6-4428-853E-7D25B126D234}" srcId="{E02397E8-1EB5-498B-8544-76DF733680B7}" destId="{E6DCEE46-6C49-47B6-9C68-E8E4D402EF1C}" srcOrd="2" destOrd="0" parTransId="{0426A2FD-2141-4B09-BEB9-15C11F4DAA6F}" sibTransId="{A90118A5-4DDC-48A6-9904-CA05DF9312EC}"/>
    <dgm:cxn modelId="{2B90995E-B36D-4140-9A7B-26B911DF0035}" type="presOf" srcId="{E6DCEE46-6C49-47B6-9C68-E8E4D402EF1C}" destId="{E0345793-90E9-476F-8F16-17F81009A386}" srcOrd="1" destOrd="0" presId="urn:microsoft.com/office/officeart/2005/8/layout/pyramid1"/>
    <dgm:cxn modelId="{544C9166-6587-4163-9FA2-388F6E4A1FD1}" type="presOf" srcId="{3F517FFB-D956-4188-8BEC-B975647C39A1}" destId="{F1E169EA-23A8-4BB8-A2BE-D1B33CF0BAA3}" srcOrd="0" destOrd="0" presId="urn:microsoft.com/office/officeart/2005/8/layout/pyramid1"/>
    <dgm:cxn modelId="{54390C74-6911-4545-AEE6-A99018C13A1C}" type="presOf" srcId="{69A4347F-2159-4F54-8E53-FB2208BE06FE}" destId="{CCD44E77-2797-4122-9D61-3350A2E01CF1}" srcOrd="1" destOrd="0" presId="urn:microsoft.com/office/officeart/2005/8/layout/pyramid1"/>
    <dgm:cxn modelId="{D59BCF76-45A8-43F6-A23F-E6BA9C8CFF8A}" type="presOf" srcId="{E02397E8-1EB5-498B-8544-76DF733680B7}" destId="{CF2A7A86-CECB-4BB6-AEB2-6E556C68BD66}" srcOrd="0" destOrd="0" presId="urn:microsoft.com/office/officeart/2005/8/layout/pyramid1"/>
    <dgm:cxn modelId="{F50D3E7F-BE95-4C4B-9F2C-C3471C9AFF9B}" type="presOf" srcId="{E6DCEE46-6C49-47B6-9C68-E8E4D402EF1C}" destId="{E5522EE3-41A1-46F0-A85C-411A0DE2AA87}" srcOrd="0" destOrd="0" presId="urn:microsoft.com/office/officeart/2005/8/layout/pyramid1"/>
    <dgm:cxn modelId="{73797B8B-DA3D-486A-BD52-93CA98694946}" srcId="{E02397E8-1EB5-498B-8544-76DF733680B7}" destId="{3F517FFB-D956-4188-8BEC-B975647C39A1}" srcOrd="1" destOrd="0" parTransId="{EE87B1CE-B799-4E44-9BCB-C2DD38F3458C}" sibTransId="{172EEC16-0A34-4E4A-9657-5BD72FA4F569}"/>
    <dgm:cxn modelId="{6719CAA0-EDA5-446C-83A8-4FF99A4E0D39}" srcId="{E02397E8-1EB5-498B-8544-76DF733680B7}" destId="{46106923-3EB3-427F-8D4E-F05EEF02103A}" srcOrd="0" destOrd="0" parTransId="{F52C57BB-620A-4B04-9DDD-D80605B7AF98}" sibTransId="{BBAF7284-A0B7-41ED-A09F-064235B11D08}"/>
    <dgm:cxn modelId="{5E4CBFB5-DDF2-42F7-88E7-0F724A1B40CB}" type="presOf" srcId="{3F517FFB-D956-4188-8BEC-B975647C39A1}" destId="{8DF872A6-8B1B-4242-B0D4-68CEE4DD5823}" srcOrd="1" destOrd="0" presId="urn:microsoft.com/office/officeart/2005/8/layout/pyramid1"/>
    <dgm:cxn modelId="{ED855EC4-FB5D-4429-98B1-CE9AE49DE870}" type="presOf" srcId="{46106923-3EB3-427F-8D4E-F05EEF02103A}" destId="{9BFA5CB1-854B-4F88-A998-23FCA8C4DA27}" srcOrd="1" destOrd="0" presId="urn:microsoft.com/office/officeart/2005/8/layout/pyramid1"/>
    <dgm:cxn modelId="{276345DB-EA3F-4FFA-9610-02D450ECF727}" type="presOf" srcId="{69A4347F-2159-4F54-8E53-FB2208BE06FE}" destId="{3300E16B-9558-444B-A879-F54E7B2E8B22}" srcOrd="0" destOrd="0" presId="urn:microsoft.com/office/officeart/2005/8/layout/pyramid1"/>
    <dgm:cxn modelId="{1B65A2FB-20F2-41C9-8802-9FACADAC3E15}" type="presOf" srcId="{46106923-3EB3-427F-8D4E-F05EEF02103A}" destId="{6D9ECE1E-20D6-4C69-B184-9D09424AC914}" srcOrd="0" destOrd="0" presId="urn:microsoft.com/office/officeart/2005/8/layout/pyramid1"/>
    <dgm:cxn modelId="{A6F54ED1-DFEE-4DB8-9391-EFA1585E5F97}" type="presParOf" srcId="{CF2A7A86-CECB-4BB6-AEB2-6E556C68BD66}" destId="{797D9F22-D422-4964-A7F4-0095B2F46FBD}" srcOrd="0" destOrd="0" presId="urn:microsoft.com/office/officeart/2005/8/layout/pyramid1"/>
    <dgm:cxn modelId="{5914F9F2-754A-439C-AB61-265FAAE29434}" type="presParOf" srcId="{797D9F22-D422-4964-A7F4-0095B2F46FBD}" destId="{6D9ECE1E-20D6-4C69-B184-9D09424AC914}" srcOrd="0" destOrd="0" presId="urn:microsoft.com/office/officeart/2005/8/layout/pyramid1"/>
    <dgm:cxn modelId="{4EB096BA-9A8D-4AFA-9360-0F723EC2FE13}" type="presParOf" srcId="{797D9F22-D422-4964-A7F4-0095B2F46FBD}" destId="{9BFA5CB1-854B-4F88-A998-23FCA8C4DA27}" srcOrd="1" destOrd="0" presId="urn:microsoft.com/office/officeart/2005/8/layout/pyramid1"/>
    <dgm:cxn modelId="{2214A2E2-D54B-4A96-B241-28168B58D837}" type="presParOf" srcId="{CF2A7A86-CECB-4BB6-AEB2-6E556C68BD66}" destId="{79A18CAB-C0DA-4B8B-BCE9-ACF5792727A8}" srcOrd="1" destOrd="0" presId="urn:microsoft.com/office/officeart/2005/8/layout/pyramid1"/>
    <dgm:cxn modelId="{0A1E2F44-D579-4902-82C5-DF82A46EFF3E}" type="presParOf" srcId="{79A18CAB-C0DA-4B8B-BCE9-ACF5792727A8}" destId="{F1E169EA-23A8-4BB8-A2BE-D1B33CF0BAA3}" srcOrd="0" destOrd="0" presId="urn:microsoft.com/office/officeart/2005/8/layout/pyramid1"/>
    <dgm:cxn modelId="{0A589E7F-AB0A-4515-9C15-16F4BFB98E51}" type="presParOf" srcId="{79A18CAB-C0DA-4B8B-BCE9-ACF5792727A8}" destId="{8DF872A6-8B1B-4242-B0D4-68CEE4DD5823}" srcOrd="1" destOrd="0" presId="urn:microsoft.com/office/officeart/2005/8/layout/pyramid1"/>
    <dgm:cxn modelId="{454581A2-A16D-4D6A-9FDD-9A457CBD34A4}" type="presParOf" srcId="{CF2A7A86-CECB-4BB6-AEB2-6E556C68BD66}" destId="{6C0EE414-0660-4434-AD67-01AABE254255}" srcOrd="2" destOrd="0" presId="urn:microsoft.com/office/officeart/2005/8/layout/pyramid1"/>
    <dgm:cxn modelId="{D2BFB295-BE57-48A8-B916-199C4F1C5D99}" type="presParOf" srcId="{6C0EE414-0660-4434-AD67-01AABE254255}" destId="{E5522EE3-41A1-46F0-A85C-411A0DE2AA87}" srcOrd="0" destOrd="0" presId="urn:microsoft.com/office/officeart/2005/8/layout/pyramid1"/>
    <dgm:cxn modelId="{3CC7AF36-3FCA-4CA0-B39F-C1B2D0706947}" type="presParOf" srcId="{6C0EE414-0660-4434-AD67-01AABE254255}" destId="{E0345793-90E9-476F-8F16-17F81009A386}" srcOrd="1" destOrd="0" presId="urn:microsoft.com/office/officeart/2005/8/layout/pyramid1"/>
    <dgm:cxn modelId="{141E4227-FC57-4442-B92E-E01A2706B9A6}" type="presParOf" srcId="{CF2A7A86-CECB-4BB6-AEB2-6E556C68BD66}" destId="{9B241DE1-19B4-4830-8FE3-30859F47626B}" srcOrd="3" destOrd="0" presId="urn:microsoft.com/office/officeart/2005/8/layout/pyramid1"/>
    <dgm:cxn modelId="{7CB1A8CD-2F99-410E-93DA-B26D9ED7DEFB}" type="presParOf" srcId="{9B241DE1-19B4-4830-8FE3-30859F47626B}" destId="{3300E16B-9558-444B-A879-F54E7B2E8B22}" srcOrd="0" destOrd="0" presId="urn:microsoft.com/office/officeart/2005/8/layout/pyramid1"/>
    <dgm:cxn modelId="{E4065C4B-5A1E-4510-B555-8BC820A6B94E}" type="presParOf" srcId="{9B241DE1-19B4-4830-8FE3-30859F47626B}" destId="{CCD44E77-2797-4122-9D61-3350A2E01CF1}" srcOrd="1" destOrd="0" presId="urn:microsoft.com/office/officeart/2005/8/layout/pyramid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2397E8-1EB5-498B-8544-76DF733680B7}" type="doc">
      <dgm:prSet loTypeId="urn:microsoft.com/office/officeart/2005/8/layout/pyramid1" loCatId="pyramid" qsTypeId="urn:microsoft.com/office/officeart/2005/8/quickstyle/simple1" qsCatId="simple" csTypeId="urn:microsoft.com/office/officeart/2005/8/colors/colorful1" csCatId="colorful" phldr="1"/>
      <dgm:spPr/>
    </dgm:pt>
    <dgm:pt modelId="{46106923-3EB3-427F-8D4E-F05EEF02103A}">
      <dgm:prSet phldrT="[Texto]" custT="1"/>
      <dgm:spPr>
        <a:solidFill>
          <a:srgbClr val="CC0066"/>
        </a:solidFill>
      </dgm:spPr>
      <dgm:t>
        <a:bodyPr/>
        <a:lstStyle/>
        <a:p>
          <a:endParaRPr lang="es-ES" sz="1400" b="1" dirty="0">
            <a:solidFill>
              <a:schemeClr val="bg1"/>
            </a:solidFill>
          </a:endParaRPr>
        </a:p>
        <a:p>
          <a:r>
            <a:rPr lang="es-ES" sz="1400" b="1" dirty="0">
              <a:solidFill>
                <a:schemeClr val="bg1"/>
              </a:solidFill>
            </a:rPr>
            <a:t>6 EJES</a:t>
          </a:r>
        </a:p>
      </dgm:t>
    </dgm:pt>
    <dgm:pt modelId="{F52C57BB-620A-4B04-9DDD-D80605B7AF98}" type="parTrans" cxnId="{6719CAA0-EDA5-446C-83A8-4FF99A4E0D39}">
      <dgm:prSet/>
      <dgm:spPr/>
      <dgm:t>
        <a:bodyPr/>
        <a:lstStyle/>
        <a:p>
          <a:endParaRPr lang="es-ES" sz="1400" b="1"/>
        </a:p>
      </dgm:t>
    </dgm:pt>
    <dgm:pt modelId="{BBAF7284-A0B7-41ED-A09F-064235B11D08}" type="sibTrans" cxnId="{6719CAA0-EDA5-446C-83A8-4FF99A4E0D39}">
      <dgm:prSet/>
      <dgm:spPr/>
      <dgm:t>
        <a:bodyPr/>
        <a:lstStyle/>
        <a:p>
          <a:endParaRPr lang="es-ES" sz="1400" b="1"/>
        </a:p>
      </dgm:t>
    </dgm:pt>
    <dgm:pt modelId="{E6DCEE46-6C49-47B6-9C68-E8E4D402EF1C}">
      <dgm:prSet phldrT="[Texto]" custT="1"/>
      <dgm:spPr>
        <a:solidFill>
          <a:srgbClr val="FF93C9"/>
        </a:solidFill>
      </dgm:spPr>
      <dgm:t>
        <a:bodyPr/>
        <a:lstStyle/>
        <a:p>
          <a:r>
            <a:rPr lang="es-ES" sz="1400" b="1" dirty="0"/>
            <a:t>71 MEDIDAS Y ACCIONES DE MEJORA</a:t>
          </a:r>
          <a:endParaRPr lang="es-ES" sz="1400" b="1" dirty="0">
            <a:solidFill>
              <a:schemeClr val="bg1"/>
            </a:solidFill>
          </a:endParaRPr>
        </a:p>
      </dgm:t>
    </dgm:pt>
    <dgm:pt modelId="{0426A2FD-2141-4B09-BEB9-15C11F4DAA6F}" type="parTrans" cxnId="{4438622E-99D6-4428-853E-7D25B126D234}">
      <dgm:prSet/>
      <dgm:spPr/>
      <dgm:t>
        <a:bodyPr/>
        <a:lstStyle/>
        <a:p>
          <a:endParaRPr lang="es-ES" sz="1400" b="1"/>
        </a:p>
      </dgm:t>
    </dgm:pt>
    <dgm:pt modelId="{A90118A5-4DDC-48A6-9904-CA05DF9312EC}" type="sibTrans" cxnId="{4438622E-99D6-4428-853E-7D25B126D234}">
      <dgm:prSet/>
      <dgm:spPr/>
      <dgm:t>
        <a:bodyPr/>
        <a:lstStyle/>
        <a:p>
          <a:endParaRPr lang="es-ES" sz="1400" b="1"/>
        </a:p>
      </dgm:t>
    </dgm:pt>
    <dgm:pt modelId="{69A4347F-2159-4F54-8E53-FB2208BE06FE}">
      <dgm:prSet phldrT="[Texto]" custT="1"/>
      <dgm:spPr>
        <a:solidFill>
          <a:srgbClr val="FFD9EC"/>
        </a:solidFill>
      </dgm:spPr>
      <dgm:t>
        <a:bodyPr lIns="0"/>
        <a:lstStyle/>
        <a:p>
          <a:endParaRPr lang="es-ES" sz="1200" b="1" dirty="0"/>
        </a:p>
        <a:p>
          <a:r>
            <a:rPr lang="es-ES" sz="1100" b="1" dirty="0">
              <a:solidFill>
                <a:srgbClr val="C00000"/>
              </a:solidFill>
            </a:rPr>
            <a:t>52 MEDIDAS EJECUTADAS AL 100%</a:t>
          </a:r>
        </a:p>
        <a:p>
          <a:r>
            <a:rPr lang="es-ES" sz="1100" b="1" dirty="0">
              <a:solidFill>
                <a:srgbClr val="C00000"/>
              </a:solidFill>
            </a:rPr>
            <a:t>8 MEDIDAS EJECUTADAS &gt; 50% &lt; 100%</a:t>
          </a:r>
        </a:p>
        <a:p>
          <a:r>
            <a:rPr lang="es-ES" sz="1100" b="1" dirty="0">
              <a:solidFill>
                <a:srgbClr val="C00000"/>
              </a:solidFill>
            </a:rPr>
            <a:t>11 MEDIDAS EJECUTADAS MENOS DEL 50 %</a:t>
          </a:r>
        </a:p>
        <a:p>
          <a:endParaRPr lang="es-ES" sz="1200" b="1" dirty="0"/>
        </a:p>
      </dgm:t>
    </dgm:pt>
    <dgm:pt modelId="{A0A440E4-0229-4169-A585-C92C30E73711}" type="parTrans" cxnId="{05AC9F22-79C1-4AA1-A6EE-686C477DAD9A}">
      <dgm:prSet/>
      <dgm:spPr/>
      <dgm:t>
        <a:bodyPr/>
        <a:lstStyle/>
        <a:p>
          <a:endParaRPr lang="es-ES" sz="1400" b="1"/>
        </a:p>
      </dgm:t>
    </dgm:pt>
    <dgm:pt modelId="{6130BCD7-FC6A-44BD-8816-8ACAE75AD9B5}" type="sibTrans" cxnId="{05AC9F22-79C1-4AA1-A6EE-686C477DAD9A}">
      <dgm:prSet/>
      <dgm:spPr/>
      <dgm:t>
        <a:bodyPr/>
        <a:lstStyle/>
        <a:p>
          <a:endParaRPr lang="es-ES" sz="1400" b="1"/>
        </a:p>
      </dgm:t>
    </dgm:pt>
    <dgm:pt modelId="{3F517FFB-D956-4188-8BEC-B975647C39A1}">
      <dgm:prSet custT="1"/>
      <dgm:spPr>
        <a:solidFill>
          <a:srgbClr val="FF5DAE"/>
        </a:solidFill>
        <a:ln w="12700" cap="flat" cmpd="sng" algn="ctr">
          <a:solidFill>
            <a:prstClr val="white">
              <a:hueOff val="0"/>
              <a:satOff val="0"/>
              <a:lumOff val="0"/>
              <a:alphaOff val="0"/>
            </a:prstClr>
          </a:solidFill>
          <a:prstDash val="solid"/>
          <a:miter lim="800000"/>
        </a:ln>
        <a:effectLst/>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s-ES" sz="1400" b="1" kern="1200" dirty="0">
              <a:solidFill>
                <a:prstClr val="white"/>
              </a:solidFill>
              <a:latin typeface="Calibri" panose="020F0502020204030204"/>
              <a:ea typeface="+mn-ea"/>
              <a:cs typeface="+mn-cs"/>
            </a:rPr>
            <a:t>29 OBJETIVOS ESTRATÉGICOS</a:t>
          </a:r>
        </a:p>
      </dgm:t>
    </dgm:pt>
    <dgm:pt modelId="{EE87B1CE-B799-4E44-9BCB-C2DD38F3458C}" type="parTrans" cxnId="{73797B8B-DA3D-486A-BD52-93CA98694946}">
      <dgm:prSet/>
      <dgm:spPr/>
      <dgm:t>
        <a:bodyPr/>
        <a:lstStyle/>
        <a:p>
          <a:endParaRPr lang="es-ES" sz="1400"/>
        </a:p>
      </dgm:t>
    </dgm:pt>
    <dgm:pt modelId="{172EEC16-0A34-4E4A-9657-5BD72FA4F569}" type="sibTrans" cxnId="{73797B8B-DA3D-486A-BD52-93CA98694946}">
      <dgm:prSet/>
      <dgm:spPr/>
      <dgm:t>
        <a:bodyPr/>
        <a:lstStyle/>
        <a:p>
          <a:endParaRPr lang="es-ES" sz="1400"/>
        </a:p>
      </dgm:t>
    </dgm:pt>
    <dgm:pt modelId="{CF2A7A86-CECB-4BB6-AEB2-6E556C68BD66}" type="pres">
      <dgm:prSet presAssocID="{E02397E8-1EB5-498B-8544-76DF733680B7}" presName="Name0" presStyleCnt="0">
        <dgm:presLayoutVars>
          <dgm:dir/>
          <dgm:animLvl val="lvl"/>
          <dgm:resizeHandles val="exact"/>
        </dgm:presLayoutVars>
      </dgm:prSet>
      <dgm:spPr/>
    </dgm:pt>
    <dgm:pt modelId="{797D9F22-D422-4964-A7F4-0095B2F46FBD}" type="pres">
      <dgm:prSet presAssocID="{46106923-3EB3-427F-8D4E-F05EEF02103A}" presName="Name8" presStyleCnt="0"/>
      <dgm:spPr/>
    </dgm:pt>
    <dgm:pt modelId="{6D9ECE1E-20D6-4C69-B184-9D09424AC914}" type="pres">
      <dgm:prSet presAssocID="{46106923-3EB3-427F-8D4E-F05EEF02103A}" presName="level" presStyleLbl="node1" presStyleIdx="0" presStyleCnt="4">
        <dgm:presLayoutVars>
          <dgm:chMax val="1"/>
          <dgm:bulletEnabled val="1"/>
        </dgm:presLayoutVars>
      </dgm:prSet>
      <dgm:spPr/>
    </dgm:pt>
    <dgm:pt modelId="{9BFA5CB1-854B-4F88-A998-23FCA8C4DA27}" type="pres">
      <dgm:prSet presAssocID="{46106923-3EB3-427F-8D4E-F05EEF02103A}" presName="levelTx" presStyleLbl="revTx" presStyleIdx="0" presStyleCnt="0">
        <dgm:presLayoutVars>
          <dgm:chMax val="1"/>
          <dgm:bulletEnabled val="1"/>
        </dgm:presLayoutVars>
      </dgm:prSet>
      <dgm:spPr/>
    </dgm:pt>
    <dgm:pt modelId="{79A18CAB-C0DA-4B8B-BCE9-ACF5792727A8}" type="pres">
      <dgm:prSet presAssocID="{3F517FFB-D956-4188-8BEC-B975647C39A1}" presName="Name8" presStyleCnt="0"/>
      <dgm:spPr/>
    </dgm:pt>
    <dgm:pt modelId="{F1E169EA-23A8-4BB8-A2BE-D1B33CF0BAA3}" type="pres">
      <dgm:prSet presAssocID="{3F517FFB-D956-4188-8BEC-B975647C39A1}" presName="level" presStyleLbl="node1" presStyleIdx="1" presStyleCnt="4">
        <dgm:presLayoutVars>
          <dgm:chMax val="1"/>
          <dgm:bulletEnabled val="1"/>
        </dgm:presLayoutVars>
      </dgm:prSet>
      <dgm:spPr>
        <a:xfrm>
          <a:off x="892076" y="738106"/>
          <a:ext cx="1784152" cy="738106"/>
        </a:xfrm>
        <a:prstGeom prst="trapezoid">
          <a:avLst>
            <a:gd name="adj" fmla="val 60430"/>
          </a:avLst>
        </a:prstGeom>
      </dgm:spPr>
    </dgm:pt>
    <dgm:pt modelId="{8DF872A6-8B1B-4242-B0D4-68CEE4DD5823}" type="pres">
      <dgm:prSet presAssocID="{3F517FFB-D956-4188-8BEC-B975647C39A1}" presName="levelTx" presStyleLbl="revTx" presStyleIdx="0" presStyleCnt="0">
        <dgm:presLayoutVars>
          <dgm:chMax val="1"/>
          <dgm:bulletEnabled val="1"/>
        </dgm:presLayoutVars>
      </dgm:prSet>
      <dgm:spPr/>
    </dgm:pt>
    <dgm:pt modelId="{6C0EE414-0660-4434-AD67-01AABE254255}" type="pres">
      <dgm:prSet presAssocID="{E6DCEE46-6C49-47B6-9C68-E8E4D402EF1C}" presName="Name8" presStyleCnt="0"/>
      <dgm:spPr/>
    </dgm:pt>
    <dgm:pt modelId="{E5522EE3-41A1-46F0-A85C-411A0DE2AA87}" type="pres">
      <dgm:prSet presAssocID="{E6DCEE46-6C49-47B6-9C68-E8E4D402EF1C}" presName="level" presStyleLbl="node1" presStyleIdx="2" presStyleCnt="4">
        <dgm:presLayoutVars>
          <dgm:chMax val="1"/>
          <dgm:bulletEnabled val="1"/>
        </dgm:presLayoutVars>
      </dgm:prSet>
      <dgm:spPr/>
    </dgm:pt>
    <dgm:pt modelId="{E0345793-90E9-476F-8F16-17F81009A386}" type="pres">
      <dgm:prSet presAssocID="{E6DCEE46-6C49-47B6-9C68-E8E4D402EF1C}" presName="levelTx" presStyleLbl="revTx" presStyleIdx="0" presStyleCnt="0">
        <dgm:presLayoutVars>
          <dgm:chMax val="1"/>
          <dgm:bulletEnabled val="1"/>
        </dgm:presLayoutVars>
      </dgm:prSet>
      <dgm:spPr/>
    </dgm:pt>
    <dgm:pt modelId="{9B241DE1-19B4-4830-8FE3-30859F47626B}" type="pres">
      <dgm:prSet presAssocID="{69A4347F-2159-4F54-8E53-FB2208BE06FE}" presName="Name8" presStyleCnt="0"/>
      <dgm:spPr/>
    </dgm:pt>
    <dgm:pt modelId="{3300E16B-9558-444B-A879-F54E7B2E8B22}" type="pres">
      <dgm:prSet presAssocID="{69A4347F-2159-4F54-8E53-FB2208BE06FE}" presName="level" presStyleLbl="node1" presStyleIdx="3" presStyleCnt="4" custLinFactNeighborX="-8167" custLinFactNeighborY="71451">
        <dgm:presLayoutVars>
          <dgm:chMax val="1"/>
          <dgm:bulletEnabled val="1"/>
        </dgm:presLayoutVars>
      </dgm:prSet>
      <dgm:spPr/>
    </dgm:pt>
    <dgm:pt modelId="{CCD44E77-2797-4122-9D61-3350A2E01CF1}" type="pres">
      <dgm:prSet presAssocID="{69A4347F-2159-4F54-8E53-FB2208BE06FE}" presName="levelTx" presStyleLbl="revTx" presStyleIdx="0" presStyleCnt="0">
        <dgm:presLayoutVars>
          <dgm:chMax val="1"/>
          <dgm:bulletEnabled val="1"/>
        </dgm:presLayoutVars>
      </dgm:prSet>
      <dgm:spPr/>
    </dgm:pt>
  </dgm:ptLst>
  <dgm:cxnLst>
    <dgm:cxn modelId="{05AC9F22-79C1-4AA1-A6EE-686C477DAD9A}" srcId="{E02397E8-1EB5-498B-8544-76DF733680B7}" destId="{69A4347F-2159-4F54-8E53-FB2208BE06FE}" srcOrd="3" destOrd="0" parTransId="{A0A440E4-0229-4169-A585-C92C30E73711}" sibTransId="{6130BCD7-FC6A-44BD-8816-8ACAE75AD9B5}"/>
    <dgm:cxn modelId="{4438622E-99D6-4428-853E-7D25B126D234}" srcId="{E02397E8-1EB5-498B-8544-76DF733680B7}" destId="{E6DCEE46-6C49-47B6-9C68-E8E4D402EF1C}" srcOrd="2" destOrd="0" parTransId="{0426A2FD-2141-4B09-BEB9-15C11F4DAA6F}" sibTransId="{A90118A5-4DDC-48A6-9904-CA05DF9312EC}"/>
    <dgm:cxn modelId="{2B90995E-B36D-4140-9A7B-26B911DF0035}" type="presOf" srcId="{E6DCEE46-6C49-47B6-9C68-E8E4D402EF1C}" destId="{E0345793-90E9-476F-8F16-17F81009A386}" srcOrd="1" destOrd="0" presId="urn:microsoft.com/office/officeart/2005/8/layout/pyramid1"/>
    <dgm:cxn modelId="{544C9166-6587-4163-9FA2-388F6E4A1FD1}" type="presOf" srcId="{3F517FFB-D956-4188-8BEC-B975647C39A1}" destId="{F1E169EA-23A8-4BB8-A2BE-D1B33CF0BAA3}" srcOrd="0" destOrd="0" presId="urn:microsoft.com/office/officeart/2005/8/layout/pyramid1"/>
    <dgm:cxn modelId="{54390C74-6911-4545-AEE6-A99018C13A1C}" type="presOf" srcId="{69A4347F-2159-4F54-8E53-FB2208BE06FE}" destId="{CCD44E77-2797-4122-9D61-3350A2E01CF1}" srcOrd="1" destOrd="0" presId="urn:microsoft.com/office/officeart/2005/8/layout/pyramid1"/>
    <dgm:cxn modelId="{D59BCF76-45A8-43F6-A23F-E6BA9C8CFF8A}" type="presOf" srcId="{E02397E8-1EB5-498B-8544-76DF733680B7}" destId="{CF2A7A86-CECB-4BB6-AEB2-6E556C68BD66}" srcOrd="0" destOrd="0" presId="urn:microsoft.com/office/officeart/2005/8/layout/pyramid1"/>
    <dgm:cxn modelId="{F50D3E7F-BE95-4C4B-9F2C-C3471C9AFF9B}" type="presOf" srcId="{E6DCEE46-6C49-47B6-9C68-E8E4D402EF1C}" destId="{E5522EE3-41A1-46F0-A85C-411A0DE2AA87}" srcOrd="0" destOrd="0" presId="urn:microsoft.com/office/officeart/2005/8/layout/pyramid1"/>
    <dgm:cxn modelId="{73797B8B-DA3D-486A-BD52-93CA98694946}" srcId="{E02397E8-1EB5-498B-8544-76DF733680B7}" destId="{3F517FFB-D956-4188-8BEC-B975647C39A1}" srcOrd="1" destOrd="0" parTransId="{EE87B1CE-B799-4E44-9BCB-C2DD38F3458C}" sibTransId="{172EEC16-0A34-4E4A-9657-5BD72FA4F569}"/>
    <dgm:cxn modelId="{6719CAA0-EDA5-446C-83A8-4FF99A4E0D39}" srcId="{E02397E8-1EB5-498B-8544-76DF733680B7}" destId="{46106923-3EB3-427F-8D4E-F05EEF02103A}" srcOrd="0" destOrd="0" parTransId="{F52C57BB-620A-4B04-9DDD-D80605B7AF98}" sibTransId="{BBAF7284-A0B7-41ED-A09F-064235B11D08}"/>
    <dgm:cxn modelId="{5E4CBFB5-DDF2-42F7-88E7-0F724A1B40CB}" type="presOf" srcId="{3F517FFB-D956-4188-8BEC-B975647C39A1}" destId="{8DF872A6-8B1B-4242-B0D4-68CEE4DD5823}" srcOrd="1" destOrd="0" presId="urn:microsoft.com/office/officeart/2005/8/layout/pyramid1"/>
    <dgm:cxn modelId="{ED855EC4-FB5D-4429-98B1-CE9AE49DE870}" type="presOf" srcId="{46106923-3EB3-427F-8D4E-F05EEF02103A}" destId="{9BFA5CB1-854B-4F88-A998-23FCA8C4DA27}" srcOrd="1" destOrd="0" presId="urn:microsoft.com/office/officeart/2005/8/layout/pyramid1"/>
    <dgm:cxn modelId="{276345DB-EA3F-4FFA-9610-02D450ECF727}" type="presOf" srcId="{69A4347F-2159-4F54-8E53-FB2208BE06FE}" destId="{3300E16B-9558-444B-A879-F54E7B2E8B22}" srcOrd="0" destOrd="0" presId="urn:microsoft.com/office/officeart/2005/8/layout/pyramid1"/>
    <dgm:cxn modelId="{1B65A2FB-20F2-41C9-8802-9FACADAC3E15}" type="presOf" srcId="{46106923-3EB3-427F-8D4E-F05EEF02103A}" destId="{6D9ECE1E-20D6-4C69-B184-9D09424AC914}" srcOrd="0" destOrd="0" presId="urn:microsoft.com/office/officeart/2005/8/layout/pyramid1"/>
    <dgm:cxn modelId="{A6F54ED1-DFEE-4DB8-9391-EFA1585E5F97}" type="presParOf" srcId="{CF2A7A86-CECB-4BB6-AEB2-6E556C68BD66}" destId="{797D9F22-D422-4964-A7F4-0095B2F46FBD}" srcOrd="0" destOrd="0" presId="urn:microsoft.com/office/officeart/2005/8/layout/pyramid1"/>
    <dgm:cxn modelId="{5914F9F2-754A-439C-AB61-265FAAE29434}" type="presParOf" srcId="{797D9F22-D422-4964-A7F4-0095B2F46FBD}" destId="{6D9ECE1E-20D6-4C69-B184-9D09424AC914}" srcOrd="0" destOrd="0" presId="urn:microsoft.com/office/officeart/2005/8/layout/pyramid1"/>
    <dgm:cxn modelId="{4EB096BA-9A8D-4AFA-9360-0F723EC2FE13}" type="presParOf" srcId="{797D9F22-D422-4964-A7F4-0095B2F46FBD}" destId="{9BFA5CB1-854B-4F88-A998-23FCA8C4DA27}" srcOrd="1" destOrd="0" presId="urn:microsoft.com/office/officeart/2005/8/layout/pyramid1"/>
    <dgm:cxn modelId="{2214A2E2-D54B-4A96-B241-28168B58D837}" type="presParOf" srcId="{CF2A7A86-CECB-4BB6-AEB2-6E556C68BD66}" destId="{79A18CAB-C0DA-4B8B-BCE9-ACF5792727A8}" srcOrd="1" destOrd="0" presId="urn:microsoft.com/office/officeart/2005/8/layout/pyramid1"/>
    <dgm:cxn modelId="{0A1E2F44-D579-4902-82C5-DF82A46EFF3E}" type="presParOf" srcId="{79A18CAB-C0DA-4B8B-BCE9-ACF5792727A8}" destId="{F1E169EA-23A8-4BB8-A2BE-D1B33CF0BAA3}" srcOrd="0" destOrd="0" presId="urn:microsoft.com/office/officeart/2005/8/layout/pyramid1"/>
    <dgm:cxn modelId="{0A589E7F-AB0A-4515-9C15-16F4BFB98E51}" type="presParOf" srcId="{79A18CAB-C0DA-4B8B-BCE9-ACF5792727A8}" destId="{8DF872A6-8B1B-4242-B0D4-68CEE4DD5823}" srcOrd="1" destOrd="0" presId="urn:microsoft.com/office/officeart/2005/8/layout/pyramid1"/>
    <dgm:cxn modelId="{454581A2-A16D-4D6A-9FDD-9A457CBD34A4}" type="presParOf" srcId="{CF2A7A86-CECB-4BB6-AEB2-6E556C68BD66}" destId="{6C0EE414-0660-4434-AD67-01AABE254255}" srcOrd="2" destOrd="0" presId="urn:microsoft.com/office/officeart/2005/8/layout/pyramid1"/>
    <dgm:cxn modelId="{D2BFB295-BE57-48A8-B916-199C4F1C5D99}" type="presParOf" srcId="{6C0EE414-0660-4434-AD67-01AABE254255}" destId="{E5522EE3-41A1-46F0-A85C-411A0DE2AA87}" srcOrd="0" destOrd="0" presId="urn:microsoft.com/office/officeart/2005/8/layout/pyramid1"/>
    <dgm:cxn modelId="{3CC7AF36-3FCA-4CA0-B39F-C1B2D0706947}" type="presParOf" srcId="{6C0EE414-0660-4434-AD67-01AABE254255}" destId="{E0345793-90E9-476F-8F16-17F81009A386}" srcOrd="1" destOrd="0" presId="urn:microsoft.com/office/officeart/2005/8/layout/pyramid1"/>
    <dgm:cxn modelId="{141E4227-FC57-4442-B92E-E01A2706B9A6}" type="presParOf" srcId="{CF2A7A86-CECB-4BB6-AEB2-6E556C68BD66}" destId="{9B241DE1-19B4-4830-8FE3-30859F47626B}" srcOrd="3" destOrd="0" presId="urn:microsoft.com/office/officeart/2005/8/layout/pyramid1"/>
    <dgm:cxn modelId="{7CB1A8CD-2F99-410E-93DA-B26D9ED7DEFB}" type="presParOf" srcId="{9B241DE1-19B4-4830-8FE3-30859F47626B}" destId="{3300E16B-9558-444B-A879-F54E7B2E8B22}" srcOrd="0" destOrd="0" presId="urn:microsoft.com/office/officeart/2005/8/layout/pyramid1"/>
    <dgm:cxn modelId="{E4065C4B-5A1E-4510-B555-8BC820A6B94E}" type="presParOf" srcId="{9B241DE1-19B4-4830-8FE3-30859F47626B}" destId="{CCD44E77-2797-4122-9D61-3350A2E01CF1}" srcOrd="1" destOrd="0" presId="urn:microsoft.com/office/officeart/2005/8/layout/pyramid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2397E8-1EB5-498B-8544-76DF733680B7}" type="doc">
      <dgm:prSet loTypeId="urn:microsoft.com/office/officeart/2005/8/layout/pyramid1" loCatId="pyramid" qsTypeId="urn:microsoft.com/office/officeart/2005/8/quickstyle/simple1" qsCatId="simple" csTypeId="urn:microsoft.com/office/officeart/2005/8/colors/accent2_5" csCatId="accent2" phldr="1"/>
      <dgm:spPr/>
    </dgm:pt>
    <dgm:pt modelId="{46106923-3EB3-427F-8D4E-F05EEF02103A}">
      <dgm:prSet phldrT="[Texto]" custT="1"/>
      <dgm:spPr/>
      <dgm:t>
        <a:bodyPr/>
        <a:lstStyle/>
        <a:p>
          <a:endParaRPr lang="es-ES" sz="1400" b="1"/>
        </a:p>
        <a:p>
          <a:r>
            <a:rPr lang="es-ES" sz="1400" b="1"/>
            <a:t>6 EJES</a:t>
          </a:r>
          <a:endParaRPr lang="es-ES" sz="1400" b="1" dirty="0"/>
        </a:p>
      </dgm:t>
    </dgm:pt>
    <dgm:pt modelId="{F52C57BB-620A-4B04-9DDD-D80605B7AF98}" type="parTrans" cxnId="{6719CAA0-EDA5-446C-83A8-4FF99A4E0D39}">
      <dgm:prSet/>
      <dgm:spPr/>
      <dgm:t>
        <a:bodyPr/>
        <a:lstStyle/>
        <a:p>
          <a:endParaRPr lang="es-ES" sz="1400" b="1"/>
        </a:p>
      </dgm:t>
    </dgm:pt>
    <dgm:pt modelId="{BBAF7284-A0B7-41ED-A09F-064235B11D08}" type="sibTrans" cxnId="{6719CAA0-EDA5-446C-83A8-4FF99A4E0D39}">
      <dgm:prSet/>
      <dgm:spPr/>
      <dgm:t>
        <a:bodyPr/>
        <a:lstStyle/>
        <a:p>
          <a:endParaRPr lang="es-ES" sz="1400" b="1"/>
        </a:p>
      </dgm:t>
    </dgm:pt>
    <dgm:pt modelId="{E6DCEE46-6C49-47B6-9C68-E8E4D402EF1C}">
      <dgm:prSet phldrT="[Texto]" custT="1"/>
      <dgm:spPr/>
      <dgm:t>
        <a:bodyPr/>
        <a:lstStyle/>
        <a:p>
          <a:r>
            <a:rPr lang="es-ES" sz="1400" b="1"/>
            <a:t>29 OBJETIVOS ESTRATÉGICOS</a:t>
          </a:r>
          <a:endParaRPr lang="es-ES" sz="1400" b="1" dirty="0"/>
        </a:p>
      </dgm:t>
    </dgm:pt>
    <dgm:pt modelId="{0426A2FD-2141-4B09-BEB9-15C11F4DAA6F}" type="parTrans" cxnId="{4438622E-99D6-4428-853E-7D25B126D234}">
      <dgm:prSet/>
      <dgm:spPr/>
      <dgm:t>
        <a:bodyPr/>
        <a:lstStyle/>
        <a:p>
          <a:endParaRPr lang="es-ES" sz="1400" b="1"/>
        </a:p>
      </dgm:t>
    </dgm:pt>
    <dgm:pt modelId="{A90118A5-4DDC-48A6-9904-CA05DF9312EC}" type="sibTrans" cxnId="{4438622E-99D6-4428-853E-7D25B126D234}">
      <dgm:prSet/>
      <dgm:spPr/>
      <dgm:t>
        <a:bodyPr/>
        <a:lstStyle/>
        <a:p>
          <a:endParaRPr lang="es-ES" sz="1400" b="1"/>
        </a:p>
      </dgm:t>
    </dgm:pt>
    <dgm:pt modelId="{69A4347F-2159-4F54-8E53-FB2208BE06FE}">
      <dgm:prSet phldrT="[Texto]" custT="1"/>
      <dgm:spPr/>
      <dgm:t>
        <a:bodyPr/>
        <a:lstStyle/>
        <a:p>
          <a:r>
            <a:rPr lang="es-ES" sz="1400" b="1" dirty="0">
              <a:solidFill>
                <a:srgbClr val="FF0000"/>
              </a:solidFill>
            </a:rPr>
            <a:t>78 MEDIDAS Y ACCIONES DE MEJORA</a:t>
          </a:r>
        </a:p>
      </dgm:t>
    </dgm:pt>
    <dgm:pt modelId="{A0A440E4-0229-4169-A585-C92C30E73711}" type="parTrans" cxnId="{05AC9F22-79C1-4AA1-A6EE-686C477DAD9A}">
      <dgm:prSet/>
      <dgm:spPr/>
      <dgm:t>
        <a:bodyPr/>
        <a:lstStyle/>
        <a:p>
          <a:endParaRPr lang="es-ES" sz="1400" b="1"/>
        </a:p>
      </dgm:t>
    </dgm:pt>
    <dgm:pt modelId="{6130BCD7-FC6A-44BD-8816-8ACAE75AD9B5}" type="sibTrans" cxnId="{05AC9F22-79C1-4AA1-A6EE-686C477DAD9A}">
      <dgm:prSet/>
      <dgm:spPr/>
      <dgm:t>
        <a:bodyPr/>
        <a:lstStyle/>
        <a:p>
          <a:endParaRPr lang="es-ES" sz="1400" b="1"/>
        </a:p>
      </dgm:t>
    </dgm:pt>
    <dgm:pt modelId="{CF2A7A86-CECB-4BB6-AEB2-6E556C68BD66}" type="pres">
      <dgm:prSet presAssocID="{E02397E8-1EB5-498B-8544-76DF733680B7}" presName="Name0" presStyleCnt="0">
        <dgm:presLayoutVars>
          <dgm:dir/>
          <dgm:animLvl val="lvl"/>
          <dgm:resizeHandles val="exact"/>
        </dgm:presLayoutVars>
      </dgm:prSet>
      <dgm:spPr/>
    </dgm:pt>
    <dgm:pt modelId="{797D9F22-D422-4964-A7F4-0095B2F46FBD}" type="pres">
      <dgm:prSet presAssocID="{46106923-3EB3-427F-8D4E-F05EEF02103A}" presName="Name8" presStyleCnt="0"/>
      <dgm:spPr/>
    </dgm:pt>
    <dgm:pt modelId="{6D9ECE1E-20D6-4C69-B184-9D09424AC914}" type="pres">
      <dgm:prSet presAssocID="{46106923-3EB3-427F-8D4E-F05EEF02103A}" presName="level" presStyleLbl="node1" presStyleIdx="0" presStyleCnt="3">
        <dgm:presLayoutVars>
          <dgm:chMax val="1"/>
          <dgm:bulletEnabled val="1"/>
        </dgm:presLayoutVars>
      </dgm:prSet>
      <dgm:spPr/>
    </dgm:pt>
    <dgm:pt modelId="{9BFA5CB1-854B-4F88-A998-23FCA8C4DA27}" type="pres">
      <dgm:prSet presAssocID="{46106923-3EB3-427F-8D4E-F05EEF02103A}" presName="levelTx" presStyleLbl="revTx" presStyleIdx="0" presStyleCnt="0">
        <dgm:presLayoutVars>
          <dgm:chMax val="1"/>
          <dgm:bulletEnabled val="1"/>
        </dgm:presLayoutVars>
      </dgm:prSet>
      <dgm:spPr/>
    </dgm:pt>
    <dgm:pt modelId="{6C0EE414-0660-4434-AD67-01AABE254255}" type="pres">
      <dgm:prSet presAssocID="{E6DCEE46-6C49-47B6-9C68-E8E4D402EF1C}" presName="Name8" presStyleCnt="0"/>
      <dgm:spPr/>
    </dgm:pt>
    <dgm:pt modelId="{E5522EE3-41A1-46F0-A85C-411A0DE2AA87}" type="pres">
      <dgm:prSet presAssocID="{E6DCEE46-6C49-47B6-9C68-E8E4D402EF1C}" presName="level" presStyleLbl="node1" presStyleIdx="1" presStyleCnt="3">
        <dgm:presLayoutVars>
          <dgm:chMax val="1"/>
          <dgm:bulletEnabled val="1"/>
        </dgm:presLayoutVars>
      </dgm:prSet>
      <dgm:spPr/>
    </dgm:pt>
    <dgm:pt modelId="{E0345793-90E9-476F-8F16-17F81009A386}" type="pres">
      <dgm:prSet presAssocID="{E6DCEE46-6C49-47B6-9C68-E8E4D402EF1C}" presName="levelTx" presStyleLbl="revTx" presStyleIdx="0" presStyleCnt="0">
        <dgm:presLayoutVars>
          <dgm:chMax val="1"/>
          <dgm:bulletEnabled val="1"/>
        </dgm:presLayoutVars>
      </dgm:prSet>
      <dgm:spPr/>
    </dgm:pt>
    <dgm:pt modelId="{9B241DE1-19B4-4830-8FE3-30859F47626B}" type="pres">
      <dgm:prSet presAssocID="{69A4347F-2159-4F54-8E53-FB2208BE06FE}" presName="Name8" presStyleCnt="0"/>
      <dgm:spPr/>
    </dgm:pt>
    <dgm:pt modelId="{3300E16B-9558-444B-A879-F54E7B2E8B22}" type="pres">
      <dgm:prSet presAssocID="{69A4347F-2159-4F54-8E53-FB2208BE06FE}" presName="level" presStyleLbl="node1" presStyleIdx="2" presStyleCnt="3" custLinFactNeighborX="2024" custLinFactNeighborY="48748">
        <dgm:presLayoutVars>
          <dgm:chMax val="1"/>
          <dgm:bulletEnabled val="1"/>
        </dgm:presLayoutVars>
      </dgm:prSet>
      <dgm:spPr/>
    </dgm:pt>
    <dgm:pt modelId="{CCD44E77-2797-4122-9D61-3350A2E01CF1}" type="pres">
      <dgm:prSet presAssocID="{69A4347F-2159-4F54-8E53-FB2208BE06FE}" presName="levelTx" presStyleLbl="revTx" presStyleIdx="0" presStyleCnt="0">
        <dgm:presLayoutVars>
          <dgm:chMax val="1"/>
          <dgm:bulletEnabled val="1"/>
        </dgm:presLayoutVars>
      </dgm:prSet>
      <dgm:spPr/>
    </dgm:pt>
  </dgm:ptLst>
  <dgm:cxnLst>
    <dgm:cxn modelId="{05AC9F22-79C1-4AA1-A6EE-686C477DAD9A}" srcId="{E02397E8-1EB5-498B-8544-76DF733680B7}" destId="{69A4347F-2159-4F54-8E53-FB2208BE06FE}" srcOrd="2" destOrd="0" parTransId="{A0A440E4-0229-4169-A585-C92C30E73711}" sibTransId="{6130BCD7-FC6A-44BD-8816-8ACAE75AD9B5}"/>
    <dgm:cxn modelId="{4438622E-99D6-4428-853E-7D25B126D234}" srcId="{E02397E8-1EB5-498B-8544-76DF733680B7}" destId="{E6DCEE46-6C49-47B6-9C68-E8E4D402EF1C}" srcOrd="1" destOrd="0" parTransId="{0426A2FD-2141-4B09-BEB9-15C11F4DAA6F}" sibTransId="{A90118A5-4DDC-48A6-9904-CA05DF9312EC}"/>
    <dgm:cxn modelId="{2B90995E-B36D-4140-9A7B-26B911DF0035}" type="presOf" srcId="{E6DCEE46-6C49-47B6-9C68-E8E4D402EF1C}" destId="{E0345793-90E9-476F-8F16-17F81009A386}" srcOrd="1" destOrd="0" presId="urn:microsoft.com/office/officeart/2005/8/layout/pyramid1"/>
    <dgm:cxn modelId="{54390C74-6911-4545-AEE6-A99018C13A1C}" type="presOf" srcId="{69A4347F-2159-4F54-8E53-FB2208BE06FE}" destId="{CCD44E77-2797-4122-9D61-3350A2E01CF1}" srcOrd="1" destOrd="0" presId="urn:microsoft.com/office/officeart/2005/8/layout/pyramid1"/>
    <dgm:cxn modelId="{D59BCF76-45A8-43F6-A23F-E6BA9C8CFF8A}" type="presOf" srcId="{E02397E8-1EB5-498B-8544-76DF733680B7}" destId="{CF2A7A86-CECB-4BB6-AEB2-6E556C68BD66}" srcOrd="0" destOrd="0" presId="urn:microsoft.com/office/officeart/2005/8/layout/pyramid1"/>
    <dgm:cxn modelId="{F50D3E7F-BE95-4C4B-9F2C-C3471C9AFF9B}" type="presOf" srcId="{E6DCEE46-6C49-47B6-9C68-E8E4D402EF1C}" destId="{E5522EE3-41A1-46F0-A85C-411A0DE2AA87}" srcOrd="0" destOrd="0" presId="urn:microsoft.com/office/officeart/2005/8/layout/pyramid1"/>
    <dgm:cxn modelId="{6719CAA0-EDA5-446C-83A8-4FF99A4E0D39}" srcId="{E02397E8-1EB5-498B-8544-76DF733680B7}" destId="{46106923-3EB3-427F-8D4E-F05EEF02103A}" srcOrd="0" destOrd="0" parTransId="{F52C57BB-620A-4B04-9DDD-D80605B7AF98}" sibTransId="{BBAF7284-A0B7-41ED-A09F-064235B11D08}"/>
    <dgm:cxn modelId="{ED855EC4-FB5D-4429-98B1-CE9AE49DE870}" type="presOf" srcId="{46106923-3EB3-427F-8D4E-F05EEF02103A}" destId="{9BFA5CB1-854B-4F88-A998-23FCA8C4DA27}" srcOrd="1" destOrd="0" presId="urn:microsoft.com/office/officeart/2005/8/layout/pyramid1"/>
    <dgm:cxn modelId="{276345DB-EA3F-4FFA-9610-02D450ECF727}" type="presOf" srcId="{69A4347F-2159-4F54-8E53-FB2208BE06FE}" destId="{3300E16B-9558-444B-A879-F54E7B2E8B22}" srcOrd="0" destOrd="0" presId="urn:microsoft.com/office/officeart/2005/8/layout/pyramid1"/>
    <dgm:cxn modelId="{1B65A2FB-20F2-41C9-8802-9FACADAC3E15}" type="presOf" srcId="{46106923-3EB3-427F-8D4E-F05EEF02103A}" destId="{6D9ECE1E-20D6-4C69-B184-9D09424AC914}" srcOrd="0" destOrd="0" presId="urn:microsoft.com/office/officeart/2005/8/layout/pyramid1"/>
    <dgm:cxn modelId="{A6F54ED1-DFEE-4DB8-9391-EFA1585E5F97}" type="presParOf" srcId="{CF2A7A86-CECB-4BB6-AEB2-6E556C68BD66}" destId="{797D9F22-D422-4964-A7F4-0095B2F46FBD}" srcOrd="0" destOrd="0" presId="urn:microsoft.com/office/officeart/2005/8/layout/pyramid1"/>
    <dgm:cxn modelId="{5914F9F2-754A-439C-AB61-265FAAE29434}" type="presParOf" srcId="{797D9F22-D422-4964-A7F4-0095B2F46FBD}" destId="{6D9ECE1E-20D6-4C69-B184-9D09424AC914}" srcOrd="0" destOrd="0" presId="urn:microsoft.com/office/officeart/2005/8/layout/pyramid1"/>
    <dgm:cxn modelId="{4EB096BA-9A8D-4AFA-9360-0F723EC2FE13}" type="presParOf" srcId="{797D9F22-D422-4964-A7F4-0095B2F46FBD}" destId="{9BFA5CB1-854B-4F88-A998-23FCA8C4DA27}" srcOrd="1" destOrd="0" presId="urn:microsoft.com/office/officeart/2005/8/layout/pyramid1"/>
    <dgm:cxn modelId="{454581A2-A16D-4D6A-9FDD-9A457CBD34A4}" type="presParOf" srcId="{CF2A7A86-CECB-4BB6-AEB2-6E556C68BD66}" destId="{6C0EE414-0660-4434-AD67-01AABE254255}" srcOrd="1" destOrd="0" presId="urn:microsoft.com/office/officeart/2005/8/layout/pyramid1"/>
    <dgm:cxn modelId="{D2BFB295-BE57-48A8-B916-199C4F1C5D99}" type="presParOf" srcId="{6C0EE414-0660-4434-AD67-01AABE254255}" destId="{E5522EE3-41A1-46F0-A85C-411A0DE2AA87}" srcOrd="0" destOrd="0" presId="urn:microsoft.com/office/officeart/2005/8/layout/pyramid1"/>
    <dgm:cxn modelId="{3CC7AF36-3FCA-4CA0-B39F-C1B2D0706947}" type="presParOf" srcId="{6C0EE414-0660-4434-AD67-01AABE254255}" destId="{E0345793-90E9-476F-8F16-17F81009A386}" srcOrd="1" destOrd="0" presId="urn:microsoft.com/office/officeart/2005/8/layout/pyramid1"/>
    <dgm:cxn modelId="{141E4227-FC57-4442-B92E-E01A2706B9A6}" type="presParOf" srcId="{CF2A7A86-CECB-4BB6-AEB2-6E556C68BD66}" destId="{9B241DE1-19B4-4830-8FE3-30859F47626B}" srcOrd="2" destOrd="0" presId="urn:microsoft.com/office/officeart/2005/8/layout/pyramid1"/>
    <dgm:cxn modelId="{7CB1A8CD-2F99-410E-93DA-B26D9ED7DEFB}" type="presParOf" srcId="{9B241DE1-19B4-4830-8FE3-30859F47626B}" destId="{3300E16B-9558-444B-A879-F54E7B2E8B22}" srcOrd="0" destOrd="0" presId="urn:microsoft.com/office/officeart/2005/8/layout/pyramid1"/>
    <dgm:cxn modelId="{E4065C4B-5A1E-4510-B555-8BC820A6B94E}" type="presParOf" srcId="{9B241DE1-19B4-4830-8FE3-30859F47626B}" destId="{CCD44E77-2797-4122-9D61-3350A2E01CF1}" srcOrd="1" destOrd="0" presId="urn:microsoft.com/office/officeart/2005/8/layout/pyramid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2397E8-1EB5-498B-8544-76DF733680B7}" type="doc">
      <dgm:prSet loTypeId="urn:microsoft.com/office/officeart/2005/8/layout/pyramid1" loCatId="pyramid" qsTypeId="urn:microsoft.com/office/officeart/2005/8/quickstyle/simple1" qsCatId="simple" csTypeId="urn:microsoft.com/office/officeart/2005/8/colors/accent2_5" csCatId="accent2" phldr="1"/>
      <dgm:spPr/>
    </dgm:pt>
    <dgm:pt modelId="{46106923-3EB3-427F-8D4E-F05EEF02103A}">
      <dgm:prSet phldrT="[Texto]" custT="1"/>
      <dgm:spPr/>
      <dgm:t>
        <a:bodyPr/>
        <a:lstStyle/>
        <a:p>
          <a:endParaRPr lang="es-ES" sz="1400" b="1" dirty="0"/>
        </a:p>
        <a:p>
          <a:r>
            <a:rPr lang="es-ES" sz="1400" b="1" dirty="0"/>
            <a:t>6 EJES</a:t>
          </a:r>
        </a:p>
      </dgm:t>
    </dgm:pt>
    <dgm:pt modelId="{F52C57BB-620A-4B04-9DDD-D80605B7AF98}" type="parTrans" cxnId="{6719CAA0-EDA5-446C-83A8-4FF99A4E0D39}">
      <dgm:prSet/>
      <dgm:spPr/>
      <dgm:t>
        <a:bodyPr/>
        <a:lstStyle/>
        <a:p>
          <a:endParaRPr lang="es-ES" sz="1400" b="1"/>
        </a:p>
      </dgm:t>
    </dgm:pt>
    <dgm:pt modelId="{BBAF7284-A0B7-41ED-A09F-064235B11D08}" type="sibTrans" cxnId="{6719CAA0-EDA5-446C-83A8-4FF99A4E0D39}">
      <dgm:prSet/>
      <dgm:spPr/>
      <dgm:t>
        <a:bodyPr/>
        <a:lstStyle/>
        <a:p>
          <a:endParaRPr lang="es-ES" sz="1400" b="1"/>
        </a:p>
      </dgm:t>
    </dgm:pt>
    <dgm:pt modelId="{E6DCEE46-6C49-47B6-9C68-E8E4D402EF1C}">
      <dgm:prSet phldrT="[Texto]"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s-ES" sz="1400" b="1" kern="1200">
              <a:latin typeface="Calibri" panose="020F0502020204030204"/>
              <a:ea typeface="+mn-ea"/>
              <a:cs typeface="+mn-cs"/>
            </a:rPr>
            <a:t>78 MEDIDAS Y ACCIONES DE MEJORA</a:t>
          </a:r>
          <a:endParaRPr lang="es-ES" sz="1400" b="1" kern="1200" dirty="0">
            <a:latin typeface="Calibri" panose="020F0502020204030204"/>
            <a:ea typeface="+mn-ea"/>
            <a:cs typeface="+mn-cs"/>
          </a:endParaRPr>
        </a:p>
      </dgm:t>
    </dgm:pt>
    <dgm:pt modelId="{0426A2FD-2141-4B09-BEB9-15C11F4DAA6F}" type="parTrans" cxnId="{4438622E-99D6-4428-853E-7D25B126D234}">
      <dgm:prSet/>
      <dgm:spPr/>
      <dgm:t>
        <a:bodyPr/>
        <a:lstStyle/>
        <a:p>
          <a:endParaRPr lang="es-ES" sz="1400" b="1"/>
        </a:p>
      </dgm:t>
    </dgm:pt>
    <dgm:pt modelId="{A90118A5-4DDC-48A6-9904-CA05DF9312EC}" type="sibTrans" cxnId="{4438622E-99D6-4428-853E-7D25B126D234}">
      <dgm:prSet/>
      <dgm:spPr/>
      <dgm:t>
        <a:bodyPr/>
        <a:lstStyle/>
        <a:p>
          <a:endParaRPr lang="es-ES" sz="1400" b="1"/>
        </a:p>
      </dgm:t>
    </dgm:pt>
    <dgm:pt modelId="{69A4347F-2159-4F54-8E53-FB2208BE06FE}">
      <dgm:prSet phldrT="[Texto]" custT="1"/>
      <dgm:spPr/>
      <dgm:t>
        <a:bodyPr lIns="0" rIns="0"/>
        <a:lstStyle/>
        <a:p>
          <a:r>
            <a:rPr lang="es-ES" sz="1200" b="1" dirty="0"/>
            <a:t> </a:t>
          </a:r>
          <a:r>
            <a:rPr lang="es-ES" sz="1200" b="1" dirty="0">
              <a:solidFill>
                <a:srgbClr val="FF0000"/>
              </a:solidFill>
            </a:rPr>
            <a:t>53 MEDIDAS EJECUTADAS AL 100%</a:t>
          </a:r>
        </a:p>
        <a:p>
          <a:r>
            <a:rPr lang="es-ES" sz="1200" b="1" dirty="0">
              <a:solidFill>
                <a:srgbClr val="FF0000"/>
              </a:solidFill>
            </a:rPr>
            <a:t>4 MEDIDAS EJECUTADAS  &gt; 50% &lt; 100%</a:t>
          </a:r>
        </a:p>
        <a:p>
          <a:r>
            <a:rPr lang="es-ES" sz="1200" b="1" dirty="0">
              <a:solidFill>
                <a:srgbClr val="FF0000"/>
              </a:solidFill>
            </a:rPr>
            <a:t>21 MEDIDAS EJECUTADAS MENOS DEL 50 %</a:t>
          </a:r>
        </a:p>
      </dgm:t>
    </dgm:pt>
    <dgm:pt modelId="{A0A440E4-0229-4169-A585-C92C30E73711}" type="parTrans" cxnId="{05AC9F22-79C1-4AA1-A6EE-686C477DAD9A}">
      <dgm:prSet/>
      <dgm:spPr/>
      <dgm:t>
        <a:bodyPr/>
        <a:lstStyle/>
        <a:p>
          <a:endParaRPr lang="es-ES" sz="1400" b="1"/>
        </a:p>
      </dgm:t>
    </dgm:pt>
    <dgm:pt modelId="{6130BCD7-FC6A-44BD-8816-8ACAE75AD9B5}" type="sibTrans" cxnId="{05AC9F22-79C1-4AA1-A6EE-686C477DAD9A}">
      <dgm:prSet/>
      <dgm:spPr/>
      <dgm:t>
        <a:bodyPr/>
        <a:lstStyle/>
        <a:p>
          <a:endParaRPr lang="es-ES" sz="1400" b="1"/>
        </a:p>
      </dgm:t>
    </dgm:pt>
    <dgm:pt modelId="{3F517FFB-D956-4188-8BEC-B975647C39A1}">
      <dgm:prSet custT="1"/>
      <dgm:spPr/>
      <dgm:t>
        <a:bodyPr spcFirstLastPara="0" vert="horz" wrap="square" lIns="17780" tIns="17780" rIns="17780" bIns="17780" numCol="1" spcCol="1270" anchor="ctr" anchorCtr="0"/>
        <a:lstStyle/>
        <a:p>
          <a:pPr marL="0" lvl="0" indent="0" algn="ctr" defTabSz="622300">
            <a:lnSpc>
              <a:spcPct val="90000"/>
            </a:lnSpc>
            <a:spcBef>
              <a:spcPct val="0"/>
            </a:spcBef>
            <a:spcAft>
              <a:spcPct val="35000"/>
            </a:spcAft>
            <a:buNone/>
          </a:pPr>
          <a:r>
            <a:rPr lang="es-ES" sz="1400" b="1" kern="1200">
              <a:latin typeface="Calibri" panose="020F0502020204030204"/>
              <a:ea typeface="+mn-ea"/>
              <a:cs typeface="+mn-cs"/>
            </a:rPr>
            <a:t>29 OBJETIVOS ESTRATÉGICOS</a:t>
          </a:r>
          <a:endParaRPr lang="es-ES" sz="1400" b="1" kern="1200" dirty="0">
            <a:latin typeface="Calibri" panose="020F0502020204030204"/>
            <a:ea typeface="+mn-ea"/>
            <a:cs typeface="+mn-cs"/>
          </a:endParaRPr>
        </a:p>
      </dgm:t>
    </dgm:pt>
    <dgm:pt modelId="{EE87B1CE-B799-4E44-9BCB-C2DD38F3458C}" type="parTrans" cxnId="{73797B8B-DA3D-486A-BD52-93CA98694946}">
      <dgm:prSet/>
      <dgm:spPr/>
      <dgm:t>
        <a:bodyPr/>
        <a:lstStyle/>
        <a:p>
          <a:endParaRPr lang="es-ES" sz="1400"/>
        </a:p>
      </dgm:t>
    </dgm:pt>
    <dgm:pt modelId="{172EEC16-0A34-4E4A-9657-5BD72FA4F569}" type="sibTrans" cxnId="{73797B8B-DA3D-486A-BD52-93CA98694946}">
      <dgm:prSet/>
      <dgm:spPr/>
      <dgm:t>
        <a:bodyPr/>
        <a:lstStyle/>
        <a:p>
          <a:endParaRPr lang="es-ES" sz="1400"/>
        </a:p>
      </dgm:t>
    </dgm:pt>
    <dgm:pt modelId="{CF2A7A86-CECB-4BB6-AEB2-6E556C68BD66}" type="pres">
      <dgm:prSet presAssocID="{E02397E8-1EB5-498B-8544-76DF733680B7}" presName="Name0" presStyleCnt="0">
        <dgm:presLayoutVars>
          <dgm:dir/>
          <dgm:animLvl val="lvl"/>
          <dgm:resizeHandles val="exact"/>
        </dgm:presLayoutVars>
      </dgm:prSet>
      <dgm:spPr/>
    </dgm:pt>
    <dgm:pt modelId="{797D9F22-D422-4964-A7F4-0095B2F46FBD}" type="pres">
      <dgm:prSet presAssocID="{46106923-3EB3-427F-8D4E-F05EEF02103A}" presName="Name8" presStyleCnt="0"/>
      <dgm:spPr/>
    </dgm:pt>
    <dgm:pt modelId="{6D9ECE1E-20D6-4C69-B184-9D09424AC914}" type="pres">
      <dgm:prSet presAssocID="{46106923-3EB3-427F-8D4E-F05EEF02103A}" presName="level" presStyleLbl="node1" presStyleIdx="0" presStyleCnt="4">
        <dgm:presLayoutVars>
          <dgm:chMax val="1"/>
          <dgm:bulletEnabled val="1"/>
        </dgm:presLayoutVars>
      </dgm:prSet>
      <dgm:spPr/>
    </dgm:pt>
    <dgm:pt modelId="{9BFA5CB1-854B-4F88-A998-23FCA8C4DA27}" type="pres">
      <dgm:prSet presAssocID="{46106923-3EB3-427F-8D4E-F05EEF02103A}" presName="levelTx" presStyleLbl="revTx" presStyleIdx="0" presStyleCnt="0">
        <dgm:presLayoutVars>
          <dgm:chMax val="1"/>
          <dgm:bulletEnabled val="1"/>
        </dgm:presLayoutVars>
      </dgm:prSet>
      <dgm:spPr/>
    </dgm:pt>
    <dgm:pt modelId="{79A18CAB-C0DA-4B8B-BCE9-ACF5792727A8}" type="pres">
      <dgm:prSet presAssocID="{3F517FFB-D956-4188-8BEC-B975647C39A1}" presName="Name8" presStyleCnt="0"/>
      <dgm:spPr/>
    </dgm:pt>
    <dgm:pt modelId="{F1E169EA-23A8-4BB8-A2BE-D1B33CF0BAA3}" type="pres">
      <dgm:prSet presAssocID="{3F517FFB-D956-4188-8BEC-B975647C39A1}" presName="level" presStyleLbl="node1" presStyleIdx="1" presStyleCnt="4">
        <dgm:presLayoutVars>
          <dgm:chMax val="1"/>
          <dgm:bulletEnabled val="1"/>
        </dgm:presLayoutVars>
      </dgm:prSet>
      <dgm:spPr>
        <a:xfrm>
          <a:off x="1021128" y="831347"/>
          <a:ext cx="2042257" cy="831347"/>
        </a:xfrm>
        <a:prstGeom prst="trapezoid">
          <a:avLst>
            <a:gd name="adj" fmla="val 61414"/>
          </a:avLst>
        </a:prstGeom>
      </dgm:spPr>
    </dgm:pt>
    <dgm:pt modelId="{8DF872A6-8B1B-4242-B0D4-68CEE4DD5823}" type="pres">
      <dgm:prSet presAssocID="{3F517FFB-D956-4188-8BEC-B975647C39A1}" presName="levelTx" presStyleLbl="revTx" presStyleIdx="0" presStyleCnt="0">
        <dgm:presLayoutVars>
          <dgm:chMax val="1"/>
          <dgm:bulletEnabled val="1"/>
        </dgm:presLayoutVars>
      </dgm:prSet>
      <dgm:spPr/>
    </dgm:pt>
    <dgm:pt modelId="{6C0EE414-0660-4434-AD67-01AABE254255}" type="pres">
      <dgm:prSet presAssocID="{E6DCEE46-6C49-47B6-9C68-E8E4D402EF1C}" presName="Name8" presStyleCnt="0"/>
      <dgm:spPr/>
    </dgm:pt>
    <dgm:pt modelId="{E5522EE3-41A1-46F0-A85C-411A0DE2AA87}" type="pres">
      <dgm:prSet presAssocID="{E6DCEE46-6C49-47B6-9C68-E8E4D402EF1C}" presName="level" presStyleLbl="node1" presStyleIdx="2" presStyleCnt="4">
        <dgm:presLayoutVars>
          <dgm:chMax val="1"/>
          <dgm:bulletEnabled val="1"/>
        </dgm:presLayoutVars>
      </dgm:prSet>
      <dgm:spPr>
        <a:xfrm>
          <a:off x="510564" y="1662694"/>
          <a:ext cx="3063386" cy="831347"/>
        </a:xfrm>
        <a:prstGeom prst="trapezoid">
          <a:avLst>
            <a:gd name="adj" fmla="val 61414"/>
          </a:avLst>
        </a:prstGeom>
      </dgm:spPr>
    </dgm:pt>
    <dgm:pt modelId="{E0345793-90E9-476F-8F16-17F81009A386}" type="pres">
      <dgm:prSet presAssocID="{E6DCEE46-6C49-47B6-9C68-E8E4D402EF1C}" presName="levelTx" presStyleLbl="revTx" presStyleIdx="0" presStyleCnt="0">
        <dgm:presLayoutVars>
          <dgm:chMax val="1"/>
          <dgm:bulletEnabled val="1"/>
        </dgm:presLayoutVars>
      </dgm:prSet>
      <dgm:spPr/>
    </dgm:pt>
    <dgm:pt modelId="{9B241DE1-19B4-4830-8FE3-30859F47626B}" type="pres">
      <dgm:prSet presAssocID="{69A4347F-2159-4F54-8E53-FB2208BE06FE}" presName="Name8" presStyleCnt="0"/>
      <dgm:spPr/>
    </dgm:pt>
    <dgm:pt modelId="{3300E16B-9558-444B-A879-F54E7B2E8B22}" type="pres">
      <dgm:prSet presAssocID="{69A4347F-2159-4F54-8E53-FB2208BE06FE}" presName="level" presStyleLbl="node1" presStyleIdx="3" presStyleCnt="4" custLinFactNeighborX="-8167" custLinFactNeighborY="71451">
        <dgm:presLayoutVars>
          <dgm:chMax val="1"/>
          <dgm:bulletEnabled val="1"/>
        </dgm:presLayoutVars>
      </dgm:prSet>
      <dgm:spPr/>
    </dgm:pt>
    <dgm:pt modelId="{CCD44E77-2797-4122-9D61-3350A2E01CF1}" type="pres">
      <dgm:prSet presAssocID="{69A4347F-2159-4F54-8E53-FB2208BE06FE}" presName="levelTx" presStyleLbl="revTx" presStyleIdx="0" presStyleCnt="0">
        <dgm:presLayoutVars>
          <dgm:chMax val="1"/>
          <dgm:bulletEnabled val="1"/>
        </dgm:presLayoutVars>
      </dgm:prSet>
      <dgm:spPr/>
    </dgm:pt>
  </dgm:ptLst>
  <dgm:cxnLst>
    <dgm:cxn modelId="{05AC9F22-79C1-4AA1-A6EE-686C477DAD9A}" srcId="{E02397E8-1EB5-498B-8544-76DF733680B7}" destId="{69A4347F-2159-4F54-8E53-FB2208BE06FE}" srcOrd="3" destOrd="0" parTransId="{A0A440E4-0229-4169-A585-C92C30E73711}" sibTransId="{6130BCD7-FC6A-44BD-8816-8ACAE75AD9B5}"/>
    <dgm:cxn modelId="{4438622E-99D6-4428-853E-7D25B126D234}" srcId="{E02397E8-1EB5-498B-8544-76DF733680B7}" destId="{E6DCEE46-6C49-47B6-9C68-E8E4D402EF1C}" srcOrd="2" destOrd="0" parTransId="{0426A2FD-2141-4B09-BEB9-15C11F4DAA6F}" sibTransId="{A90118A5-4DDC-48A6-9904-CA05DF9312EC}"/>
    <dgm:cxn modelId="{2B90995E-B36D-4140-9A7B-26B911DF0035}" type="presOf" srcId="{E6DCEE46-6C49-47B6-9C68-E8E4D402EF1C}" destId="{E0345793-90E9-476F-8F16-17F81009A386}" srcOrd="1" destOrd="0" presId="urn:microsoft.com/office/officeart/2005/8/layout/pyramid1"/>
    <dgm:cxn modelId="{544C9166-6587-4163-9FA2-388F6E4A1FD1}" type="presOf" srcId="{3F517FFB-D956-4188-8BEC-B975647C39A1}" destId="{F1E169EA-23A8-4BB8-A2BE-D1B33CF0BAA3}" srcOrd="0" destOrd="0" presId="urn:microsoft.com/office/officeart/2005/8/layout/pyramid1"/>
    <dgm:cxn modelId="{54390C74-6911-4545-AEE6-A99018C13A1C}" type="presOf" srcId="{69A4347F-2159-4F54-8E53-FB2208BE06FE}" destId="{CCD44E77-2797-4122-9D61-3350A2E01CF1}" srcOrd="1" destOrd="0" presId="urn:microsoft.com/office/officeart/2005/8/layout/pyramid1"/>
    <dgm:cxn modelId="{D59BCF76-45A8-43F6-A23F-E6BA9C8CFF8A}" type="presOf" srcId="{E02397E8-1EB5-498B-8544-76DF733680B7}" destId="{CF2A7A86-CECB-4BB6-AEB2-6E556C68BD66}" srcOrd="0" destOrd="0" presId="urn:microsoft.com/office/officeart/2005/8/layout/pyramid1"/>
    <dgm:cxn modelId="{F50D3E7F-BE95-4C4B-9F2C-C3471C9AFF9B}" type="presOf" srcId="{E6DCEE46-6C49-47B6-9C68-E8E4D402EF1C}" destId="{E5522EE3-41A1-46F0-A85C-411A0DE2AA87}" srcOrd="0" destOrd="0" presId="urn:microsoft.com/office/officeart/2005/8/layout/pyramid1"/>
    <dgm:cxn modelId="{73797B8B-DA3D-486A-BD52-93CA98694946}" srcId="{E02397E8-1EB5-498B-8544-76DF733680B7}" destId="{3F517FFB-D956-4188-8BEC-B975647C39A1}" srcOrd="1" destOrd="0" parTransId="{EE87B1CE-B799-4E44-9BCB-C2DD38F3458C}" sibTransId="{172EEC16-0A34-4E4A-9657-5BD72FA4F569}"/>
    <dgm:cxn modelId="{6719CAA0-EDA5-446C-83A8-4FF99A4E0D39}" srcId="{E02397E8-1EB5-498B-8544-76DF733680B7}" destId="{46106923-3EB3-427F-8D4E-F05EEF02103A}" srcOrd="0" destOrd="0" parTransId="{F52C57BB-620A-4B04-9DDD-D80605B7AF98}" sibTransId="{BBAF7284-A0B7-41ED-A09F-064235B11D08}"/>
    <dgm:cxn modelId="{5E4CBFB5-DDF2-42F7-88E7-0F724A1B40CB}" type="presOf" srcId="{3F517FFB-D956-4188-8BEC-B975647C39A1}" destId="{8DF872A6-8B1B-4242-B0D4-68CEE4DD5823}" srcOrd="1" destOrd="0" presId="urn:microsoft.com/office/officeart/2005/8/layout/pyramid1"/>
    <dgm:cxn modelId="{ED855EC4-FB5D-4429-98B1-CE9AE49DE870}" type="presOf" srcId="{46106923-3EB3-427F-8D4E-F05EEF02103A}" destId="{9BFA5CB1-854B-4F88-A998-23FCA8C4DA27}" srcOrd="1" destOrd="0" presId="urn:microsoft.com/office/officeart/2005/8/layout/pyramid1"/>
    <dgm:cxn modelId="{276345DB-EA3F-4FFA-9610-02D450ECF727}" type="presOf" srcId="{69A4347F-2159-4F54-8E53-FB2208BE06FE}" destId="{3300E16B-9558-444B-A879-F54E7B2E8B22}" srcOrd="0" destOrd="0" presId="urn:microsoft.com/office/officeart/2005/8/layout/pyramid1"/>
    <dgm:cxn modelId="{1B65A2FB-20F2-41C9-8802-9FACADAC3E15}" type="presOf" srcId="{46106923-3EB3-427F-8D4E-F05EEF02103A}" destId="{6D9ECE1E-20D6-4C69-B184-9D09424AC914}" srcOrd="0" destOrd="0" presId="urn:microsoft.com/office/officeart/2005/8/layout/pyramid1"/>
    <dgm:cxn modelId="{A6F54ED1-DFEE-4DB8-9391-EFA1585E5F97}" type="presParOf" srcId="{CF2A7A86-CECB-4BB6-AEB2-6E556C68BD66}" destId="{797D9F22-D422-4964-A7F4-0095B2F46FBD}" srcOrd="0" destOrd="0" presId="urn:microsoft.com/office/officeart/2005/8/layout/pyramid1"/>
    <dgm:cxn modelId="{5914F9F2-754A-439C-AB61-265FAAE29434}" type="presParOf" srcId="{797D9F22-D422-4964-A7F4-0095B2F46FBD}" destId="{6D9ECE1E-20D6-4C69-B184-9D09424AC914}" srcOrd="0" destOrd="0" presId="urn:microsoft.com/office/officeart/2005/8/layout/pyramid1"/>
    <dgm:cxn modelId="{4EB096BA-9A8D-4AFA-9360-0F723EC2FE13}" type="presParOf" srcId="{797D9F22-D422-4964-A7F4-0095B2F46FBD}" destId="{9BFA5CB1-854B-4F88-A998-23FCA8C4DA27}" srcOrd="1" destOrd="0" presId="urn:microsoft.com/office/officeart/2005/8/layout/pyramid1"/>
    <dgm:cxn modelId="{2214A2E2-D54B-4A96-B241-28168B58D837}" type="presParOf" srcId="{CF2A7A86-CECB-4BB6-AEB2-6E556C68BD66}" destId="{79A18CAB-C0DA-4B8B-BCE9-ACF5792727A8}" srcOrd="1" destOrd="0" presId="urn:microsoft.com/office/officeart/2005/8/layout/pyramid1"/>
    <dgm:cxn modelId="{0A1E2F44-D579-4902-82C5-DF82A46EFF3E}" type="presParOf" srcId="{79A18CAB-C0DA-4B8B-BCE9-ACF5792727A8}" destId="{F1E169EA-23A8-4BB8-A2BE-D1B33CF0BAA3}" srcOrd="0" destOrd="0" presId="urn:microsoft.com/office/officeart/2005/8/layout/pyramid1"/>
    <dgm:cxn modelId="{0A589E7F-AB0A-4515-9C15-16F4BFB98E51}" type="presParOf" srcId="{79A18CAB-C0DA-4B8B-BCE9-ACF5792727A8}" destId="{8DF872A6-8B1B-4242-B0D4-68CEE4DD5823}" srcOrd="1" destOrd="0" presId="urn:microsoft.com/office/officeart/2005/8/layout/pyramid1"/>
    <dgm:cxn modelId="{454581A2-A16D-4D6A-9FDD-9A457CBD34A4}" type="presParOf" srcId="{CF2A7A86-CECB-4BB6-AEB2-6E556C68BD66}" destId="{6C0EE414-0660-4434-AD67-01AABE254255}" srcOrd="2" destOrd="0" presId="urn:microsoft.com/office/officeart/2005/8/layout/pyramid1"/>
    <dgm:cxn modelId="{D2BFB295-BE57-48A8-B916-199C4F1C5D99}" type="presParOf" srcId="{6C0EE414-0660-4434-AD67-01AABE254255}" destId="{E5522EE3-41A1-46F0-A85C-411A0DE2AA87}" srcOrd="0" destOrd="0" presId="urn:microsoft.com/office/officeart/2005/8/layout/pyramid1"/>
    <dgm:cxn modelId="{3CC7AF36-3FCA-4CA0-B39F-C1B2D0706947}" type="presParOf" srcId="{6C0EE414-0660-4434-AD67-01AABE254255}" destId="{E0345793-90E9-476F-8F16-17F81009A386}" srcOrd="1" destOrd="0" presId="urn:microsoft.com/office/officeart/2005/8/layout/pyramid1"/>
    <dgm:cxn modelId="{141E4227-FC57-4442-B92E-E01A2706B9A6}" type="presParOf" srcId="{CF2A7A86-CECB-4BB6-AEB2-6E556C68BD66}" destId="{9B241DE1-19B4-4830-8FE3-30859F47626B}" srcOrd="3" destOrd="0" presId="urn:microsoft.com/office/officeart/2005/8/layout/pyramid1"/>
    <dgm:cxn modelId="{7CB1A8CD-2F99-410E-93DA-B26D9ED7DEFB}" type="presParOf" srcId="{9B241DE1-19B4-4830-8FE3-30859F47626B}" destId="{3300E16B-9558-444B-A879-F54E7B2E8B22}" srcOrd="0" destOrd="0" presId="urn:microsoft.com/office/officeart/2005/8/layout/pyramid1"/>
    <dgm:cxn modelId="{E4065C4B-5A1E-4510-B555-8BC820A6B94E}" type="presParOf" srcId="{9B241DE1-19B4-4830-8FE3-30859F47626B}" destId="{CCD44E77-2797-4122-9D61-3350A2E01CF1}" srcOrd="1" destOrd="0" presId="urn:microsoft.com/office/officeart/2005/8/layout/pyramid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520D2-6F19-436A-9487-3F6AAC5C4FAC}">
      <dsp:nvSpPr>
        <dsp:cNvPr id="0" name=""/>
        <dsp:cNvSpPr/>
      </dsp:nvSpPr>
      <dsp:spPr>
        <a:xfrm>
          <a:off x="231715" y="0"/>
          <a:ext cx="3522830" cy="1409208"/>
        </a:xfrm>
        <a:prstGeom prst="rightArrow">
          <a:avLst/>
        </a:prstGeom>
        <a:solidFill>
          <a:srgbClr val="3592CF">
            <a:lumMod val="20000"/>
            <a:lumOff val="80000"/>
          </a:srgbClr>
        </a:solidFill>
        <a:ln>
          <a:noFill/>
        </a:ln>
        <a:effectLst/>
      </dsp:spPr>
      <dsp:style>
        <a:lnRef idx="0">
          <a:scrgbClr r="0" g="0" b="0"/>
        </a:lnRef>
        <a:fillRef idx="1">
          <a:scrgbClr r="0" g="0" b="0"/>
        </a:fillRef>
        <a:effectRef idx="0">
          <a:scrgbClr r="0" g="0" b="0"/>
        </a:effectRef>
        <a:fontRef idx="minor"/>
      </dsp:style>
    </dsp:sp>
    <dsp:sp modelId="{EB834015-9E7F-41DA-BDF0-475CE3D8D0EA}">
      <dsp:nvSpPr>
        <dsp:cNvPr id="0" name=""/>
        <dsp:cNvSpPr/>
      </dsp:nvSpPr>
      <dsp:spPr>
        <a:xfrm>
          <a:off x="140443" y="422762"/>
          <a:ext cx="1243352" cy="563683"/>
        </a:xfrm>
        <a:prstGeom prst="roundRect">
          <a:avLst/>
        </a:prstGeom>
        <a:solidFill>
          <a:srgbClr val="082A7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1" kern="1200">
              <a:solidFill>
                <a:sysClr val="window" lastClr="FFFFFF"/>
              </a:solidFill>
              <a:latin typeface="Calibri"/>
              <a:ea typeface="+mn-ea"/>
              <a:cs typeface="+mn-cs"/>
            </a:rPr>
            <a:t>PROGRAMA DE CALIDAD 2021-2023</a:t>
          </a:r>
        </a:p>
      </dsp:txBody>
      <dsp:txXfrm>
        <a:off x="167960" y="450279"/>
        <a:ext cx="1188318" cy="508649"/>
      </dsp:txXfrm>
    </dsp:sp>
    <dsp:sp modelId="{6A126ABB-17AF-43F0-9ABA-A22CE4067D6E}">
      <dsp:nvSpPr>
        <dsp:cNvPr id="0" name=""/>
        <dsp:cNvSpPr/>
      </dsp:nvSpPr>
      <dsp:spPr>
        <a:xfrm>
          <a:off x="1450577" y="422762"/>
          <a:ext cx="1243352" cy="563683"/>
        </a:xfrm>
        <a:prstGeom prst="roundRect">
          <a:avLst/>
        </a:prstGeom>
        <a:solidFill>
          <a:srgbClr val="082A7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1" kern="1200">
              <a:solidFill>
                <a:sysClr val="window" lastClr="FFFFFF"/>
              </a:solidFill>
              <a:latin typeface="Calibri"/>
              <a:ea typeface="+mn-ea"/>
              <a:cs typeface="+mn-cs"/>
            </a:rPr>
            <a:t>PLAN ESTRATÉGICO Y PLANES Y PROGRAMAS ESPECÍFICOS</a:t>
          </a:r>
        </a:p>
      </dsp:txBody>
      <dsp:txXfrm>
        <a:off x="1478094" y="450279"/>
        <a:ext cx="1188318" cy="508649"/>
      </dsp:txXfrm>
    </dsp:sp>
    <dsp:sp modelId="{FF6F2EFF-AF9F-4CCF-8116-1B4EED6B7D33}">
      <dsp:nvSpPr>
        <dsp:cNvPr id="0" name=""/>
        <dsp:cNvSpPr/>
      </dsp:nvSpPr>
      <dsp:spPr>
        <a:xfrm>
          <a:off x="2760711" y="422762"/>
          <a:ext cx="1243352" cy="563683"/>
        </a:xfrm>
        <a:prstGeom prst="roundRect">
          <a:avLst/>
        </a:prstGeom>
        <a:solidFill>
          <a:srgbClr val="082A7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b="1" kern="1200" dirty="0">
              <a:solidFill>
                <a:sysClr val="window" lastClr="FFFFFF"/>
              </a:solidFill>
              <a:latin typeface="Calibri"/>
              <a:ea typeface="+mn-ea"/>
              <a:cs typeface="+mn-cs"/>
            </a:rPr>
            <a:t>ACCIONES DE MEJORA</a:t>
          </a:r>
        </a:p>
      </dsp:txBody>
      <dsp:txXfrm>
        <a:off x="2788228" y="450279"/>
        <a:ext cx="1188318" cy="508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AED44-B8F4-4CF9-8F52-566B639506F2}">
      <dsp:nvSpPr>
        <dsp:cNvPr id="0" name=""/>
        <dsp:cNvSpPr/>
      </dsp:nvSpPr>
      <dsp:spPr>
        <a:xfrm>
          <a:off x="3101644" y="0"/>
          <a:ext cx="4652467" cy="2862321"/>
        </a:xfrm>
        <a:prstGeom prst="rightArrow">
          <a:avLst>
            <a:gd name="adj1" fmla="val 75000"/>
            <a:gd name="adj2" fmla="val 50000"/>
          </a:avLst>
        </a:prstGeom>
        <a:solidFill>
          <a:srgbClr val="FFD9EC">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I</a:t>
          </a:r>
          <a:r>
            <a:rPr lang="es-ES" sz="1500" b="0" kern="1200" dirty="0"/>
            <a:t>mplantación de procesos de planificación y liderazgo,</a:t>
          </a:r>
          <a:endParaRPr lang="es-ES" sz="1500" kern="1200" dirty="0"/>
        </a:p>
        <a:p>
          <a:pPr marL="114300" lvl="1" indent="-114300" algn="l" defTabSz="666750">
            <a:lnSpc>
              <a:spcPct val="90000"/>
            </a:lnSpc>
            <a:spcBef>
              <a:spcPct val="0"/>
            </a:spcBef>
            <a:spcAft>
              <a:spcPct val="15000"/>
            </a:spcAft>
            <a:buChar char="•"/>
          </a:pPr>
          <a:r>
            <a:rPr lang="es-ES" sz="1500" b="0" kern="1200"/>
            <a:t>Implementación de acciones de mejora en los procesos internos y externos, </a:t>
          </a:r>
          <a:endParaRPr lang="es-ES" sz="1500" kern="1200"/>
        </a:p>
        <a:p>
          <a:pPr marL="114300" lvl="1" indent="-114300" algn="l" defTabSz="666750">
            <a:lnSpc>
              <a:spcPct val="90000"/>
            </a:lnSpc>
            <a:spcBef>
              <a:spcPct val="0"/>
            </a:spcBef>
            <a:spcAft>
              <a:spcPct val="15000"/>
            </a:spcAft>
            <a:buChar char="•"/>
          </a:pPr>
          <a:r>
            <a:rPr lang="es-ES" sz="1500" b="0" kern="1200"/>
            <a:t>Gestión de las personas de la organización.</a:t>
          </a:r>
          <a:endParaRPr lang="es-ES" sz="1500" kern="1200"/>
        </a:p>
        <a:p>
          <a:pPr marL="114300" lvl="1" indent="-114300" algn="l" defTabSz="666750">
            <a:lnSpc>
              <a:spcPct val="90000"/>
            </a:lnSpc>
            <a:spcBef>
              <a:spcPct val="0"/>
            </a:spcBef>
            <a:spcAft>
              <a:spcPct val="15000"/>
            </a:spcAft>
            <a:buChar char="•"/>
          </a:pPr>
          <a:r>
            <a:rPr lang="es-ES" sz="1500" kern="1200" dirty="0"/>
            <a:t>I</a:t>
          </a:r>
          <a:r>
            <a:rPr lang="es-ES" sz="1500" b="0" kern="1200" dirty="0"/>
            <a:t>nteracción con clientes y aliados, </a:t>
          </a:r>
          <a:endParaRPr lang="es-ES" sz="1500" kern="1200" dirty="0"/>
        </a:p>
        <a:p>
          <a:pPr marL="114300" lvl="1" indent="-114300" algn="l" defTabSz="666750">
            <a:lnSpc>
              <a:spcPct val="90000"/>
            </a:lnSpc>
            <a:spcBef>
              <a:spcPct val="0"/>
            </a:spcBef>
            <a:spcAft>
              <a:spcPct val="15000"/>
            </a:spcAft>
            <a:buChar char="•"/>
          </a:pPr>
          <a:r>
            <a:rPr lang="es-ES" sz="1500" kern="1200" dirty="0"/>
            <a:t>R</a:t>
          </a:r>
          <a:r>
            <a:rPr lang="es-ES" sz="1500" b="0" kern="1200" dirty="0"/>
            <a:t>acionalización de los recursos disponibles.</a:t>
          </a:r>
          <a:endParaRPr lang="es-ES" sz="1500" kern="1200" dirty="0"/>
        </a:p>
        <a:p>
          <a:pPr marL="114300" lvl="1" indent="-114300" algn="l" defTabSz="666750">
            <a:lnSpc>
              <a:spcPct val="90000"/>
            </a:lnSpc>
            <a:spcBef>
              <a:spcPct val="0"/>
            </a:spcBef>
            <a:spcAft>
              <a:spcPct val="15000"/>
            </a:spcAft>
            <a:buChar char="•"/>
          </a:pPr>
          <a:r>
            <a:rPr lang="es-ES" sz="1500" kern="1200"/>
            <a:t>E</a:t>
          </a:r>
          <a:r>
            <a:rPr lang="es-ES" sz="1500" b="0" kern="1200"/>
            <a:t>valuación de los resultados. </a:t>
          </a:r>
          <a:endParaRPr lang="es-ES" sz="1500" kern="1200"/>
        </a:p>
        <a:p>
          <a:pPr marL="114300" lvl="1" indent="-114300" algn="l" defTabSz="666750">
            <a:lnSpc>
              <a:spcPct val="90000"/>
            </a:lnSpc>
            <a:spcBef>
              <a:spcPct val="0"/>
            </a:spcBef>
            <a:spcAft>
              <a:spcPct val="15000"/>
            </a:spcAft>
            <a:buChar char="•"/>
          </a:pPr>
          <a:r>
            <a:rPr lang="es-ES" sz="1500" kern="1200"/>
            <a:t>C</a:t>
          </a:r>
          <a:r>
            <a:rPr lang="es-ES" sz="1500" b="0" kern="1200"/>
            <a:t>omo eje transversal, la comunicación.</a:t>
          </a:r>
          <a:endParaRPr lang="es-ES" sz="1500" kern="1200"/>
        </a:p>
      </dsp:txBody>
      <dsp:txXfrm>
        <a:off x="3101644" y="357790"/>
        <a:ext cx="3579097" cy="2146741"/>
      </dsp:txXfrm>
    </dsp:sp>
    <dsp:sp modelId="{BC1F1929-2B1A-4131-B12B-AE5A3C7FC395}">
      <dsp:nvSpPr>
        <dsp:cNvPr id="0" name=""/>
        <dsp:cNvSpPr/>
      </dsp:nvSpPr>
      <dsp:spPr>
        <a:xfrm>
          <a:off x="0" y="0"/>
          <a:ext cx="3101644" cy="2862321"/>
        </a:xfrm>
        <a:prstGeom prst="roundRect">
          <a:avLst/>
        </a:prstGeom>
        <a:solidFill>
          <a:srgbClr val="FF93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s-ES" sz="2300" b="1" kern="1200" dirty="0">
              <a:solidFill>
                <a:schemeClr val="tx1"/>
              </a:solidFill>
            </a:rPr>
            <a:t>Los planes y programas </a:t>
          </a:r>
          <a:r>
            <a:rPr lang="es-ES" sz="2300" b="0" kern="1200" dirty="0">
              <a:solidFill>
                <a:schemeClr val="tx1"/>
              </a:solidFill>
            </a:rPr>
            <a:t>diseñados y ejecutados entre 2021 y 2023 en cumplimiento del programa de calidad incidían en la:</a:t>
          </a:r>
          <a:endParaRPr lang="es-ES" sz="2300" kern="1200" dirty="0">
            <a:solidFill>
              <a:schemeClr val="tx1"/>
            </a:solidFill>
          </a:endParaRPr>
        </a:p>
      </dsp:txBody>
      <dsp:txXfrm>
        <a:off x="139727" y="139727"/>
        <a:ext cx="2822190" cy="2582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DB364-F052-4578-BFC3-23AE22E08FEE}">
      <dsp:nvSpPr>
        <dsp:cNvPr id="0" name=""/>
        <dsp:cNvSpPr/>
      </dsp:nvSpPr>
      <dsp:spPr>
        <a:xfrm>
          <a:off x="5399271" y="28254"/>
          <a:ext cx="2991787" cy="1298401"/>
        </a:xfrm>
        <a:prstGeom prst="ellipse">
          <a:avLst/>
        </a:prstGeom>
        <a:solidFill>
          <a:srgbClr val="EEFBFC"/>
        </a:solidFill>
        <a:ln w="12700" cap="sq" cmpd="dbl"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ClrTx/>
            <a:buSzTx/>
            <a:buFont typeface="Arial" panose="020B0604020202020204" pitchFamily="34" charset="0"/>
            <a:buNone/>
          </a:pPr>
          <a:r>
            <a:rPr kumimoji="0" lang="es-ES" sz="1300" b="1" i="0" u="none" strike="noStrike" kern="1200" cap="all" spc="0" normalizeH="0" baseline="0" noProof="0" dirty="0">
              <a:ln>
                <a:noFill/>
              </a:ln>
              <a:solidFill>
                <a:schemeClr val="accent1">
                  <a:lumMod val="50000"/>
                </a:schemeClr>
              </a:solidFill>
              <a:effectLst/>
              <a:uLnTx/>
              <a:uFillTx/>
              <a:latin typeface="Imprint MT Shadow"/>
              <a:ea typeface="+mn-ea"/>
              <a:cs typeface="+mn-cs"/>
            </a:rPr>
            <a:t>PLAN DE ACCIÓN 2022</a:t>
          </a:r>
        </a:p>
        <a:p>
          <a:pPr marL="0" lvl="0" indent="0" algn="ctr" defTabSz="577850">
            <a:lnSpc>
              <a:spcPct val="90000"/>
            </a:lnSpc>
            <a:spcBef>
              <a:spcPct val="0"/>
            </a:spcBef>
            <a:spcAft>
              <a:spcPct val="35000"/>
            </a:spcAft>
            <a:buClrTx/>
            <a:buSzTx/>
            <a:buFont typeface="Arial" panose="020B0604020202020204" pitchFamily="34" charset="0"/>
            <a:buNone/>
          </a:pPr>
          <a:r>
            <a:rPr lang="es-ES" sz="1300" b="1" kern="1200" dirty="0">
              <a:solidFill>
                <a:srgbClr val="CC0066"/>
              </a:solidFill>
              <a:latin typeface="Imprint MT Shadow"/>
            </a:rPr>
            <a:t>71 MEDIDAS Y ACCIONES DE MEJORA</a:t>
          </a:r>
          <a:endParaRPr lang="es-ES" sz="1300" b="1" kern="1200" dirty="0"/>
        </a:p>
      </dsp:txBody>
      <dsp:txXfrm>
        <a:off x="5837408" y="218400"/>
        <a:ext cx="2115513" cy="918109"/>
      </dsp:txXfrm>
    </dsp:sp>
    <dsp:sp modelId="{BBD4E5EE-B842-45DC-85C7-BE3004BE695C}">
      <dsp:nvSpPr>
        <dsp:cNvPr id="0" name=""/>
        <dsp:cNvSpPr/>
      </dsp:nvSpPr>
      <dsp:spPr>
        <a:xfrm>
          <a:off x="6590946" y="1348642"/>
          <a:ext cx="634558" cy="5517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360000" rIns="0" bIns="36000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6675057" y="1559644"/>
        <a:ext cx="466336" cy="129780"/>
      </dsp:txXfrm>
    </dsp:sp>
    <dsp:sp modelId="{AEBE9844-1EAA-4513-A8F5-F701A799B1FF}">
      <dsp:nvSpPr>
        <dsp:cNvPr id="0" name=""/>
        <dsp:cNvSpPr/>
      </dsp:nvSpPr>
      <dsp:spPr>
        <a:xfrm>
          <a:off x="5436283" y="1953175"/>
          <a:ext cx="2954765" cy="1364672"/>
        </a:xfrm>
        <a:prstGeom prst="ellipse">
          <a:avLst/>
        </a:prstGeom>
        <a:solidFill>
          <a:srgbClr val="EEFBFC"/>
        </a:solidFill>
        <a:ln w="12700" cap="sq" cmpd="dbl"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ClrTx/>
            <a:buSzTx/>
            <a:buFont typeface="Arial" panose="020B0604020202020204" pitchFamily="34" charset="0"/>
            <a:buNone/>
          </a:pPr>
          <a:r>
            <a:rPr kumimoji="0" lang="es-ES" sz="1300" b="1" i="0" u="none" strike="noStrike" kern="1200" cap="all" spc="0" normalizeH="0" baseline="0" noProof="0" dirty="0">
              <a:ln>
                <a:noFill/>
              </a:ln>
              <a:solidFill>
                <a:schemeClr val="accent1">
                  <a:lumMod val="50000"/>
                </a:schemeClr>
              </a:solidFill>
              <a:effectLst/>
              <a:uLnTx/>
              <a:uFillTx/>
              <a:latin typeface="Imprint MT Shadow"/>
              <a:ea typeface="+mn-ea"/>
              <a:cs typeface="+mn-cs"/>
            </a:rPr>
            <a:t>PLAN DE ACCIÓN 2023</a:t>
          </a:r>
        </a:p>
        <a:p>
          <a:pPr marL="0" lvl="0" indent="0" algn="ctr" defTabSz="577850">
            <a:lnSpc>
              <a:spcPct val="90000"/>
            </a:lnSpc>
            <a:spcBef>
              <a:spcPct val="0"/>
            </a:spcBef>
            <a:spcAft>
              <a:spcPct val="35000"/>
            </a:spcAft>
            <a:buClrTx/>
            <a:buSzTx/>
            <a:buFont typeface="Arial" panose="020B0604020202020204" pitchFamily="34" charset="0"/>
            <a:buNone/>
          </a:pPr>
          <a:r>
            <a:rPr kumimoji="0" lang="es-ES" sz="1300" b="1" i="0" u="none" strike="noStrike" kern="1200" cap="all" spc="0" normalizeH="0" baseline="0" dirty="0">
              <a:ln>
                <a:noFill/>
              </a:ln>
              <a:solidFill>
                <a:srgbClr val="CC0066"/>
              </a:solidFill>
              <a:effectLst/>
              <a:uLnTx/>
              <a:uFillTx/>
              <a:latin typeface="Imprint MT Shadow"/>
              <a:ea typeface="+mn-ea"/>
              <a:cs typeface="+mn-cs"/>
            </a:rPr>
            <a:t>78 MEDIDAS Y ACCIONES DE MEJORA</a:t>
          </a:r>
        </a:p>
      </dsp:txBody>
      <dsp:txXfrm>
        <a:off x="5868998" y="2153027"/>
        <a:ext cx="2089335" cy="964968"/>
      </dsp:txXfrm>
    </dsp:sp>
    <dsp:sp modelId="{1F7CF0CF-0047-47F0-93FB-84DF83E990D0}">
      <dsp:nvSpPr>
        <dsp:cNvPr id="0" name=""/>
        <dsp:cNvSpPr/>
      </dsp:nvSpPr>
      <dsp:spPr>
        <a:xfrm rot="48504">
          <a:off x="4525477" y="1228970"/>
          <a:ext cx="893391" cy="691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s-ES" sz="2900" kern="1200"/>
        </a:p>
      </dsp:txBody>
      <dsp:txXfrm>
        <a:off x="4525487" y="1365849"/>
        <a:ext cx="685876" cy="415030"/>
      </dsp:txXfrm>
    </dsp:sp>
    <dsp:sp modelId="{67C05694-AE44-4737-82A5-DD7AA92DB4E3}">
      <dsp:nvSpPr>
        <dsp:cNvPr id="0" name=""/>
        <dsp:cNvSpPr/>
      </dsp:nvSpPr>
      <dsp:spPr>
        <a:xfrm>
          <a:off x="0" y="466500"/>
          <a:ext cx="4313859" cy="2331829"/>
        </a:xfrm>
        <a:prstGeom prst="ellipse">
          <a:avLst/>
        </a:prstGeom>
        <a:solidFill>
          <a:srgbClr val="FFE1F0"/>
        </a:solidFill>
        <a:ln w="12700" cap="sq" cmpd="dbl"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ClrTx/>
            <a:buSzTx/>
            <a:buFont typeface="Arial" panose="020B0604020202020204" pitchFamily="34" charset="0"/>
            <a:buNone/>
          </a:pPr>
          <a:r>
            <a:rPr kumimoji="0" lang="es-ES" sz="2000" b="1" i="0" u="none" strike="noStrike" kern="1200" cap="all" spc="0" normalizeH="0" baseline="0" noProof="0" dirty="0">
              <a:ln>
                <a:noFill/>
              </a:ln>
              <a:solidFill>
                <a:schemeClr val="accent1">
                  <a:lumMod val="50000"/>
                </a:schemeClr>
              </a:solidFill>
              <a:effectLst/>
              <a:uLnTx/>
              <a:uFillTx/>
              <a:latin typeface="Imprint MT Shadow"/>
              <a:ea typeface="+mn-ea"/>
              <a:cs typeface="+mn-cs"/>
            </a:rPr>
            <a:t>Plan Estratégico 2021-2023</a:t>
          </a:r>
        </a:p>
        <a:p>
          <a:pPr marL="0" lvl="0" indent="0" algn="ctr" defTabSz="889000">
            <a:lnSpc>
              <a:spcPct val="90000"/>
            </a:lnSpc>
            <a:spcBef>
              <a:spcPct val="0"/>
            </a:spcBef>
            <a:spcAft>
              <a:spcPct val="35000"/>
            </a:spcAft>
            <a:buClrTx/>
            <a:buSzTx/>
            <a:buFont typeface="Arial" panose="020B0604020202020204" pitchFamily="34" charset="0"/>
            <a:buNone/>
          </a:pPr>
          <a:r>
            <a:rPr kumimoji="0" lang="es-ES" sz="2000" b="1" i="0" u="none" strike="noStrike" kern="1200" cap="all" spc="0" normalizeH="0" baseline="0" noProof="0" dirty="0">
              <a:ln>
                <a:noFill/>
              </a:ln>
              <a:solidFill>
                <a:srgbClr val="3C69BA"/>
              </a:solidFill>
              <a:effectLst/>
              <a:uLnTx/>
              <a:uFillTx/>
              <a:latin typeface="Imprint MT Shadow"/>
              <a:ea typeface="+mn-ea"/>
              <a:cs typeface="+mn-cs"/>
            </a:rPr>
            <a:t>6 ejes y 29 objetivos estratégicos</a:t>
          </a:r>
        </a:p>
        <a:p>
          <a:pPr marL="0" lvl="0" indent="0" algn="ctr" defTabSz="889000">
            <a:lnSpc>
              <a:spcPct val="90000"/>
            </a:lnSpc>
            <a:spcBef>
              <a:spcPct val="0"/>
            </a:spcBef>
            <a:spcAft>
              <a:spcPct val="35000"/>
            </a:spcAft>
            <a:buClrTx/>
            <a:buSzTx/>
            <a:buFont typeface="Arial" panose="020B0604020202020204" pitchFamily="34" charset="0"/>
            <a:buNone/>
          </a:pPr>
          <a:r>
            <a:rPr kumimoji="0" lang="es-ES" sz="2000" b="1" i="0" u="none" strike="noStrike" kern="1200" cap="all" spc="0" normalizeH="0" baseline="0" noProof="0" dirty="0">
              <a:ln>
                <a:noFill/>
              </a:ln>
              <a:solidFill>
                <a:srgbClr val="CC0066"/>
              </a:solidFill>
              <a:effectLst/>
              <a:uLnTx/>
              <a:uFillTx/>
              <a:latin typeface="Imprint MT Shadow"/>
              <a:ea typeface="+mn-ea"/>
              <a:cs typeface="+mn-cs"/>
            </a:rPr>
            <a:t>149 medidas </a:t>
          </a:r>
          <a:endParaRPr lang="es-ES" sz="2000" kern="1200" dirty="0">
            <a:solidFill>
              <a:srgbClr val="CC0066"/>
            </a:solidFill>
          </a:endParaRPr>
        </a:p>
      </dsp:txBody>
      <dsp:txXfrm>
        <a:off x="631750" y="807988"/>
        <a:ext cx="3050359" cy="1648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CE1E-20D6-4C69-B184-9D09424AC914}">
      <dsp:nvSpPr>
        <dsp:cNvPr id="0" name=""/>
        <dsp:cNvSpPr/>
      </dsp:nvSpPr>
      <dsp:spPr>
        <a:xfrm>
          <a:off x="998622" y="0"/>
          <a:ext cx="998623" cy="768786"/>
        </a:xfrm>
        <a:prstGeom prst="trapezoid">
          <a:avLst>
            <a:gd name="adj" fmla="val 64948"/>
          </a:avLst>
        </a:prstGeom>
        <a:solidFill>
          <a:srgbClr val="CC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b="1" kern="1200" dirty="0">
            <a:solidFill>
              <a:schemeClr val="bg1"/>
            </a:solidFill>
          </a:endParaRPr>
        </a:p>
        <a:p>
          <a:pPr marL="0" lvl="0" indent="0" algn="ctr" defTabSz="622300">
            <a:lnSpc>
              <a:spcPct val="90000"/>
            </a:lnSpc>
            <a:spcBef>
              <a:spcPct val="0"/>
            </a:spcBef>
            <a:spcAft>
              <a:spcPct val="35000"/>
            </a:spcAft>
            <a:buNone/>
          </a:pPr>
          <a:r>
            <a:rPr lang="es-ES" sz="1400" b="1" kern="1200" dirty="0">
              <a:solidFill>
                <a:schemeClr val="bg1"/>
              </a:solidFill>
            </a:rPr>
            <a:t>6 EJES</a:t>
          </a:r>
        </a:p>
      </dsp:txBody>
      <dsp:txXfrm>
        <a:off x="998622" y="0"/>
        <a:ext cx="998623" cy="768786"/>
      </dsp:txXfrm>
    </dsp:sp>
    <dsp:sp modelId="{E5522EE3-41A1-46F0-A85C-411A0DE2AA87}">
      <dsp:nvSpPr>
        <dsp:cNvPr id="0" name=""/>
        <dsp:cNvSpPr/>
      </dsp:nvSpPr>
      <dsp:spPr>
        <a:xfrm>
          <a:off x="499311" y="768786"/>
          <a:ext cx="1997246" cy="768786"/>
        </a:xfrm>
        <a:prstGeom prst="trapezoid">
          <a:avLst>
            <a:gd name="adj" fmla="val 64948"/>
          </a:avLst>
        </a:prstGeom>
        <a:solidFill>
          <a:srgbClr val="FF5D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bg1"/>
              </a:solidFill>
            </a:rPr>
            <a:t>29 OBJETIVOS ESTRATÉGICOS</a:t>
          </a:r>
        </a:p>
      </dsp:txBody>
      <dsp:txXfrm>
        <a:off x="848829" y="768786"/>
        <a:ext cx="1298209" cy="768786"/>
      </dsp:txXfrm>
    </dsp:sp>
    <dsp:sp modelId="{3300E16B-9558-444B-A879-F54E7B2E8B22}">
      <dsp:nvSpPr>
        <dsp:cNvPr id="0" name=""/>
        <dsp:cNvSpPr/>
      </dsp:nvSpPr>
      <dsp:spPr>
        <a:xfrm>
          <a:off x="0" y="1537573"/>
          <a:ext cx="2995868" cy="768786"/>
        </a:xfrm>
        <a:prstGeom prst="trapezoid">
          <a:avLst>
            <a:gd name="adj" fmla="val 64948"/>
          </a:avLst>
        </a:prstGeom>
        <a:solidFill>
          <a:srgbClr val="FFD9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71 MEDIDAS Y ACCIONES DE MEJORA</a:t>
          </a:r>
        </a:p>
      </dsp:txBody>
      <dsp:txXfrm>
        <a:off x="524277" y="1537573"/>
        <a:ext cx="1947314" cy="768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CE1E-20D6-4C69-B184-9D09424AC914}">
      <dsp:nvSpPr>
        <dsp:cNvPr id="0" name=""/>
        <dsp:cNvSpPr/>
      </dsp:nvSpPr>
      <dsp:spPr>
        <a:xfrm>
          <a:off x="1663065" y="0"/>
          <a:ext cx="1108710" cy="910093"/>
        </a:xfrm>
        <a:prstGeom prst="trapezoid">
          <a:avLst>
            <a:gd name="adj" fmla="val 60912"/>
          </a:avLst>
        </a:prstGeom>
        <a:solidFill>
          <a:srgbClr val="CC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b="1" kern="1200" dirty="0">
            <a:solidFill>
              <a:schemeClr val="bg1"/>
            </a:solidFill>
          </a:endParaRPr>
        </a:p>
        <a:p>
          <a:pPr marL="0" lvl="0" indent="0" algn="ctr" defTabSz="622300">
            <a:lnSpc>
              <a:spcPct val="90000"/>
            </a:lnSpc>
            <a:spcBef>
              <a:spcPct val="0"/>
            </a:spcBef>
            <a:spcAft>
              <a:spcPct val="35000"/>
            </a:spcAft>
            <a:buNone/>
          </a:pPr>
          <a:r>
            <a:rPr lang="es-ES" sz="1400" b="1" kern="1200" dirty="0">
              <a:solidFill>
                <a:schemeClr val="bg1"/>
              </a:solidFill>
            </a:rPr>
            <a:t>6 EJES</a:t>
          </a:r>
        </a:p>
      </dsp:txBody>
      <dsp:txXfrm>
        <a:off x="1663065" y="0"/>
        <a:ext cx="1108710" cy="910093"/>
      </dsp:txXfrm>
    </dsp:sp>
    <dsp:sp modelId="{F1E169EA-23A8-4BB8-A2BE-D1B33CF0BAA3}">
      <dsp:nvSpPr>
        <dsp:cNvPr id="0" name=""/>
        <dsp:cNvSpPr/>
      </dsp:nvSpPr>
      <dsp:spPr>
        <a:xfrm>
          <a:off x="1108710" y="910093"/>
          <a:ext cx="2217420" cy="910093"/>
        </a:xfrm>
        <a:prstGeom prst="trapezoid">
          <a:avLst>
            <a:gd name="adj" fmla="val 61414"/>
          </a:avLst>
        </a:prstGeom>
        <a:solidFill>
          <a:srgbClr val="FF5DAE"/>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prstClr val="white"/>
              </a:solidFill>
              <a:latin typeface="Calibri" panose="020F0502020204030204"/>
              <a:ea typeface="+mn-ea"/>
              <a:cs typeface="+mn-cs"/>
            </a:rPr>
            <a:t>29 OBJETIVOS ESTRATÉGICOS</a:t>
          </a:r>
        </a:p>
      </dsp:txBody>
      <dsp:txXfrm>
        <a:off x="1496758" y="910093"/>
        <a:ext cx="1441323" cy="910093"/>
      </dsp:txXfrm>
    </dsp:sp>
    <dsp:sp modelId="{E5522EE3-41A1-46F0-A85C-411A0DE2AA87}">
      <dsp:nvSpPr>
        <dsp:cNvPr id="0" name=""/>
        <dsp:cNvSpPr/>
      </dsp:nvSpPr>
      <dsp:spPr>
        <a:xfrm>
          <a:off x="554355" y="1820185"/>
          <a:ext cx="3326129" cy="910093"/>
        </a:xfrm>
        <a:prstGeom prst="trapezoid">
          <a:avLst>
            <a:gd name="adj" fmla="val 61414"/>
          </a:avLst>
        </a:prstGeom>
        <a:solidFill>
          <a:srgbClr val="FF93C9"/>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prstClr val="black">
                  <a:hueOff val="0"/>
                  <a:satOff val="0"/>
                  <a:lumOff val="0"/>
                  <a:alphaOff val="0"/>
                </a:prstClr>
              </a:solidFill>
              <a:latin typeface="Calibri" panose="020F0502020204030204"/>
              <a:ea typeface="+mn-ea"/>
              <a:cs typeface="+mn-cs"/>
            </a:rPr>
            <a:t>71 MEDIDAS Y ACCIONES DE MEJORA</a:t>
          </a:r>
        </a:p>
      </dsp:txBody>
      <dsp:txXfrm>
        <a:off x="1136427" y="1820185"/>
        <a:ext cx="2161984" cy="910093"/>
      </dsp:txXfrm>
    </dsp:sp>
    <dsp:sp modelId="{3300E16B-9558-444B-A879-F54E7B2E8B22}">
      <dsp:nvSpPr>
        <dsp:cNvPr id="0" name=""/>
        <dsp:cNvSpPr/>
      </dsp:nvSpPr>
      <dsp:spPr>
        <a:xfrm>
          <a:off x="0" y="2730279"/>
          <a:ext cx="4434840" cy="910093"/>
        </a:xfrm>
        <a:prstGeom prst="trapezoid">
          <a:avLst>
            <a:gd name="adj" fmla="val 60912"/>
          </a:avLst>
        </a:prstGeom>
        <a:solidFill>
          <a:srgbClr val="FFD9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solidFill>
                <a:srgbClr val="C00000"/>
              </a:solidFill>
            </a:rPr>
            <a:t>61 MEDIDAS EJECUTADAS AL 100%</a:t>
          </a:r>
        </a:p>
        <a:p>
          <a:pPr marL="0" lvl="0" indent="0" algn="ctr" defTabSz="533400">
            <a:lnSpc>
              <a:spcPct val="90000"/>
            </a:lnSpc>
            <a:spcBef>
              <a:spcPct val="0"/>
            </a:spcBef>
            <a:spcAft>
              <a:spcPct val="35000"/>
            </a:spcAft>
            <a:buNone/>
          </a:pPr>
          <a:r>
            <a:rPr lang="es-ES" sz="1200" b="1" kern="1200" dirty="0">
              <a:solidFill>
                <a:srgbClr val="C00000"/>
              </a:solidFill>
            </a:rPr>
            <a:t>0 MEDIDAS EJECUTADAS  &gt; 50% &lt; 100%</a:t>
          </a:r>
        </a:p>
        <a:p>
          <a:pPr marL="0" lvl="0" indent="0" algn="ctr" defTabSz="533400">
            <a:lnSpc>
              <a:spcPct val="90000"/>
            </a:lnSpc>
            <a:spcBef>
              <a:spcPct val="0"/>
            </a:spcBef>
            <a:spcAft>
              <a:spcPct val="35000"/>
            </a:spcAft>
            <a:buNone/>
          </a:pPr>
          <a:r>
            <a:rPr lang="es-ES" sz="1200" b="1" kern="1200" dirty="0">
              <a:solidFill>
                <a:srgbClr val="C00000"/>
              </a:solidFill>
            </a:rPr>
            <a:t>10 MEDIDAS EJECUTADAS MENOS DEL 50 %</a:t>
          </a:r>
        </a:p>
      </dsp:txBody>
      <dsp:txXfrm>
        <a:off x="776096" y="2730279"/>
        <a:ext cx="2882646" cy="9100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CE1E-20D6-4C69-B184-9D09424AC914}">
      <dsp:nvSpPr>
        <dsp:cNvPr id="0" name=""/>
        <dsp:cNvSpPr/>
      </dsp:nvSpPr>
      <dsp:spPr>
        <a:xfrm>
          <a:off x="1469965" y="0"/>
          <a:ext cx="979976" cy="808385"/>
        </a:xfrm>
        <a:prstGeom prst="trapezoid">
          <a:avLst>
            <a:gd name="adj" fmla="val 60613"/>
          </a:avLst>
        </a:prstGeom>
        <a:solidFill>
          <a:srgbClr val="CC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b="1" kern="1200" dirty="0">
            <a:solidFill>
              <a:schemeClr val="bg1"/>
            </a:solidFill>
          </a:endParaRPr>
        </a:p>
        <a:p>
          <a:pPr marL="0" lvl="0" indent="0" algn="ctr" defTabSz="622300">
            <a:lnSpc>
              <a:spcPct val="90000"/>
            </a:lnSpc>
            <a:spcBef>
              <a:spcPct val="0"/>
            </a:spcBef>
            <a:spcAft>
              <a:spcPct val="35000"/>
            </a:spcAft>
            <a:buNone/>
          </a:pPr>
          <a:r>
            <a:rPr lang="es-ES" sz="1400" b="1" kern="1200" dirty="0">
              <a:solidFill>
                <a:schemeClr val="bg1"/>
              </a:solidFill>
            </a:rPr>
            <a:t>6 EJES</a:t>
          </a:r>
        </a:p>
      </dsp:txBody>
      <dsp:txXfrm>
        <a:off x="1469965" y="0"/>
        <a:ext cx="979976" cy="808385"/>
      </dsp:txXfrm>
    </dsp:sp>
    <dsp:sp modelId="{F1E169EA-23A8-4BB8-A2BE-D1B33CF0BAA3}">
      <dsp:nvSpPr>
        <dsp:cNvPr id="0" name=""/>
        <dsp:cNvSpPr/>
      </dsp:nvSpPr>
      <dsp:spPr>
        <a:xfrm>
          <a:off x="979976" y="808385"/>
          <a:ext cx="1959953" cy="808385"/>
        </a:xfrm>
        <a:prstGeom prst="trapezoid">
          <a:avLst>
            <a:gd name="adj" fmla="val 60430"/>
          </a:avLst>
        </a:prstGeom>
        <a:solidFill>
          <a:srgbClr val="FF5DAE"/>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prstClr val="white"/>
              </a:solidFill>
              <a:latin typeface="Calibri" panose="020F0502020204030204"/>
              <a:ea typeface="+mn-ea"/>
              <a:cs typeface="+mn-cs"/>
            </a:rPr>
            <a:t>29 OBJETIVOS ESTRATÉGICOS</a:t>
          </a:r>
        </a:p>
      </dsp:txBody>
      <dsp:txXfrm>
        <a:off x="1322968" y="808385"/>
        <a:ext cx="1273969" cy="808385"/>
      </dsp:txXfrm>
    </dsp:sp>
    <dsp:sp modelId="{E5522EE3-41A1-46F0-A85C-411A0DE2AA87}">
      <dsp:nvSpPr>
        <dsp:cNvPr id="0" name=""/>
        <dsp:cNvSpPr/>
      </dsp:nvSpPr>
      <dsp:spPr>
        <a:xfrm>
          <a:off x="489988" y="1616771"/>
          <a:ext cx="2939930" cy="808385"/>
        </a:xfrm>
        <a:prstGeom prst="trapezoid">
          <a:avLst>
            <a:gd name="adj" fmla="val 60613"/>
          </a:avLst>
        </a:prstGeom>
        <a:solidFill>
          <a:srgbClr val="FF93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t>71 MEDIDAS Y ACCIONES DE MEJORA</a:t>
          </a:r>
          <a:endParaRPr lang="es-ES" sz="1400" b="1" kern="1200" dirty="0">
            <a:solidFill>
              <a:schemeClr val="bg1"/>
            </a:solidFill>
          </a:endParaRPr>
        </a:p>
      </dsp:txBody>
      <dsp:txXfrm>
        <a:off x="1004476" y="1616771"/>
        <a:ext cx="1910954" cy="808385"/>
      </dsp:txXfrm>
    </dsp:sp>
    <dsp:sp modelId="{3300E16B-9558-444B-A879-F54E7B2E8B22}">
      <dsp:nvSpPr>
        <dsp:cNvPr id="0" name=""/>
        <dsp:cNvSpPr/>
      </dsp:nvSpPr>
      <dsp:spPr>
        <a:xfrm>
          <a:off x="0" y="2425157"/>
          <a:ext cx="3919907" cy="808385"/>
        </a:xfrm>
        <a:prstGeom prst="trapezoid">
          <a:avLst>
            <a:gd name="adj" fmla="val 60613"/>
          </a:avLst>
        </a:prstGeom>
        <a:solidFill>
          <a:srgbClr val="FFD9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b="1" kern="1200" dirty="0"/>
        </a:p>
        <a:p>
          <a:pPr marL="0" lvl="0" indent="0" algn="ctr" defTabSz="533400">
            <a:lnSpc>
              <a:spcPct val="90000"/>
            </a:lnSpc>
            <a:spcBef>
              <a:spcPct val="0"/>
            </a:spcBef>
            <a:spcAft>
              <a:spcPct val="35000"/>
            </a:spcAft>
            <a:buNone/>
          </a:pPr>
          <a:r>
            <a:rPr lang="es-ES" sz="1100" b="1" kern="1200" dirty="0">
              <a:solidFill>
                <a:srgbClr val="C00000"/>
              </a:solidFill>
            </a:rPr>
            <a:t>52 MEDIDAS EJECUTADAS AL 100%</a:t>
          </a:r>
        </a:p>
        <a:p>
          <a:pPr marL="0" lvl="0" indent="0" algn="ctr" defTabSz="533400">
            <a:lnSpc>
              <a:spcPct val="90000"/>
            </a:lnSpc>
            <a:spcBef>
              <a:spcPct val="0"/>
            </a:spcBef>
            <a:spcAft>
              <a:spcPct val="35000"/>
            </a:spcAft>
            <a:buNone/>
          </a:pPr>
          <a:r>
            <a:rPr lang="es-ES" sz="1100" b="1" kern="1200" dirty="0">
              <a:solidFill>
                <a:srgbClr val="C00000"/>
              </a:solidFill>
            </a:rPr>
            <a:t>8 MEDIDAS EJECUTADAS &gt; 50% &lt; 100%</a:t>
          </a:r>
        </a:p>
        <a:p>
          <a:pPr marL="0" lvl="0" indent="0" algn="ctr" defTabSz="533400">
            <a:lnSpc>
              <a:spcPct val="90000"/>
            </a:lnSpc>
            <a:spcBef>
              <a:spcPct val="0"/>
            </a:spcBef>
            <a:spcAft>
              <a:spcPct val="35000"/>
            </a:spcAft>
            <a:buNone/>
          </a:pPr>
          <a:r>
            <a:rPr lang="es-ES" sz="1100" b="1" kern="1200" dirty="0">
              <a:solidFill>
                <a:srgbClr val="C00000"/>
              </a:solidFill>
            </a:rPr>
            <a:t>11 MEDIDAS EJECUTADAS MENOS DEL 50 %</a:t>
          </a:r>
        </a:p>
        <a:p>
          <a:pPr marL="0" lvl="0" indent="0" algn="ctr" defTabSz="533400">
            <a:lnSpc>
              <a:spcPct val="90000"/>
            </a:lnSpc>
            <a:spcBef>
              <a:spcPct val="0"/>
            </a:spcBef>
            <a:spcAft>
              <a:spcPct val="35000"/>
            </a:spcAft>
            <a:buNone/>
          </a:pPr>
          <a:endParaRPr lang="es-ES" sz="1200" b="1" kern="1200" dirty="0"/>
        </a:p>
      </dsp:txBody>
      <dsp:txXfrm>
        <a:off x="685983" y="2425157"/>
        <a:ext cx="2547939" cy="808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CE1E-20D6-4C69-B184-9D09424AC914}">
      <dsp:nvSpPr>
        <dsp:cNvPr id="0" name=""/>
        <dsp:cNvSpPr/>
      </dsp:nvSpPr>
      <dsp:spPr>
        <a:xfrm>
          <a:off x="1478280" y="0"/>
          <a:ext cx="1478280" cy="1149900"/>
        </a:xfrm>
        <a:prstGeom prst="trapezoid">
          <a:avLst>
            <a:gd name="adj" fmla="val 64279"/>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b="1" kern="1200"/>
        </a:p>
        <a:p>
          <a:pPr marL="0" lvl="0" indent="0" algn="ctr" defTabSz="622300">
            <a:lnSpc>
              <a:spcPct val="90000"/>
            </a:lnSpc>
            <a:spcBef>
              <a:spcPct val="0"/>
            </a:spcBef>
            <a:spcAft>
              <a:spcPct val="35000"/>
            </a:spcAft>
            <a:buNone/>
          </a:pPr>
          <a:r>
            <a:rPr lang="es-ES" sz="1400" b="1" kern="1200"/>
            <a:t>6 EJES</a:t>
          </a:r>
          <a:endParaRPr lang="es-ES" sz="1400" b="1" kern="1200" dirty="0"/>
        </a:p>
      </dsp:txBody>
      <dsp:txXfrm>
        <a:off x="1478280" y="0"/>
        <a:ext cx="1478280" cy="1149900"/>
      </dsp:txXfrm>
    </dsp:sp>
    <dsp:sp modelId="{E5522EE3-41A1-46F0-A85C-411A0DE2AA87}">
      <dsp:nvSpPr>
        <dsp:cNvPr id="0" name=""/>
        <dsp:cNvSpPr/>
      </dsp:nvSpPr>
      <dsp:spPr>
        <a:xfrm>
          <a:off x="739140" y="1149900"/>
          <a:ext cx="2956560" cy="1149900"/>
        </a:xfrm>
        <a:prstGeom prst="trapezoid">
          <a:avLst>
            <a:gd name="adj" fmla="val 64279"/>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a:t>29 OBJETIVOS ESTRATÉGICOS</a:t>
          </a:r>
          <a:endParaRPr lang="es-ES" sz="1400" b="1" kern="1200" dirty="0"/>
        </a:p>
      </dsp:txBody>
      <dsp:txXfrm>
        <a:off x="1256537" y="1149900"/>
        <a:ext cx="1921764" cy="1149900"/>
      </dsp:txXfrm>
    </dsp:sp>
    <dsp:sp modelId="{3300E16B-9558-444B-A879-F54E7B2E8B22}">
      <dsp:nvSpPr>
        <dsp:cNvPr id="0" name=""/>
        <dsp:cNvSpPr/>
      </dsp:nvSpPr>
      <dsp:spPr>
        <a:xfrm>
          <a:off x="0" y="2299801"/>
          <a:ext cx="4434840" cy="1149900"/>
        </a:xfrm>
        <a:prstGeom prst="trapezoid">
          <a:avLst>
            <a:gd name="adj" fmla="val 64279"/>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rgbClr val="FF0000"/>
              </a:solidFill>
            </a:rPr>
            <a:t>78 MEDIDAS Y ACCIONES DE MEJORA</a:t>
          </a:r>
        </a:p>
      </dsp:txBody>
      <dsp:txXfrm>
        <a:off x="776096" y="2299801"/>
        <a:ext cx="2882646" cy="1149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ECE1E-20D6-4C69-B184-9D09424AC914}">
      <dsp:nvSpPr>
        <dsp:cNvPr id="0" name=""/>
        <dsp:cNvSpPr/>
      </dsp:nvSpPr>
      <dsp:spPr>
        <a:xfrm>
          <a:off x="1663065" y="0"/>
          <a:ext cx="1108710" cy="910093"/>
        </a:xfrm>
        <a:prstGeom prst="trapezoid">
          <a:avLst>
            <a:gd name="adj" fmla="val 60912"/>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b="1" kern="1200" dirty="0"/>
        </a:p>
        <a:p>
          <a:pPr marL="0" lvl="0" indent="0" algn="ctr" defTabSz="622300">
            <a:lnSpc>
              <a:spcPct val="90000"/>
            </a:lnSpc>
            <a:spcBef>
              <a:spcPct val="0"/>
            </a:spcBef>
            <a:spcAft>
              <a:spcPct val="35000"/>
            </a:spcAft>
            <a:buNone/>
          </a:pPr>
          <a:r>
            <a:rPr lang="es-ES" sz="1400" b="1" kern="1200" dirty="0"/>
            <a:t>6 EJES</a:t>
          </a:r>
        </a:p>
      </dsp:txBody>
      <dsp:txXfrm>
        <a:off x="1663065" y="0"/>
        <a:ext cx="1108710" cy="910093"/>
      </dsp:txXfrm>
    </dsp:sp>
    <dsp:sp modelId="{F1E169EA-23A8-4BB8-A2BE-D1B33CF0BAA3}">
      <dsp:nvSpPr>
        <dsp:cNvPr id="0" name=""/>
        <dsp:cNvSpPr/>
      </dsp:nvSpPr>
      <dsp:spPr>
        <a:xfrm>
          <a:off x="1108710" y="910093"/>
          <a:ext cx="2217420" cy="910093"/>
        </a:xfrm>
        <a:prstGeom prst="trapezoid">
          <a:avLst>
            <a:gd name="adj" fmla="val 61414"/>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a:latin typeface="Calibri" panose="020F0502020204030204"/>
              <a:ea typeface="+mn-ea"/>
              <a:cs typeface="+mn-cs"/>
            </a:rPr>
            <a:t>29 OBJETIVOS ESTRATÉGICOS</a:t>
          </a:r>
          <a:endParaRPr lang="es-ES" sz="1400" b="1" kern="1200" dirty="0">
            <a:latin typeface="Calibri" panose="020F0502020204030204"/>
            <a:ea typeface="+mn-ea"/>
            <a:cs typeface="+mn-cs"/>
          </a:endParaRPr>
        </a:p>
      </dsp:txBody>
      <dsp:txXfrm>
        <a:off x="1496758" y="910093"/>
        <a:ext cx="1441323" cy="910093"/>
      </dsp:txXfrm>
    </dsp:sp>
    <dsp:sp modelId="{E5522EE3-41A1-46F0-A85C-411A0DE2AA87}">
      <dsp:nvSpPr>
        <dsp:cNvPr id="0" name=""/>
        <dsp:cNvSpPr/>
      </dsp:nvSpPr>
      <dsp:spPr>
        <a:xfrm>
          <a:off x="554355" y="1820185"/>
          <a:ext cx="3326129" cy="910093"/>
        </a:xfrm>
        <a:prstGeom prst="trapezoid">
          <a:avLst>
            <a:gd name="adj" fmla="val 61414"/>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b="1" kern="1200">
              <a:latin typeface="Calibri" panose="020F0502020204030204"/>
              <a:ea typeface="+mn-ea"/>
              <a:cs typeface="+mn-cs"/>
            </a:rPr>
            <a:t>78 MEDIDAS Y ACCIONES DE MEJORA</a:t>
          </a:r>
          <a:endParaRPr lang="es-ES" sz="1400" b="1" kern="1200" dirty="0">
            <a:latin typeface="Calibri" panose="020F0502020204030204"/>
            <a:ea typeface="+mn-ea"/>
            <a:cs typeface="+mn-cs"/>
          </a:endParaRPr>
        </a:p>
      </dsp:txBody>
      <dsp:txXfrm>
        <a:off x="1136427" y="1820185"/>
        <a:ext cx="2161984" cy="910093"/>
      </dsp:txXfrm>
    </dsp:sp>
    <dsp:sp modelId="{3300E16B-9558-444B-A879-F54E7B2E8B22}">
      <dsp:nvSpPr>
        <dsp:cNvPr id="0" name=""/>
        <dsp:cNvSpPr/>
      </dsp:nvSpPr>
      <dsp:spPr>
        <a:xfrm>
          <a:off x="0" y="2730279"/>
          <a:ext cx="4434840" cy="910093"/>
        </a:xfrm>
        <a:prstGeom prst="trapezoid">
          <a:avLst>
            <a:gd name="adj" fmla="val 60912"/>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s-ES" sz="1200" b="1" kern="1200" dirty="0"/>
            <a:t> </a:t>
          </a:r>
          <a:r>
            <a:rPr lang="es-ES" sz="1200" b="1" kern="1200" dirty="0">
              <a:solidFill>
                <a:srgbClr val="FF0000"/>
              </a:solidFill>
            </a:rPr>
            <a:t>53 MEDIDAS EJECUTADAS AL 100%</a:t>
          </a:r>
        </a:p>
        <a:p>
          <a:pPr marL="0" lvl="0" indent="0" algn="ctr" defTabSz="533400">
            <a:lnSpc>
              <a:spcPct val="90000"/>
            </a:lnSpc>
            <a:spcBef>
              <a:spcPct val="0"/>
            </a:spcBef>
            <a:spcAft>
              <a:spcPct val="35000"/>
            </a:spcAft>
            <a:buNone/>
          </a:pPr>
          <a:r>
            <a:rPr lang="es-ES" sz="1200" b="1" kern="1200" dirty="0">
              <a:solidFill>
                <a:srgbClr val="FF0000"/>
              </a:solidFill>
            </a:rPr>
            <a:t>4 MEDIDAS EJECUTADAS  &gt; 50% &lt; 100%</a:t>
          </a:r>
        </a:p>
        <a:p>
          <a:pPr marL="0" lvl="0" indent="0" algn="ctr" defTabSz="533400">
            <a:lnSpc>
              <a:spcPct val="90000"/>
            </a:lnSpc>
            <a:spcBef>
              <a:spcPct val="0"/>
            </a:spcBef>
            <a:spcAft>
              <a:spcPct val="35000"/>
            </a:spcAft>
            <a:buNone/>
          </a:pPr>
          <a:r>
            <a:rPr lang="es-ES" sz="1200" b="1" kern="1200" dirty="0">
              <a:solidFill>
                <a:srgbClr val="FF0000"/>
              </a:solidFill>
            </a:rPr>
            <a:t>21 MEDIDAS EJECUTADAS MENOS DEL 50 %</a:t>
          </a:r>
        </a:p>
      </dsp:txBody>
      <dsp:txXfrm>
        <a:off x="776096" y="2730279"/>
        <a:ext cx="2882646" cy="9100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22DEE-8C9E-4B7E-8819-D5DBB1385D6A}" type="datetimeFigureOut">
              <a:rPr lang="es-ES" smtClean="0"/>
              <a:t>03/12/2024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5F149-E9E6-427C-B9BA-CEC95B975B9C}" type="slidenum">
              <a:rPr lang="es-ES" smtClean="0"/>
              <a:t>‹Nº›</a:t>
            </a:fld>
            <a:endParaRPr lang="es-ES"/>
          </a:p>
        </p:txBody>
      </p:sp>
    </p:spTree>
    <p:extLst>
      <p:ext uri="{BB962C8B-B14F-4D97-AF65-F5344CB8AC3E}">
        <p14:creationId xmlns:p14="http://schemas.microsoft.com/office/powerpoint/2010/main" val="61591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580C82-EAEC-4A7E-B200-E4CB9D5015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B71A6F5-5F5A-4E67-A799-5C58D53C8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D733FD6-6E2B-48FE-A5B0-30886B0D3A7B}"/>
              </a:ext>
            </a:extLst>
          </p:cNvPr>
          <p:cNvSpPr>
            <a:spLocks noGrp="1"/>
          </p:cNvSpPr>
          <p:nvPr>
            <p:ph type="dt" sz="half" idx="10"/>
          </p:nvPr>
        </p:nvSpPr>
        <p:spPr/>
        <p:txBody>
          <a:bodyPr/>
          <a:lstStyle/>
          <a:p>
            <a:fld id="{D03D3CA6-B702-496E-B75D-6E3E408BE618}" type="datetime1">
              <a:rPr lang="es-ES" smtClean="0"/>
              <a:t>03/12/2024</a:t>
            </a:fld>
            <a:endParaRPr lang="es-ES"/>
          </a:p>
        </p:txBody>
      </p:sp>
      <p:sp>
        <p:nvSpPr>
          <p:cNvPr id="5" name="Marcador de pie de página 4">
            <a:extLst>
              <a:ext uri="{FF2B5EF4-FFF2-40B4-BE49-F238E27FC236}">
                <a16:creationId xmlns:a16="http://schemas.microsoft.com/office/drawing/2014/main" id="{F44FF69B-6CA0-48F6-81E5-5CBE5B36C3B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7ECC85-B061-4C1F-B43D-CABF40A89D5B}"/>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3171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995A0-D2D9-41B9-9A83-A05EDC5CD2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B5FF54E-DCFD-4212-BB9F-8BC73CE66F0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B64E80-DEB6-4024-8BD0-D04E76E5EE43}"/>
              </a:ext>
            </a:extLst>
          </p:cNvPr>
          <p:cNvSpPr>
            <a:spLocks noGrp="1"/>
          </p:cNvSpPr>
          <p:nvPr>
            <p:ph type="dt" sz="half" idx="10"/>
          </p:nvPr>
        </p:nvSpPr>
        <p:spPr/>
        <p:txBody>
          <a:bodyPr/>
          <a:lstStyle/>
          <a:p>
            <a:fld id="{87ADF3DD-D30C-4F14-BBCA-D5CC2F53E7FF}" type="datetime1">
              <a:rPr lang="es-ES" smtClean="0"/>
              <a:t>03/12/2024</a:t>
            </a:fld>
            <a:endParaRPr lang="es-ES"/>
          </a:p>
        </p:txBody>
      </p:sp>
      <p:sp>
        <p:nvSpPr>
          <p:cNvPr id="5" name="Marcador de pie de página 4">
            <a:extLst>
              <a:ext uri="{FF2B5EF4-FFF2-40B4-BE49-F238E27FC236}">
                <a16:creationId xmlns:a16="http://schemas.microsoft.com/office/drawing/2014/main" id="{30C00302-2ACC-48D5-A145-E04881DE08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FDDD3-ABF7-42C4-83DA-96EA7E69015C}"/>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58771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533A69-F6A2-45C8-8E92-D12F0F01919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7CC753-B43E-4A33-85C7-3546B6D606C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6318FBF-3017-480A-9BC7-A7E1038FAD5C}"/>
              </a:ext>
            </a:extLst>
          </p:cNvPr>
          <p:cNvSpPr>
            <a:spLocks noGrp="1"/>
          </p:cNvSpPr>
          <p:nvPr>
            <p:ph type="dt" sz="half" idx="10"/>
          </p:nvPr>
        </p:nvSpPr>
        <p:spPr/>
        <p:txBody>
          <a:bodyPr/>
          <a:lstStyle/>
          <a:p>
            <a:fld id="{4B406254-4580-4AFE-9FC1-933CCE6462FF}" type="datetime1">
              <a:rPr lang="es-ES" smtClean="0"/>
              <a:t>03/12/2024</a:t>
            </a:fld>
            <a:endParaRPr lang="es-ES"/>
          </a:p>
        </p:txBody>
      </p:sp>
      <p:sp>
        <p:nvSpPr>
          <p:cNvPr id="5" name="Marcador de pie de página 4">
            <a:extLst>
              <a:ext uri="{FF2B5EF4-FFF2-40B4-BE49-F238E27FC236}">
                <a16:creationId xmlns:a16="http://schemas.microsoft.com/office/drawing/2014/main" id="{A62BAABE-D30D-4E01-94A5-1A926545F4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0BD375-2BC0-46CD-AE0F-2F5703437845}"/>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180972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F306E-E9E6-4CA5-9D78-7C9D240F2E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EB67E06-21AB-4480-B9D4-3AFE6BC7C1C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254C47-2455-420D-88BB-D01BD2B5BD01}"/>
              </a:ext>
            </a:extLst>
          </p:cNvPr>
          <p:cNvSpPr>
            <a:spLocks noGrp="1"/>
          </p:cNvSpPr>
          <p:nvPr>
            <p:ph type="dt" sz="half" idx="10"/>
          </p:nvPr>
        </p:nvSpPr>
        <p:spPr/>
        <p:txBody>
          <a:bodyPr/>
          <a:lstStyle/>
          <a:p>
            <a:fld id="{AF0C6845-4352-48C7-83EB-0D76C8463F5A}" type="datetime1">
              <a:rPr lang="es-ES" smtClean="0"/>
              <a:t>03/12/2024</a:t>
            </a:fld>
            <a:endParaRPr lang="es-ES"/>
          </a:p>
        </p:txBody>
      </p:sp>
      <p:sp>
        <p:nvSpPr>
          <p:cNvPr id="5" name="Marcador de pie de página 4">
            <a:extLst>
              <a:ext uri="{FF2B5EF4-FFF2-40B4-BE49-F238E27FC236}">
                <a16:creationId xmlns:a16="http://schemas.microsoft.com/office/drawing/2014/main" id="{C5BC2BBA-2EE1-4F67-83EC-E96175838AB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89FF0F-1CB9-4730-86A5-6FA21BA9FF9E}"/>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302790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07895-825C-4A06-B293-865ACA0B551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1A32C4-6415-4504-BB1F-B7B1C01A7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7585751-452C-49CE-9E8F-2F1C6CF8AC49}"/>
              </a:ext>
            </a:extLst>
          </p:cNvPr>
          <p:cNvSpPr>
            <a:spLocks noGrp="1"/>
          </p:cNvSpPr>
          <p:nvPr>
            <p:ph type="dt" sz="half" idx="10"/>
          </p:nvPr>
        </p:nvSpPr>
        <p:spPr/>
        <p:txBody>
          <a:bodyPr/>
          <a:lstStyle/>
          <a:p>
            <a:fld id="{B061A0ED-5C0E-4CA3-9AA1-544D94DA316E}" type="datetime1">
              <a:rPr lang="es-ES" smtClean="0"/>
              <a:t>03/12/2024</a:t>
            </a:fld>
            <a:endParaRPr lang="es-ES"/>
          </a:p>
        </p:txBody>
      </p:sp>
      <p:sp>
        <p:nvSpPr>
          <p:cNvPr id="5" name="Marcador de pie de página 4">
            <a:extLst>
              <a:ext uri="{FF2B5EF4-FFF2-40B4-BE49-F238E27FC236}">
                <a16:creationId xmlns:a16="http://schemas.microsoft.com/office/drawing/2014/main" id="{C04617E1-2C4F-45FC-9105-32B3498362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F7F050B-F9C5-45D7-9400-010598ABDF5A}"/>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151752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9589D-117D-47D6-8699-F9C534047F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B758CE2-5DE1-45C8-936B-48D28479AD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05D8991-398B-4894-B56D-2CD29EF6E33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010919-7FF8-4A9B-9BF5-22ACBFD024CF}"/>
              </a:ext>
            </a:extLst>
          </p:cNvPr>
          <p:cNvSpPr>
            <a:spLocks noGrp="1"/>
          </p:cNvSpPr>
          <p:nvPr>
            <p:ph type="dt" sz="half" idx="10"/>
          </p:nvPr>
        </p:nvSpPr>
        <p:spPr/>
        <p:txBody>
          <a:bodyPr/>
          <a:lstStyle/>
          <a:p>
            <a:fld id="{BC604582-215E-4843-94DA-4591D71A02B8}" type="datetime1">
              <a:rPr lang="es-ES" smtClean="0"/>
              <a:t>03/12/2024</a:t>
            </a:fld>
            <a:endParaRPr lang="es-ES"/>
          </a:p>
        </p:txBody>
      </p:sp>
      <p:sp>
        <p:nvSpPr>
          <p:cNvPr id="6" name="Marcador de pie de página 5">
            <a:extLst>
              <a:ext uri="{FF2B5EF4-FFF2-40B4-BE49-F238E27FC236}">
                <a16:creationId xmlns:a16="http://schemas.microsoft.com/office/drawing/2014/main" id="{80A1DD19-088D-4B85-ADB0-822B3EEA55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EF9DAFA-9AC8-4B82-85A9-7827B10D12B4}"/>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413398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1046B-586F-4F95-8636-600E08767E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841400-5119-4FCE-9448-1455C44559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9EDE4A-740A-4EA9-9843-094615CEC31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4BB94F9-4300-4AC2-92D0-9720648793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C51CBF-5100-47F1-8F2C-A836941750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B3CA6C9-15FA-42E4-90AD-AD6CAE609BB6}"/>
              </a:ext>
            </a:extLst>
          </p:cNvPr>
          <p:cNvSpPr>
            <a:spLocks noGrp="1"/>
          </p:cNvSpPr>
          <p:nvPr>
            <p:ph type="dt" sz="half" idx="10"/>
          </p:nvPr>
        </p:nvSpPr>
        <p:spPr/>
        <p:txBody>
          <a:bodyPr/>
          <a:lstStyle/>
          <a:p>
            <a:fld id="{95140E91-EA83-4F16-B23B-032E3DFA5945}" type="datetime1">
              <a:rPr lang="es-ES" smtClean="0"/>
              <a:t>03/12/2024</a:t>
            </a:fld>
            <a:endParaRPr lang="es-ES"/>
          </a:p>
        </p:txBody>
      </p:sp>
      <p:sp>
        <p:nvSpPr>
          <p:cNvPr id="8" name="Marcador de pie de página 7">
            <a:extLst>
              <a:ext uri="{FF2B5EF4-FFF2-40B4-BE49-F238E27FC236}">
                <a16:creationId xmlns:a16="http://schemas.microsoft.com/office/drawing/2014/main" id="{4B168E2A-0035-4483-9C71-67B1B325612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572C15C-D5E5-40EA-A9B9-26B370220319}"/>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104123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2FF45B-38BE-4BD2-9522-23AC3566AF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F956AD-EBA3-4BA4-BA4D-68F0F5B7A561}"/>
              </a:ext>
            </a:extLst>
          </p:cNvPr>
          <p:cNvSpPr>
            <a:spLocks noGrp="1"/>
          </p:cNvSpPr>
          <p:nvPr>
            <p:ph type="dt" sz="half" idx="10"/>
          </p:nvPr>
        </p:nvSpPr>
        <p:spPr/>
        <p:txBody>
          <a:bodyPr/>
          <a:lstStyle/>
          <a:p>
            <a:fld id="{9999BD9F-A3DF-49DF-9D63-BB3AAB14B0A2}" type="datetime1">
              <a:rPr lang="es-ES" smtClean="0"/>
              <a:t>03/12/2024</a:t>
            </a:fld>
            <a:endParaRPr lang="es-ES"/>
          </a:p>
        </p:txBody>
      </p:sp>
      <p:sp>
        <p:nvSpPr>
          <p:cNvPr id="4" name="Marcador de pie de página 3">
            <a:extLst>
              <a:ext uri="{FF2B5EF4-FFF2-40B4-BE49-F238E27FC236}">
                <a16:creationId xmlns:a16="http://schemas.microsoft.com/office/drawing/2014/main" id="{B775F37E-0A18-4D59-9F31-73365B380FF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3BC7005-4FC6-4FBE-B28C-427EF39F2FA4}"/>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285519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A2B4C0-FA4C-439F-BC4A-C95F47620F32}"/>
              </a:ext>
            </a:extLst>
          </p:cNvPr>
          <p:cNvSpPr>
            <a:spLocks noGrp="1"/>
          </p:cNvSpPr>
          <p:nvPr>
            <p:ph type="dt" sz="half" idx="10"/>
          </p:nvPr>
        </p:nvSpPr>
        <p:spPr/>
        <p:txBody>
          <a:bodyPr/>
          <a:lstStyle/>
          <a:p>
            <a:fld id="{20F29070-C0EE-48BF-8603-C0C28BE40514}" type="datetime1">
              <a:rPr lang="es-ES" smtClean="0"/>
              <a:t>03/12/2024</a:t>
            </a:fld>
            <a:endParaRPr lang="es-ES"/>
          </a:p>
        </p:txBody>
      </p:sp>
      <p:sp>
        <p:nvSpPr>
          <p:cNvPr id="3" name="Marcador de pie de página 2">
            <a:extLst>
              <a:ext uri="{FF2B5EF4-FFF2-40B4-BE49-F238E27FC236}">
                <a16:creationId xmlns:a16="http://schemas.microsoft.com/office/drawing/2014/main" id="{DE5A043A-9E8E-40E3-A721-3D8F09AE558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8AF3606-2702-444E-9515-9D27C7B2B65C}"/>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312979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73686B-ED4D-4F33-B839-A225744256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F6C1B8-C6A0-41B6-AD4C-41FF49072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D84F4D-4024-47E9-9E1E-6C1145F94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041F01-0419-45D5-A23C-9C4402B07D12}"/>
              </a:ext>
            </a:extLst>
          </p:cNvPr>
          <p:cNvSpPr>
            <a:spLocks noGrp="1"/>
          </p:cNvSpPr>
          <p:nvPr>
            <p:ph type="dt" sz="half" idx="10"/>
          </p:nvPr>
        </p:nvSpPr>
        <p:spPr/>
        <p:txBody>
          <a:bodyPr/>
          <a:lstStyle/>
          <a:p>
            <a:fld id="{2236E0D2-C993-4732-A562-E3E2A91AE4DB}" type="datetime1">
              <a:rPr lang="es-ES" smtClean="0"/>
              <a:t>03/12/2024</a:t>
            </a:fld>
            <a:endParaRPr lang="es-ES"/>
          </a:p>
        </p:txBody>
      </p:sp>
      <p:sp>
        <p:nvSpPr>
          <p:cNvPr id="6" name="Marcador de pie de página 5">
            <a:extLst>
              <a:ext uri="{FF2B5EF4-FFF2-40B4-BE49-F238E27FC236}">
                <a16:creationId xmlns:a16="http://schemas.microsoft.com/office/drawing/2014/main" id="{05E1202C-BC1A-41B5-A641-B8EE5F5301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1728110-3373-4801-AD04-AE24D9915FEE}"/>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245114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411BA-7F29-4D62-9990-8DBABD2B51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5CE71FB-8E2E-4FAD-86A4-1536A7FD5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858BF9A-D066-4CCE-91C1-1596ABEB4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9E42A8-8F63-4531-B981-871B0A02FD0A}"/>
              </a:ext>
            </a:extLst>
          </p:cNvPr>
          <p:cNvSpPr>
            <a:spLocks noGrp="1"/>
          </p:cNvSpPr>
          <p:nvPr>
            <p:ph type="dt" sz="half" idx="10"/>
          </p:nvPr>
        </p:nvSpPr>
        <p:spPr/>
        <p:txBody>
          <a:bodyPr/>
          <a:lstStyle/>
          <a:p>
            <a:fld id="{06FA9424-AB5E-4847-9C89-B773D24BBFB6}" type="datetime1">
              <a:rPr lang="es-ES" smtClean="0"/>
              <a:t>03/12/2024</a:t>
            </a:fld>
            <a:endParaRPr lang="es-ES"/>
          </a:p>
        </p:txBody>
      </p:sp>
      <p:sp>
        <p:nvSpPr>
          <p:cNvPr id="6" name="Marcador de pie de página 5">
            <a:extLst>
              <a:ext uri="{FF2B5EF4-FFF2-40B4-BE49-F238E27FC236}">
                <a16:creationId xmlns:a16="http://schemas.microsoft.com/office/drawing/2014/main" id="{16A3763B-B3B9-49D7-88A4-CF3A451293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FF2D60-2E99-48BE-A3DD-12F5A4B32B77}"/>
              </a:ext>
            </a:extLst>
          </p:cNvPr>
          <p:cNvSpPr>
            <a:spLocks noGrp="1"/>
          </p:cNvSpPr>
          <p:nvPr>
            <p:ph type="sldNum" sz="quarter" idx="12"/>
          </p:nvPr>
        </p:nvSpPr>
        <p:spPr/>
        <p:txBody>
          <a:bodyPr/>
          <a:lstStyle/>
          <a:p>
            <a:fld id="{43B9F2F5-9901-4B50-B674-E5A258050F84}" type="slidenum">
              <a:rPr lang="es-ES" smtClean="0"/>
              <a:t>‹Nº›</a:t>
            </a:fld>
            <a:endParaRPr lang="es-ES"/>
          </a:p>
        </p:txBody>
      </p:sp>
    </p:spTree>
    <p:extLst>
      <p:ext uri="{BB962C8B-B14F-4D97-AF65-F5344CB8AC3E}">
        <p14:creationId xmlns:p14="http://schemas.microsoft.com/office/powerpoint/2010/main" val="129405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BC21883-9C37-48D7-A7F6-4031A8DB5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C8197A-9B73-414A-9D34-885C77357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A12918-EBA5-4E78-8F3F-CAC5B57DF5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4F87D-E3A1-4A9B-9427-40A2D5130BB8}" type="datetime1">
              <a:rPr lang="es-ES" smtClean="0"/>
              <a:t>03/12/2024</a:t>
            </a:fld>
            <a:endParaRPr lang="es-ES"/>
          </a:p>
        </p:txBody>
      </p:sp>
      <p:sp>
        <p:nvSpPr>
          <p:cNvPr id="5" name="Marcador de pie de página 4">
            <a:extLst>
              <a:ext uri="{FF2B5EF4-FFF2-40B4-BE49-F238E27FC236}">
                <a16:creationId xmlns:a16="http://schemas.microsoft.com/office/drawing/2014/main" id="{6F1583F4-2737-4524-85C1-CAB7D9212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CC16C0C-B454-4587-9158-F934F75780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9F2F5-9901-4B50-B674-E5A258050F84}" type="slidenum">
              <a:rPr lang="es-ES" smtClean="0"/>
              <a:t>‹Nº›</a:t>
            </a:fld>
            <a:endParaRPr lang="es-ES"/>
          </a:p>
        </p:txBody>
      </p:sp>
    </p:spTree>
    <p:extLst>
      <p:ext uri="{BB962C8B-B14F-4D97-AF65-F5344CB8AC3E}">
        <p14:creationId xmlns:p14="http://schemas.microsoft.com/office/powerpoint/2010/main" val="184787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7.png"/><Relationship Id="rId18" Type="http://schemas.microsoft.com/office/2007/relationships/diagramDrawing" Target="../diagrams/drawing4.xml"/><Relationship Id="rId26" Type="http://schemas.openxmlformats.org/officeDocument/2006/relationships/diagramQuickStyle" Target="../diagrams/quickStyle6.xml"/><Relationship Id="rId3" Type="http://schemas.openxmlformats.org/officeDocument/2006/relationships/slide" Target="slide3.xml"/><Relationship Id="rId21" Type="http://schemas.openxmlformats.org/officeDocument/2006/relationships/diagramQuickStyle" Target="../diagrams/quickStyle5.xml"/><Relationship Id="rId7" Type="http://schemas.openxmlformats.org/officeDocument/2006/relationships/slide" Target="slide20.xml"/><Relationship Id="rId12" Type="http://schemas.openxmlformats.org/officeDocument/2006/relationships/slide" Target="slide55.xml"/><Relationship Id="rId17" Type="http://schemas.openxmlformats.org/officeDocument/2006/relationships/diagramColors" Target="../diagrams/colors4.xml"/><Relationship Id="rId25" Type="http://schemas.openxmlformats.org/officeDocument/2006/relationships/diagramLayout" Target="../diagrams/layout6.xml"/><Relationship Id="rId2" Type="http://schemas.openxmlformats.org/officeDocument/2006/relationships/image" Target="../media/image4.png"/><Relationship Id="rId16" Type="http://schemas.openxmlformats.org/officeDocument/2006/relationships/diagramQuickStyle" Target="../diagrams/quickStyle4.xml"/><Relationship Id="rId20" Type="http://schemas.openxmlformats.org/officeDocument/2006/relationships/diagramLayout" Target="../diagrams/layout5.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24" Type="http://schemas.openxmlformats.org/officeDocument/2006/relationships/diagramData" Target="../diagrams/data6.xml"/><Relationship Id="rId5" Type="http://schemas.openxmlformats.org/officeDocument/2006/relationships/slide" Target="slide11.xml"/><Relationship Id="rId15" Type="http://schemas.openxmlformats.org/officeDocument/2006/relationships/diagramLayout" Target="../diagrams/layout4.xml"/><Relationship Id="rId23" Type="http://schemas.microsoft.com/office/2007/relationships/diagramDrawing" Target="../diagrams/drawing5.xml"/><Relationship Id="rId28" Type="http://schemas.microsoft.com/office/2007/relationships/diagramDrawing" Target="../diagrams/drawing6.xml"/><Relationship Id="rId10" Type="http://schemas.openxmlformats.org/officeDocument/2006/relationships/slide" Target="slide41.xml"/><Relationship Id="rId19" Type="http://schemas.openxmlformats.org/officeDocument/2006/relationships/diagramData" Target="../diagrams/data5.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diagramData" Target="../diagrams/data4.xml"/><Relationship Id="rId22" Type="http://schemas.openxmlformats.org/officeDocument/2006/relationships/diagramColors" Target="../diagrams/colors5.xml"/><Relationship Id="rId27" Type="http://schemas.openxmlformats.org/officeDocument/2006/relationships/diagramColors" Target="../diagrams/colors6.xml"/></Relationships>
</file>

<file path=ppt/slides/_rels/slide1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7.png"/><Relationship Id="rId18" Type="http://schemas.microsoft.com/office/2007/relationships/diagramDrawing" Target="../diagrams/drawing7.xml"/><Relationship Id="rId3" Type="http://schemas.openxmlformats.org/officeDocument/2006/relationships/slide" Target="slide3.xml"/><Relationship Id="rId21" Type="http://schemas.openxmlformats.org/officeDocument/2006/relationships/diagramQuickStyle" Target="../diagrams/quickStyle8.xml"/><Relationship Id="rId7" Type="http://schemas.openxmlformats.org/officeDocument/2006/relationships/slide" Target="slide20.xml"/><Relationship Id="rId12" Type="http://schemas.openxmlformats.org/officeDocument/2006/relationships/slide" Target="slide55.xml"/><Relationship Id="rId17" Type="http://schemas.openxmlformats.org/officeDocument/2006/relationships/diagramColors" Target="../diagrams/colors7.xml"/><Relationship Id="rId2" Type="http://schemas.openxmlformats.org/officeDocument/2006/relationships/image" Target="../media/image4.png"/><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5" Type="http://schemas.openxmlformats.org/officeDocument/2006/relationships/diagramLayout" Target="../diagrams/layout7.xml"/><Relationship Id="rId23" Type="http://schemas.microsoft.com/office/2007/relationships/diagramDrawing" Target="../diagrams/drawing8.xml"/><Relationship Id="rId10" Type="http://schemas.openxmlformats.org/officeDocument/2006/relationships/slide" Target="slide41.xml"/><Relationship Id="rId19" Type="http://schemas.openxmlformats.org/officeDocument/2006/relationships/diagramData" Target="../diagrams/data8.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diagramData" Target="../diagrams/data7.xml"/><Relationship Id="rId22" Type="http://schemas.openxmlformats.org/officeDocument/2006/relationships/diagramColors" Target="../diagrams/colors8.xml"/></Relationships>
</file>

<file path=ppt/slides/_rels/slide1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7.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1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7.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1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7.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16.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7.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4.xml"/></Relationships>
</file>

<file path=ppt/slides/_rels/slide1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7.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5.xml"/></Relationships>
</file>

<file path=ppt/slides/_rels/slide1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7.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1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7.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slide" Target="slide6.xml"/><Relationship Id="rId21"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slide" Target="slide55.xml"/><Relationship Id="rId17" Type="http://schemas.openxmlformats.org/officeDocument/2006/relationships/image" Target="../media/image9.png"/><Relationship Id="rId2" Type="http://schemas.openxmlformats.org/officeDocument/2006/relationships/slide" Target="slide3.xml"/><Relationship Id="rId16" Type="http://schemas.openxmlformats.org/officeDocument/2006/relationships/image" Target="../media/image8.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slide" Target="slide48.xml"/><Relationship Id="rId5" Type="http://schemas.openxmlformats.org/officeDocument/2006/relationships/slide" Target="slide13.xml"/><Relationship Id="rId15" Type="http://schemas.openxmlformats.org/officeDocument/2006/relationships/image" Target="../media/image7.png"/><Relationship Id="rId10" Type="http://schemas.openxmlformats.org/officeDocument/2006/relationships/slide" Target="slide41.xml"/><Relationship Id="rId19" Type="http://schemas.openxmlformats.org/officeDocument/2006/relationships/image" Target="../media/image11.png"/><Relationship Id="rId4" Type="http://schemas.openxmlformats.org/officeDocument/2006/relationships/slide" Target="slide11.xml"/><Relationship Id="rId9" Type="http://schemas.openxmlformats.org/officeDocument/2006/relationships/slide" Target="slide34.xml"/><Relationship Id="rId14" Type="http://schemas.openxmlformats.org/officeDocument/2006/relationships/image" Target="../media/image6.png"/><Relationship Id="rId22"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8.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2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9.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2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9.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2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chart" Target="../charts/chart6.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chart" Target="../charts/chart7.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9.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26.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9.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2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0.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2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0.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2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0.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diagramData" Target="../diagrams/data1.xml"/><Relationship Id="rId18" Type="http://schemas.openxmlformats.org/officeDocument/2006/relationships/image" Target="../media/image3.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17" Type="http://schemas.microsoft.com/office/2007/relationships/diagramDrawing" Target="../diagrams/drawing1.xml"/><Relationship Id="rId2" Type="http://schemas.openxmlformats.org/officeDocument/2006/relationships/image" Target="../media/image4.png"/><Relationship Id="rId16" Type="http://schemas.openxmlformats.org/officeDocument/2006/relationships/diagramColors" Target="../diagrams/colors1.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5" Type="http://schemas.openxmlformats.org/officeDocument/2006/relationships/diagramQuickStyle" Target="../diagrams/quickStyle1.xml"/><Relationship Id="rId10" Type="http://schemas.openxmlformats.org/officeDocument/2006/relationships/slide" Target="slide41.xml"/><Relationship Id="rId19" Type="http://schemas.openxmlformats.org/officeDocument/2006/relationships/image" Target="../media/image15.png"/><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0.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8.xml"/></Relationships>
</file>

<file path=ppt/slides/_rels/slide3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0.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9.xml"/></Relationships>
</file>

<file path=ppt/slides/_rels/slide3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0.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3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0.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1.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3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1.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1.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3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1.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10.xml"/></Relationships>
</file>

<file path=ppt/slides/_rels/slide3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1.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11.xml"/></Relationships>
</file>

<file path=ppt/slides/_rels/slide3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1.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diagramData" Target="../diagrams/data2.xml"/><Relationship Id="rId18" Type="http://schemas.openxmlformats.org/officeDocument/2006/relationships/image" Target="../media/image16.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17" Type="http://schemas.microsoft.com/office/2007/relationships/diagramDrawing" Target="../diagrams/drawing2.xml"/><Relationship Id="rId2" Type="http://schemas.openxmlformats.org/officeDocument/2006/relationships/image" Target="../media/image4.png"/><Relationship Id="rId16" Type="http://schemas.openxmlformats.org/officeDocument/2006/relationships/diagramColors" Target="../diagrams/colors2.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5" Type="http://schemas.openxmlformats.org/officeDocument/2006/relationships/diagramQuickStyle" Target="../diagrams/quickStyle2.xml"/><Relationship Id="rId10" Type="http://schemas.openxmlformats.org/officeDocument/2006/relationships/slide" Target="slide41.xml"/><Relationship Id="rId19" Type="http://schemas.openxmlformats.org/officeDocument/2006/relationships/image" Target="../media/image15.png"/><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1.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4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2.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4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2.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4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2.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4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2.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12.xml"/></Relationships>
</file>

<file path=ppt/slides/_rels/slide4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2.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13.xml"/></Relationships>
</file>

<file path=ppt/slides/_rels/slide46.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2.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4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2.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4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3.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4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3.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15.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50.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3.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5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3.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14.xml"/></Relationships>
</file>

<file path=ppt/slides/_rels/slide5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3.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15.xml"/></Relationships>
</file>

<file path=ppt/slides/_rels/slide5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3.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5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3.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5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4.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56.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5.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57.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5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chart" Target="../charts/chart16.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6.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8.png"/><Relationship Id="rId18" Type="http://schemas.microsoft.com/office/2007/relationships/diagramDrawing" Target="../diagrams/drawing3.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17" Type="http://schemas.openxmlformats.org/officeDocument/2006/relationships/diagramColors" Target="../diagrams/colors3.xml"/><Relationship Id="rId2" Type="http://schemas.openxmlformats.org/officeDocument/2006/relationships/image" Target="../media/image4.png"/><Relationship Id="rId16" Type="http://schemas.openxmlformats.org/officeDocument/2006/relationships/diagramQuickStyle" Target="../diagrams/quickStyle3.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5" Type="http://schemas.openxmlformats.org/officeDocument/2006/relationships/diagramLayout" Target="../diagrams/layout3.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s>
</file>

<file path=ppt/slides/_rels/slide8.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8.png"/><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slide" Target="slide5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48.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34.xml"/><Relationship Id="rId1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12C679C-C0A5-4343-BF04-1C954B5BD11C}"/>
              </a:ext>
            </a:extLst>
          </p:cNvPr>
          <p:cNvPicPr>
            <a:picLocks noChangeAspect="1"/>
          </p:cNvPicPr>
          <p:nvPr/>
        </p:nvPicPr>
        <p:blipFill>
          <a:blip r:embed="rId2"/>
          <a:stretch>
            <a:fillRect/>
          </a:stretch>
        </p:blipFill>
        <p:spPr>
          <a:xfrm>
            <a:off x="0" y="-9144"/>
            <a:ext cx="12192000" cy="6867144"/>
          </a:xfrm>
          <a:prstGeom prst="rect">
            <a:avLst/>
          </a:prstGeom>
        </p:spPr>
      </p:pic>
      <p:sp>
        <p:nvSpPr>
          <p:cNvPr id="9" name="Rectángulo 8" descr="rectángulo blanco para texto en portada">
            <a:extLst>
              <a:ext uri="{FF2B5EF4-FFF2-40B4-BE49-F238E27FC236}">
                <a16:creationId xmlns:a16="http://schemas.microsoft.com/office/drawing/2014/main" id="{60E89020-6928-4F17-B201-0BCE5B19893F}"/>
              </a:ext>
            </a:extLst>
          </p:cNvPr>
          <p:cNvSpPr/>
          <p:nvPr/>
        </p:nvSpPr>
        <p:spPr>
          <a:xfrm>
            <a:off x="7093091" y="800100"/>
            <a:ext cx="4091305" cy="5257800"/>
          </a:xfrm>
          <a:prstGeom prst="rect">
            <a:avLst/>
          </a:prstGeom>
          <a:solidFill>
            <a:srgbClr val="FFF9E1"/>
          </a:solidFill>
          <a:ln>
            <a:noFill/>
          </a:ln>
          <a:effectLst>
            <a:outerShdw blurRad="228600" dist="114300" sx="103000" sy="103000" algn="tl" rotWithShape="0">
              <a:prstClr val="black">
                <a:alpha val="40000"/>
              </a:prstClr>
            </a:outerShdw>
            <a:softEdge rad="381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11" name="Imagen 10">
            <a:extLst>
              <a:ext uri="{FF2B5EF4-FFF2-40B4-BE49-F238E27FC236}">
                <a16:creationId xmlns:a16="http://schemas.microsoft.com/office/drawing/2014/main" id="{5C33E49A-67A3-41C0-B9A7-44645E242C7F}"/>
              </a:ext>
            </a:extLst>
          </p:cNvPr>
          <p:cNvPicPr>
            <a:picLocks noChangeAspect="1"/>
          </p:cNvPicPr>
          <p:nvPr/>
        </p:nvPicPr>
        <p:blipFill>
          <a:blip r:embed="rId3"/>
          <a:stretch>
            <a:fillRect/>
          </a:stretch>
        </p:blipFill>
        <p:spPr>
          <a:xfrm>
            <a:off x="7470239" y="4791022"/>
            <a:ext cx="3328709" cy="890094"/>
          </a:xfrm>
          <a:prstGeom prst="rect">
            <a:avLst/>
          </a:prstGeom>
        </p:spPr>
      </p:pic>
      <p:pic>
        <p:nvPicPr>
          <p:cNvPr id="12" name="Imagen 11">
            <a:extLst>
              <a:ext uri="{FF2B5EF4-FFF2-40B4-BE49-F238E27FC236}">
                <a16:creationId xmlns:a16="http://schemas.microsoft.com/office/drawing/2014/main" id="{5A35DB6A-40E4-41B6-A8CD-5A982E673854}"/>
              </a:ext>
            </a:extLst>
          </p:cNvPr>
          <p:cNvPicPr>
            <a:picLocks noChangeAspect="1"/>
          </p:cNvPicPr>
          <p:nvPr/>
        </p:nvPicPr>
        <p:blipFill>
          <a:blip r:embed="rId4"/>
          <a:stretch>
            <a:fillRect/>
          </a:stretch>
        </p:blipFill>
        <p:spPr>
          <a:xfrm>
            <a:off x="726754" y="5403301"/>
            <a:ext cx="1353429" cy="1231499"/>
          </a:xfrm>
          <a:prstGeom prst="rect">
            <a:avLst/>
          </a:prstGeom>
        </p:spPr>
      </p:pic>
      <p:sp>
        <p:nvSpPr>
          <p:cNvPr id="16" name="CuadroTexto 15">
            <a:extLst>
              <a:ext uri="{FF2B5EF4-FFF2-40B4-BE49-F238E27FC236}">
                <a16:creationId xmlns:a16="http://schemas.microsoft.com/office/drawing/2014/main" id="{08CB6871-5A84-4678-9296-8637E26C5BE0}"/>
              </a:ext>
            </a:extLst>
          </p:cNvPr>
          <p:cNvSpPr txBox="1"/>
          <p:nvPr/>
        </p:nvSpPr>
        <p:spPr>
          <a:xfrm>
            <a:off x="2167702" y="5550068"/>
            <a:ext cx="3684458" cy="646331"/>
          </a:xfrm>
          <a:prstGeom prst="rect">
            <a:avLst/>
          </a:prstGeom>
          <a:noFill/>
        </p:spPr>
        <p:txBody>
          <a:bodyPr wrap="square">
            <a:spAutoFit/>
          </a:bodyPr>
          <a:lstStyle/>
          <a:p>
            <a:endParaRPr lang="es-ES" dirty="0"/>
          </a:p>
          <a:p>
            <a:endParaRPr lang="es-ES" dirty="0"/>
          </a:p>
        </p:txBody>
      </p:sp>
      <p:sp>
        <p:nvSpPr>
          <p:cNvPr id="8" name="Rectángulo 7" descr="rectángulo blanco para texto en portada">
            <a:extLst>
              <a:ext uri="{FF2B5EF4-FFF2-40B4-BE49-F238E27FC236}">
                <a16:creationId xmlns:a16="http://schemas.microsoft.com/office/drawing/2014/main" id="{553DAE45-72AF-47C3-8C32-5C64C3753D15}"/>
              </a:ext>
            </a:extLst>
          </p:cNvPr>
          <p:cNvSpPr/>
          <p:nvPr/>
        </p:nvSpPr>
        <p:spPr>
          <a:xfrm>
            <a:off x="2080183" y="5872893"/>
            <a:ext cx="3122753" cy="646331"/>
          </a:xfrm>
          <a:prstGeom prst="rect">
            <a:avLst/>
          </a:prstGeom>
          <a:solidFill>
            <a:srgbClr val="FFF9E1"/>
          </a:solidFill>
          <a:ln>
            <a:noFill/>
          </a:ln>
          <a:effectLst>
            <a:outerShdw blurRad="228600" dist="114300" sx="103000" sy="103000" algn="tl" rotWithShape="0">
              <a:prstClr val="black">
                <a:alpha val="40000"/>
              </a:prstClr>
            </a:outerShdw>
            <a:softEdge rad="381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s-ES" sz="1800" b="1" dirty="0">
              <a:solidFill>
                <a:srgbClr val="C00000"/>
              </a:solidFill>
            </a:endParaRPr>
          </a:p>
          <a:p>
            <a:pPr algn="ctr"/>
            <a:r>
              <a:rPr lang="es-ES" sz="1800" b="1" dirty="0">
                <a:solidFill>
                  <a:srgbClr val="480000"/>
                </a:solidFill>
              </a:rPr>
              <a:t>30 DE SEPTIEMBRE DE 2024</a:t>
            </a:r>
          </a:p>
          <a:p>
            <a:pPr algn="ctr"/>
            <a:endParaRPr lang="es-ES" dirty="0">
              <a:solidFill>
                <a:schemeClr val="accent1">
                  <a:lumMod val="50000"/>
                </a:schemeClr>
              </a:solidFill>
            </a:endParaRPr>
          </a:p>
        </p:txBody>
      </p:sp>
      <p:sp>
        <p:nvSpPr>
          <p:cNvPr id="2" name="CuadroTexto 1">
            <a:extLst>
              <a:ext uri="{FF2B5EF4-FFF2-40B4-BE49-F238E27FC236}">
                <a16:creationId xmlns:a16="http://schemas.microsoft.com/office/drawing/2014/main" id="{8E9F9590-AF55-46CD-95AE-2F84757E2C63}"/>
              </a:ext>
            </a:extLst>
          </p:cNvPr>
          <p:cNvSpPr txBox="1"/>
          <p:nvPr/>
        </p:nvSpPr>
        <p:spPr>
          <a:xfrm>
            <a:off x="7390982" y="1061816"/>
            <a:ext cx="3487224" cy="3693319"/>
          </a:xfrm>
          <a:prstGeom prst="rect">
            <a:avLst/>
          </a:prstGeom>
          <a:noFill/>
        </p:spPr>
        <p:txBody>
          <a:bodyPr wrap="square" rtlCol="0">
            <a:spAutoFit/>
          </a:bodyPr>
          <a:lstStyle/>
          <a:p>
            <a:r>
              <a:rPr lang="es-ES" b="1" dirty="0">
                <a:solidFill>
                  <a:srgbClr val="C00000"/>
                </a:solidFill>
                <a:latin typeface="Arial" panose="020B0604020202020204" pitchFamily="34" charset="0"/>
                <a:cs typeface="Arial" panose="020B0604020202020204" pitchFamily="34" charset="0"/>
              </a:rPr>
              <a:t>INFORME FINAL DE SEGUIMIENTO Y BALANCE 2021-2023</a:t>
            </a:r>
          </a:p>
          <a:p>
            <a:endParaRPr lang="es-ES" b="1" dirty="0">
              <a:solidFill>
                <a:srgbClr val="C00000"/>
              </a:solidFill>
              <a:latin typeface="Arial" panose="020B0604020202020204" pitchFamily="34" charset="0"/>
              <a:cs typeface="Arial" panose="020B0604020202020204" pitchFamily="34" charset="0"/>
            </a:endParaRPr>
          </a:p>
          <a:p>
            <a:r>
              <a:rPr lang="es-ES" b="1" dirty="0">
                <a:solidFill>
                  <a:schemeClr val="accent1">
                    <a:lumMod val="50000"/>
                  </a:schemeClr>
                </a:solidFill>
                <a:latin typeface="Arial" panose="020B0604020202020204" pitchFamily="34" charset="0"/>
                <a:cs typeface="Arial" panose="020B0604020202020204" pitchFamily="34" charset="0"/>
              </a:rPr>
              <a:t>PLAN ESTRATÉGICO DE LA DELEGACIÓN DEL GOBIERNO EN GALICIA/SUBDELEGACIÓN DEL GOBIERNO EN A CORUÑA 2021-2023</a:t>
            </a:r>
          </a:p>
          <a:p>
            <a:endParaRPr lang="es-ES" b="1" dirty="0">
              <a:solidFill>
                <a:srgbClr val="C00000"/>
              </a:solidFill>
              <a:latin typeface="Arial" panose="020B0604020202020204" pitchFamily="34" charset="0"/>
              <a:cs typeface="Arial" panose="020B0604020202020204" pitchFamily="34" charset="0"/>
            </a:endParaRPr>
          </a:p>
          <a:p>
            <a:r>
              <a:rPr lang="es-ES" b="1" dirty="0">
                <a:solidFill>
                  <a:srgbClr val="C00000"/>
                </a:solidFill>
                <a:latin typeface="Arial" panose="020B0604020202020204" pitchFamily="34" charset="0"/>
                <a:cs typeface="Arial" panose="020B0604020202020204" pitchFamily="34" charset="0"/>
              </a:rPr>
              <a:t>PLAN DE ACCIÓN 2022</a:t>
            </a:r>
          </a:p>
          <a:p>
            <a:r>
              <a:rPr lang="es-ES" b="1" dirty="0">
                <a:solidFill>
                  <a:srgbClr val="C00000"/>
                </a:solidFill>
                <a:latin typeface="Arial" panose="020B0604020202020204" pitchFamily="34" charset="0"/>
                <a:cs typeface="Arial" panose="020B0604020202020204" pitchFamily="34" charset="0"/>
              </a:rPr>
              <a:t>PLAN DE ACCIÓN 2023</a:t>
            </a:r>
          </a:p>
        </p:txBody>
      </p:sp>
      <p:sp>
        <p:nvSpPr>
          <p:cNvPr id="5" name="Marcador de número de diapositiva 4">
            <a:extLst>
              <a:ext uri="{FF2B5EF4-FFF2-40B4-BE49-F238E27FC236}">
                <a16:creationId xmlns:a16="http://schemas.microsoft.com/office/drawing/2014/main" id="{BB895969-468F-4DC2-82C6-6D985AC1E6AD}"/>
              </a:ext>
            </a:extLst>
          </p:cNvPr>
          <p:cNvSpPr>
            <a:spLocks noGrp="1"/>
          </p:cNvSpPr>
          <p:nvPr>
            <p:ph type="sldNum" sz="quarter" idx="12"/>
          </p:nvPr>
        </p:nvSpPr>
        <p:spPr/>
        <p:txBody>
          <a:bodyPr/>
          <a:lstStyle/>
          <a:p>
            <a:fld id="{43B9F2F5-9901-4B50-B674-E5A258050F84}" type="slidenum">
              <a:rPr lang="es-ES" smtClean="0"/>
              <a:t>1</a:t>
            </a:fld>
            <a:endParaRPr lang="es-ES"/>
          </a:p>
        </p:txBody>
      </p:sp>
    </p:spTree>
    <p:extLst>
      <p:ext uri="{BB962C8B-B14F-4D97-AF65-F5344CB8AC3E}">
        <p14:creationId xmlns:p14="http://schemas.microsoft.com/office/powerpoint/2010/main" val="217904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rgbClr val="CC0066"/>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106626" y="734845"/>
            <a:ext cx="5284262"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2. EL PLAN ESTRATÉGICO 2021-2023: BALANCE.</a:t>
            </a:r>
          </a:p>
        </p:txBody>
      </p:sp>
      <p:pic>
        <p:nvPicPr>
          <p:cNvPr id="42" name="Imagen 41">
            <a:extLst>
              <a:ext uri="{FF2B5EF4-FFF2-40B4-BE49-F238E27FC236}">
                <a16:creationId xmlns:a16="http://schemas.microsoft.com/office/drawing/2014/main" id="{BD06CC2F-DEA1-4DC4-AAA6-BAA3E28804A6}"/>
              </a:ext>
            </a:extLst>
          </p:cNvPr>
          <p:cNvPicPr>
            <a:picLocks noChangeAspect="1"/>
          </p:cNvPicPr>
          <p:nvPr/>
        </p:nvPicPr>
        <p:blipFill>
          <a:blip r:embed="rId13"/>
          <a:stretch>
            <a:fillRect/>
          </a:stretch>
        </p:blipFill>
        <p:spPr>
          <a:xfrm>
            <a:off x="10972800" y="1466593"/>
            <a:ext cx="994781" cy="1218607"/>
          </a:xfrm>
          <a:prstGeom prst="rect">
            <a:avLst/>
          </a:prstGeom>
        </p:spPr>
      </p:pic>
      <p:sp>
        <p:nvSpPr>
          <p:cNvPr id="45" name="Marcador de texto 46">
            <a:extLst>
              <a:ext uri="{FF2B5EF4-FFF2-40B4-BE49-F238E27FC236}">
                <a16:creationId xmlns:a16="http://schemas.microsoft.com/office/drawing/2014/main" id="{B67BB5EC-8BE0-4C4F-A417-AC67F23E4421}"/>
              </a:ext>
            </a:extLst>
          </p:cNvPr>
          <p:cNvSpPr txBox="1">
            <a:spLocks/>
          </p:cNvSpPr>
          <p:nvPr/>
        </p:nvSpPr>
        <p:spPr>
          <a:xfrm>
            <a:off x="2920444" y="3340284"/>
            <a:ext cx="7489927" cy="1198324"/>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54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2800" b="1" i="0" u="none" strike="noStrike" kern="1200" cap="all" spc="0" normalizeH="0" baseline="0" noProof="0" dirty="0">
              <a:ln>
                <a:noFill/>
              </a:ln>
              <a:solidFill>
                <a:schemeClr val="accent1">
                  <a:lumMod val="50000"/>
                </a:schemeClr>
              </a:solidFill>
              <a:effectLst/>
              <a:uLnTx/>
              <a:uFillTx/>
              <a:latin typeface="Imprint MT Shadow"/>
              <a:ea typeface="+mn-ea"/>
              <a:cs typeface="+mn-cs"/>
            </a:endParaRPr>
          </a:p>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lang="es-ES" sz="2800" dirty="0">
              <a:solidFill>
                <a:schemeClr val="accent1">
                  <a:lumMod val="50000"/>
                </a:schemeClr>
              </a:solidFill>
              <a:latin typeface="Imprint MT Shadow"/>
            </a:endParaRPr>
          </a:p>
        </p:txBody>
      </p:sp>
      <p:sp>
        <p:nvSpPr>
          <p:cNvPr id="86" name="Marcador de texto 206">
            <a:extLst>
              <a:ext uri="{FF2B5EF4-FFF2-40B4-BE49-F238E27FC236}">
                <a16:creationId xmlns:a16="http://schemas.microsoft.com/office/drawing/2014/main" id="{91788602-D28B-4F73-86E4-BF0A841775AF}"/>
              </a:ext>
            </a:extLst>
          </p:cNvPr>
          <p:cNvSpPr txBox="1">
            <a:spLocks/>
          </p:cNvSpPr>
          <p:nvPr/>
        </p:nvSpPr>
        <p:spPr>
          <a:xfrm>
            <a:off x="2988899" y="4805084"/>
            <a:ext cx="3181202" cy="1089156"/>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1600" b="1" i="0" u="none" strike="noStrike" kern="1200" cap="all" spc="0" normalizeH="0" baseline="0" noProof="0" dirty="0">
              <a:ln>
                <a:noFill/>
              </a:ln>
              <a:solidFill>
                <a:srgbClr val="CC0066"/>
              </a:solidFill>
              <a:effectLst/>
              <a:uLnTx/>
              <a:uFillTx/>
              <a:latin typeface="Imprint MT Shadow"/>
              <a:ea typeface="+mn-ea"/>
              <a:cs typeface="+mn-cs"/>
            </a:endParaRPr>
          </a:p>
        </p:txBody>
      </p:sp>
      <p:sp>
        <p:nvSpPr>
          <p:cNvPr id="110" name="Marcador de texto 206">
            <a:extLst>
              <a:ext uri="{FF2B5EF4-FFF2-40B4-BE49-F238E27FC236}">
                <a16:creationId xmlns:a16="http://schemas.microsoft.com/office/drawing/2014/main" id="{99D6A71C-6240-4E27-A02D-3DAAD2679FF0}"/>
              </a:ext>
            </a:extLst>
          </p:cNvPr>
          <p:cNvSpPr txBox="1">
            <a:spLocks/>
          </p:cNvSpPr>
          <p:nvPr/>
        </p:nvSpPr>
        <p:spPr>
          <a:xfrm>
            <a:off x="7229169" y="4805084"/>
            <a:ext cx="3181202" cy="1089156"/>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1600" b="1" i="0" u="none" strike="noStrike" kern="1200" cap="all" spc="0" normalizeH="0" baseline="0" noProof="0" dirty="0">
              <a:ln>
                <a:noFill/>
              </a:ln>
              <a:solidFill>
                <a:srgbClr val="CC0066"/>
              </a:solidFill>
              <a:effectLst/>
              <a:uLnTx/>
              <a:uFillTx/>
              <a:latin typeface="Imprint MT Shadow"/>
              <a:ea typeface="+mn-ea"/>
              <a:cs typeface="+mn-cs"/>
            </a:endParaRP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10</a:t>
            </a:fld>
            <a:endParaRPr lang="es-ES"/>
          </a:p>
        </p:txBody>
      </p:sp>
      <p:sp>
        <p:nvSpPr>
          <p:cNvPr id="4" name="CuadroTexto 3">
            <a:extLst>
              <a:ext uri="{FF2B5EF4-FFF2-40B4-BE49-F238E27FC236}">
                <a16:creationId xmlns:a16="http://schemas.microsoft.com/office/drawing/2014/main" id="{F0582E14-D148-437F-A2C4-BF50227A409A}"/>
              </a:ext>
            </a:extLst>
          </p:cNvPr>
          <p:cNvSpPr txBox="1"/>
          <p:nvPr/>
        </p:nvSpPr>
        <p:spPr>
          <a:xfrm>
            <a:off x="4106626" y="1242044"/>
            <a:ext cx="5284262" cy="646331"/>
          </a:xfrm>
          <a:prstGeom prst="rect">
            <a:avLst/>
          </a:prstGeom>
          <a:noFill/>
        </p:spPr>
        <p:txBody>
          <a:bodyPr wrap="square" rtlCol="0">
            <a:spAutoFit/>
          </a:bodyPr>
          <a:lstStyle/>
          <a:p>
            <a:r>
              <a:rPr lang="es-ES" b="1" dirty="0">
                <a:solidFill>
                  <a:schemeClr val="accent1">
                    <a:lumMod val="50000"/>
                  </a:schemeClr>
                </a:solidFill>
              </a:rPr>
              <a:t>EJECUCIÓN TOTAL FINAL DEL PLAN ESTRATÉGICO POR EJES</a:t>
            </a:r>
          </a:p>
        </p:txBody>
      </p:sp>
      <p:graphicFrame>
        <p:nvGraphicFramePr>
          <p:cNvPr id="13" name="Gráfico 12">
            <a:extLst>
              <a:ext uri="{FF2B5EF4-FFF2-40B4-BE49-F238E27FC236}">
                <a16:creationId xmlns:a16="http://schemas.microsoft.com/office/drawing/2014/main" id="{14B5B6AA-43E7-4607-AD5B-D42088B9B6C4}"/>
              </a:ext>
            </a:extLst>
          </p:cNvPr>
          <p:cNvGraphicFramePr>
            <a:graphicFrameLocks/>
          </p:cNvGraphicFramePr>
          <p:nvPr/>
        </p:nvGraphicFramePr>
        <p:xfrm>
          <a:off x="2480576" y="1539674"/>
          <a:ext cx="7915275" cy="5318326"/>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60562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473980512"/>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3276777" y="585747"/>
            <a:ext cx="6651264"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3. EJECUCIÓN FINAL DE LOS PLANES DE ACCIÓN 2022 Y 2023.</a:t>
            </a:r>
          </a:p>
        </p:txBody>
      </p:sp>
      <p:sp>
        <p:nvSpPr>
          <p:cNvPr id="86" name="Marcador de texto 206">
            <a:extLst>
              <a:ext uri="{FF2B5EF4-FFF2-40B4-BE49-F238E27FC236}">
                <a16:creationId xmlns:a16="http://schemas.microsoft.com/office/drawing/2014/main" id="{91788602-D28B-4F73-86E4-BF0A841775AF}"/>
              </a:ext>
            </a:extLst>
          </p:cNvPr>
          <p:cNvSpPr txBox="1">
            <a:spLocks/>
          </p:cNvSpPr>
          <p:nvPr/>
        </p:nvSpPr>
        <p:spPr>
          <a:xfrm>
            <a:off x="2076407" y="3318930"/>
            <a:ext cx="3181202" cy="366102"/>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sz="1600" b="1" i="0" u="none" strike="noStrike" kern="1200" cap="all" spc="0" normalizeH="0" baseline="0" noProof="0" dirty="0">
                <a:ln>
                  <a:noFill/>
                </a:ln>
                <a:solidFill>
                  <a:srgbClr val="CC0066"/>
                </a:solidFill>
                <a:effectLst/>
                <a:uLnTx/>
                <a:uFillTx/>
                <a:latin typeface="Imprint MT Shadow"/>
                <a:ea typeface="+mn-ea"/>
                <a:cs typeface="+mn-cs"/>
              </a:rPr>
              <a:t>PLAN INICIAL</a:t>
            </a:r>
          </a:p>
        </p:txBody>
      </p:sp>
      <p:sp>
        <p:nvSpPr>
          <p:cNvPr id="110" name="Marcador de texto 206">
            <a:extLst>
              <a:ext uri="{FF2B5EF4-FFF2-40B4-BE49-F238E27FC236}">
                <a16:creationId xmlns:a16="http://schemas.microsoft.com/office/drawing/2014/main" id="{99D6A71C-6240-4E27-A02D-3DAAD2679FF0}"/>
              </a:ext>
            </a:extLst>
          </p:cNvPr>
          <p:cNvSpPr txBox="1">
            <a:spLocks/>
          </p:cNvSpPr>
          <p:nvPr/>
        </p:nvSpPr>
        <p:spPr>
          <a:xfrm>
            <a:off x="8337440" y="6096992"/>
            <a:ext cx="3181202" cy="507952"/>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sz="1600" b="1" i="0" u="none" strike="noStrike" kern="1200" cap="all" spc="0" normalizeH="0" baseline="0" noProof="0" dirty="0">
                <a:ln>
                  <a:noFill/>
                </a:ln>
                <a:solidFill>
                  <a:srgbClr val="CC0066"/>
                </a:solidFill>
                <a:effectLst/>
                <a:uLnTx/>
                <a:uFillTx/>
                <a:latin typeface="Imprint MT Shadow"/>
                <a:ea typeface="+mn-ea"/>
                <a:cs typeface="+mn-cs"/>
              </a:rPr>
              <a:t>Ejecución final a 31 de diciembre de 2023</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11</a:t>
            </a:fld>
            <a:endParaRPr lang="es-ES"/>
          </a:p>
        </p:txBody>
      </p:sp>
      <p:pic>
        <p:nvPicPr>
          <p:cNvPr id="14" name="Imagen 13">
            <a:extLst>
              <a:ext uri="{FF2B5EF4-FFF2-40B4-BE49-F238E27FC236}">
                <a16:creationId xmlns:a16="http://schemas.microsoft.com/office/drawing/2014/main" id="{392056D2-818D-4813-B4BE-5CB7457B2F36}"/>
              </a:ext>
            </a:extLst>
          </p:cNvPr>
          <p:cNvPicPr>
            <a:picLocks noChangeAspect="1"/>
          </p:cNvPicPr>
          <p:nvPr/>
        </p:nvPicPr>
        <p:blipFill>
          <a:blip r:embed="rId13"/>
          <a:stretch>
            <a:fillRect/>
          </a:stretch>
        </p:blipFill>
        <p:spPr>
          <a:xfrm>
            <a:off x="2847247" y="5082751"/>
            <a:ext cx="1296884" cy="1116622"/>
          </a:xfrm>
          <a:prstGeom prst="rect">
            <a:avLst/>
          </a:prstGeom>
        </p:spPr>
      </p:pic>
      <p:graphicFrame>
        <p:nvGraphicFramePr>
          <p:cNvPr id="5" name="Diagrama 4">
            <a:extLst>
              <a:ext uri="{FF2B5EF4-FFF2-40B4-BE49-F238E27FC236}">
                <a16:creationId xmlns:a16="http://schemas.microsoft.com/office/drawing/2014/main" id="{4BA227C6-3C23-42BD-9431-2A909FB01ADB}"/>
              </a:ext>
            </a:extLst>
          </p:cNvPr>
          <p:cNvGraphicFramePr/>
          <p:nvPr>
            <p:extLst>
              <p:ext uri="{D42A27DB-BD31-4B8C-83A1-F6EECF244321}">
                <p14:modId xmlns:p14="http://schemas.microsoft.com/office/powerpoint/2010/main" val="1284923245"/>
              </p:ext>
            </p:extLst>
          </p:nvPr>
        </p:nvGraphicFramePr>
        <p:xfrm>
          <a:off x="2200690" y="1012570"/>
          <a:ext cx="2995869" cy="230636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7" name="Diagrama 16">
            <a:extLst>
              <a:ext uri="{FF2B5EF4-FFF2-40B4-BE49-F238E27FC236}">
                <a16:creationId xmlns:a16="http://schemas.microsoft.com/office/drawing/2014/main" id="{D1CDFF7E-D3A8-4C23-85A2-D7A74582C481}"/>
              </a:ext>
            </a:extLst>
          </p:cNvPr>
          <p:cNvGraphicFramePr/>
          <p:nvPr>
            <p:extLst>
              <p:ext uri="{D42A27DB-BD31-4B8C-83A1-F6EECF244321}">
                <p14:modId xmlns:p14="http://schemas.microsoft.com/office/powerpoint/2010/main" val="2499548351"/>
              </p:ext>
            </p:extLst>
          </p:nvPr>
        </p:nvGraphicFramePr>
        <p:xfrm>
          <a:off x="7684122" y="2385203"/>
          <a:ext cx="4434840" cy="364037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6" name="Hexágono 5">
            <a:extLst>
              <a:ext uri="{FF2B5EF4-FFF2-40B4-BE49-F238E27FC236}">
                <a16:creationId xmlns:a16="http://schemas.microsoft.com/office/drawing/2014/main" id="{DDD4A86A-850A-40A5-AC4B-79A24B4D4056}"/>
              </a:ext>
            </a:extLst>
          </p:cNvPr>
          <p:cNvSpPr/>
          <p:nvPr/>
        </p:nvSpPr>
        <p:spPr>
          <a:xfrm>
            <a:off x="7058035" y="1066159"/>
            <a:ext cx="2558809" cy="1987301"/>
          </a:xfrm>
          <a:prstGeom prst="hexagon">
            <a:avLst/>
          </a:prstGeom>
          <a:solidFill>
            <a:srgbClr val="EE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a:solidFill>
                <a:schemeClr val="accent1">
                  <a:lumMod val="50000"/>
                </a:schemeClr>
              </a:solidFill>
            </a:endParaRPr>
          </a:p>
          <a:p>
            <a:pPr algn="ctr"/>
            <a:endParaRPr lang="es-ES" sz="2000" b="1" dirty="0">
              <a:solidFill>
                <a:schemeClr val="accent1">
                  <a:lumMod val="50000"/>
                </a:schemeClr>
              </a:solidFill>
            </a:endParaRPr>
          </a:p>
          <a:p>
            <a:pPr algn="ctr"/>
            <a:r>
              <a:rPr lang="es-ES" sz="2000" b="1" dirty="0">
                <a:solidFill>
                  <a:schemeClr val="accent1">
                    <a:lumMod val="50000"/>
                  </a:schemeClr>
                </a:solidFill>
              </a:rPr>
              <a:t>PLAN DE ACCIÓN 2022</a:t>
            </a:r>
          </a:p>
          <a:p>
            <a:pPr algn="ctr"/>
            <a:r>
              <a:rPr lang="es-ES" sz="2000" b="1" dirty="0">
                <a:solidFill>
                  <a:srgbClr val="C00000"/>
                </a:solidFill>
              </a:rPr>
              <a:t>Ejecución final:</a:t>
            </a:r>
          </a:p>
          <a:p>
            <a:pPr algn="ctr"/>
            <a:r>
              <a:rPr lang="es-ES" sz="2000" b="1" dirty="0">
                <a:solidFill>
                  <a:srgbClr val="FF0000"/>
                </a:solidFill>
              </a:rPr>
              <a:t>93,41%</a:t>
            </a:r>
          </a:p>
          <a:p>
            <a:pPr algn="ctr"/>
            <a:r>
              <a:rPr lang="es-ES" sz="2000" b="1" dirty="0">
                <a:solidFill>
                  <a:schemeClr val="accent1">
                    <a:lumMod val="50000"/>
                  </a:schemeClr>
                </a:solidFill>
              </a:rPr>
              <a:t> </a:t>
            </a:r>
          </a:p>
          <a:p>
            <a:pPr algn="ctr"/>
            <a:endParaRPr lang="es-ES" sz="2000" dirty="0"/>
          </a:p>
        </p:txBody>
      </p:sp>
      <p:graphicFrame>
        <p:nvGraphicFramePr>
          <p:cNvPr id="21" name="Diagrama 20">
            <a:extLst>
              <a:ext uri="{FF2B5EF4-FFF2-40B4-BE49-F238E27FC236}">
                <a16:creationId xmlns:a16="http://schemas.microsoft.com/office/drawing/2014/main" id="{6C752662-E559-4F32-B689-678FA1CA6059}"/>
              </a:ext>
            </a:extLst>
          </p:cNvPr>
          <p:cNvGraphicFramePr/>
          <p:nvPr>
            <p:extLst>
              <p:ext uri="{D42A27DB-BD31-4B8C-83A1-F6EECF244321}">
                <p14:modId xmlns:p14="http://schemas.microsoft.com/office/powerpoint/2010/main" val="1592344599"/>
              </p:ext>
            </p:extLst>
          </p:nvPr>
        </p:nvGraphicFramePr>
        <p:xfrm>
          <a:off x="4417533" y="1449668"/>
          <a:ext cx="3919907" cy="3233543"/>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8" name="CuadroTexto 7">
            <a:extLst>
              <a:ext uri="{FF2B5EF4-FFF2-40B4-BE49-F238E27FC236}">
                <a16:creationId xmlns:a16="http://schemas.microsoft.com/office/drawing/2014/main" id="{B00559E1-4D9F-486D-9DA0-3F030E470E69}"/>
              </a:ext>
            </a:extLst>
          </p:cNvPr>
          <p:cNvSpPr txBox="1"/>
          <p:nvPr/>
        </p:nvSpPr>
        <p:spPr>
          <a:xfrm>
            <a:off x="5050337" y="4787843"/>
            <a:ext cx="2780007" cy="493876"/>
          </a:xfrm>
          <a:prstGeom prst="rect">
            <a:avLst/>
          </a:prstGeom>
          <a:noFill/>
        </p:spPr>
        <p:txBody>
          <a:bodyPr vert="horz" lIns="91440" tIns="91440" rIns="91440" bIns="0" rtlCol="0" anchor="b">
            <a:noAutofit/>
          </a:bodyPr>
          <a:lstStyle>
            <a:defPPr>
              <a:defRPr lang="es-ES"/>
            </a:defPPr>
            <a:lvl1pPr marR="0" lvl="0" indent="0" algn="ctr" defTabSz="1219170" fontAlgn="auto">
              <a:lnSpc>
                <a:spcPct val="90000"/>
              </a:lnSpc>
              <a:spcBef>
                <a:spcPts val="0"/>
              </a:spcBef>
              <a:spcAft>
                <a:spcPts val="0"/>
              </a:spcAft>
              <a:buClrTx/>
              <a:buSzTx/>
              <a:buFont typeface="Arial" panose="020B0604020202020204" pitchFamily="34" charset="0"/>
              <a:buNone/>
              <a:tabLst/>
              <a:defRPr kumimoji="0" sz="1600" b="1" i="0" u="none" strike="noStrike" cap="all" spc="0" normalizeH="0" baseline="0">
                <a:ln>
                  <a:noFill/>
                </a:ln>
                <a:solidFill>
                  <a:srgbClr val="CC0066"/>
                </a:solidFill>
                <a:effectLst/>
                <a:uLnTx/>
                <a:uFillTx/>
                <a:latin typeface="Imprint MT Shadow"/>
              </a:defRPr>
            </a:lvl1pPr>
            <a:lvl2pPr marL="609585" indent="0" defTabSz="1219170">
              <a:lnSpc>
                <a:spcPct val="90000"/>
              </a:lnSpc>
              <a:spcBef>
                <a:spcPts val="667"/>
              </a:spcBef>
              <a:buFont typeface="Arial" panose="020B0604020202020204" pitchFamily="34" charset="0"/>
              <a:buNone/>
              <a:defRPr sz="3200" cap="all" baseline="0">
                <a:latin typeface="+mj-lt"/>
              </a:defRPr>
            </a:lvl2pPr>
            <a:lvl3pPr marL="1219170" indent="0" defTabSz="1219170">
              <a:lnSpc>
                <a:spcPct val="90000"/>
              </a:lnSpc>
              <a:spcBef>
                <a:spcPts val="667"/>
              </a:spcBef>
              <a:buFont typeface="Arial" panose="020B0604020202020204" pitchFamily="34" charset="0"/>
              <a:buNone/>
              <a:defRPr sz="2667" cap="all" baseline="0">
                <a:latin typeface="+mj-lt"/>
              </a:defRPr>
            </a:lvl3pPr>
            <a:lvl4pPr marL="1828755" indent="0" defTabSz="1219170">
              <a:lnSpc>
                <a:spcPct val="90000"/>
              </a:lnSpc>
              <a:spcBef>
                <a:spcPts val="667"/>
              </a:spcBef>
              <a:buFont typeface="Arial" panose="020B0604020202020204" pitchFamily="34" charset="0"/>
              <a:buNone/>
              <a:defRPr sz="2400" cap="all" baseline="0">
                <a:latin typeface="+mj-lt"/>
              </a:defRPr>
            </a:lvl4pPr>
            <a:lvl5pPr marL="2438339" indent="0" defTabSz="1219170">
              <a:lnSpc>
                <a:spcPct val="90000"/>
              </a:lnSpc>
              <a:spcBef>
                <a:spcPts val="667"/>
              </a:spcBef>
              <a:buFont typeface="Arial" panose="020B0604020202020204" pitchFamily="34" charset="0"/>
              <a:buNone/>
              <a:defRPr sz="2400" cap="all" baseline="0">
                <a:latin typeface="+mj-lt"/>
              </a:defRPr>
            </a:lvl5pPr>
            <a:lvl6pPr marL="3352716" indent="-304792" defTabSz="1219170">
              <a:lnSpc>
                <a:spcPct val="90000"/>
              </a:lnSpc>
              <a:spcBef>
                <a:spcPts val="667"/>
              </a:spcBef>
              <a:buFont typeface="Arial" panose="020B0604020202020204" pitchFamily="34" charset="0"/>
              <a:buChar char="•"/>
              <a:defRPr sz="2400"/>
            </a:lvl6pPr>
            <a:lvl7pPr marL="3962301" indent="-304792" defTabSz="1219170">
              <a:lnSpc>
                <a:spcPct val="90000"/>
              </a:lnSpc>
              <a:spcBef>
                <a:spcPts val="667"/>
              </a:spcBef>
              <a:buFont typeface="Arial" panose="020B0604020202020204" pitchFamily="34" charset="0"/>
              <a:buChar char="•"/>
              <a:defRPr sz="2400"/>
            </a:lvl7pPr>
            <a:lvl8pPr marL="4571886" indent="-304792" defTabSz="1219170">
              <a:lnSpc>
                <a:spcPct val="90000"/>
              </a:lnSpc>
              <a:spcBef>
                <a:spcPts val="667"/>
              </a:spcBef>
              <a:buFont typeface="Arial" panose="020B0604020202020204" pitchFamily="34" charset="0"/>
              <a:buChar char="•"/>
              <a:defRPr sz="2400"/>
            </a:lvl8pPr>
            <a:lvl9pPr marL="5181470" indent="-304792" defTabSz="1219170">
              <a:lnSpc>
                <a:spcPct val="90000"/>
              </a:lnSpc>
              <a:spcBef>
                <a:spcPts val="667"/>
              </a:spcBef>
              <a:buFont typeface="Arial" panose="020B0604020202020204" pitchFamily="34" charset="0"/>
              <a:buChar char="•"/>
              <a:defRPr sz="2400"/>
            </a:lvl9pPr>
          </a:lstStyle>
          <a:p>
            <a:r>
              <a:rPr lang="es-ES" dirty="0"/>
              <a:t>Ejecución inicial a 31 de diciembre de 2022</a:t>
            </a:r>
          </a:p>
        </p:txBody>
      </p:sp>
    </p:spTree>
    <p:extLst>
      <p:ext uri="{BB962C8B-B14F-4D97-AF65-F5344CB8AC3E}">
        <p14:creationId xmlns:p14="http://schemas.microsoft.com/office/powerpoint/2010/main" val="233860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860425235"/>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3295203" y="658627"/>
            <a:ext cx="6651264"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3. EJECUCIÓN FINAL DE LOS PLANES DE ACCIÓN 2022 Y 2023.</a:t>
            </a:r>
          </a:p>
        </p:txBody>
      </p:sp>
      <p:sp>
        <p:nvSpPr>
          <p:cNvPr id="110" name="Marcador de texto 206">
            <a:extLst>
              <a:ext uri="{FF2B5EF4-FFF2-40B4-BE49-F238E27FC236}">
                <a16:creationId xmlns:a16="http://schemas.microsoft.com/office/drawing/2014/main" id="{99D6A71C-6240-4E27-A02D-3DAAD2679FF0}"/>
              </a:ext>
            </a:extLst>
          </p:cNvPr>
          <p:cNvSpPr txBox="1">
            <a:spLocks/>
          </p:cNvSpPr>
          <p:nvPr/>
        </p:nvSpPr>
        <p:spPr>
          <a:xfrm>
            <a:off x="8282576" y="5916810"/>
            <a:ext cx="3181202" cy="507952"/>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sz="1600" b="1" i="0" u="none" strike="noStrike" kern="1200" cap="all" spc="0" normalizeH="0" baseline="0" noProof="0" dirty="0">
                <a:ln>
                  <a:noFill/>
                </a:ln>
                <a:solidFill>
                  <a:schemeClr val="accent4">
                    <a:lumMod val="50000"/>
                  </a:schemeClr>
                </a:solidFill>
                <a:effectLst/>
                <a:uLnTx/>
                <a:uFillTx/>
                <a:latin typeface="Imprint MT Shadow"/>
                <a:ea typeface="+mn-ea"/>
                <a:cs typeface="+mn-cs"/>
              </a:rPr>
              <a:t>Ejecución final a 31 de diciembre de 2023</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12</a:t>
            </a:fld>
            <a:endParaRPr lang="es-ES"/>
          </a:p>
        </p:txBody>
      </p:sp>
      <p:pic>
        <p:nvPicPr>
          <p:cNvPr id="14" name="Imagen 13">
            <a:extLst>
              <a:ext uri="{FF2B5EF4-FFF2-40B4-BE49-F238E27FC236}">
                <a16:creationId xmlns:a16="http://schemas.microsoft.com/office/drawing/2014/main" id="{392056D2-818D-4813-B4BE-5CB7457B2F36}"/>
              </a:ext>
            </a:extLst>
          </p:cNvPr>
          <p:cNvPicPr>
            <a:picLocks noChangeAspect="1"/>
          </p:cNvPicPr>
          <p:nvPr/>
        </p:nvPicPr>
        <p:blipFill>
          <a:blip r:embed="rId13"/>
          <a:stretch>
            <a:fillRect/>
          </a:stretch>
        </p:blipFill>
        <p:spPr>
          <a:xfrm>
            <a:off x="3124642" y="5533691"/>
            <a:ext cx="1220528" cy="1050879"/>
          </a:xfrm>
          <a:prstGeom prst="rect">
            <a:avLst/>
          </a:prstGeom>
        </p:spPr>
      </p:pic>
      <p:graphicFrame>
        <p:nvGraphicFramePr>
          <p:cNvPr id="5" name="Diagrama 4">
            <a:extLst>
              <a:ext uri="{FF2B5EF4-FFF2-40B4-BE49-F238E27FC236}">
                <a16:creationId xmlns:a16="http://schemas.microsoft.com/office/drawing/2014/main" id="{4BA227C6-3C23-42BD-9431-2A909FB01ADB}"/>
              </a:ext>
            </a:extLst>
          </p:cNvPr>
          <p:cNvGraphicFramePr/>
          <p:nvPr>
            <p:extLst>
              <p:ext uri="{D42A27DB-BD31-4B8C-83A1-F6EECF244321}">
                <p14:modId xmlns:p14="http://schemas.microsoft.com/office/powerpoint/2010/main" val="2369001453"/>
              </p:ext>
            </p:extLst>
          </p:nvPr>
        </p:nvGraphicFramePr>
        <p:xfrm>
          <a:off x="2497823" y="1366513"/>
          <a:ext cx="4434840" cy="344970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7" name="Diagrama 16">
            <a:extLst>
              <a:ext uri="{FF2B5EF4-FFF2-40B4-BE49-F238E27FC236}">
                <a16:creationId xmlns:a16="http://schemas.microsoft.com/office/drawing/2014/main" id="{D1CDFF7E-D3A8-4C23-85A2-D7A74582C481}"/>
              </a:ext>
            </a:extLst>
          </p:cNvPr>
          <p:cNvGraphicFramePr/>
          <p:nvPr>
            <p:extLst>
              <p:ext uri="{D42A27DB-BD31-4B8C-83A1-F6EECF244321}">
                <p14:modId xmlns:p14="http://schemas.microsoft.com/office/powerpoint/2010/main" val="1298068624"/>
              </p:ext>
            </p:extLst>
          </p:nvPr>
        </p:nvGraphicFramePr>
        <p:xfrm>
          <a:off x="7571923" y="2229755"/>
          <a:ext cx="4434840" cy="364037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6" name="Hexágono 5">
            <a:extLst>
              <a:ext uri="{FF2B5EF4-FFF2-40B4-BE49-F238E27FC236}">
                <a16:creationId xmlns:a16="http://schemas.microsoft.com/office/drawing/2014/main" id="{DDD4A86A-850A-40A5-AC4B-79A24B4D4056}"/>
              </a:ext>
            </a:extLst>
          </p:cNvPr>
          <p:cNvSpPr/>
          <p:nvPr/>
        </p:nvSpPr>
        <p:spPr>
          <a:xfrm>
            <a:off x="5943600" y="1366514"/>
            <a:ext cx="2761488" cy="2201738"/>
          </a:xfrm>
          <a:prstGeom prst="hexag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s-ES" b="1" dirty="0">
              <a:solidFill>
                <a:schemeClr val="accent1">
                  <a:lumMod val="50000"/>
                </a:schemeClr>
              </a:solidFill>
            </a:endParaRPr>
          </a:p>
          <a:p>
            <a:pPr algn="ctr"/>
            <a:endParaRPr lang="es-ES" sz="2400" b="1" dirty="0">
              <a:solidFill>
                <a:schemeClr val="accent1">
                  <a:lumMod val="50000"/>
                </a:schemeClr>
              </a:solidFill>
            </a:endParaRPr>
          </a:p>
          <a:p>
            <a:pPr algn="ctr"/>
            <a:r>
              <a:rPr lang="es-ES" sz="2400" b="1" dirty="0">
                <a:solidFill>
                  <a:schemeClr val="accent1">
                    <a:lumMod val="50000"/>
                  </a:schemeClr>
                </a:solidFill>
              </a:rPr>
              <a:t>PLAN DE ACCIÓN 2023</a:t>
            </a:r>
          </a:p>
          <a:p>
            <a:pPr algn="ctr"/>
            <a:r>
              <a:rPr lang="es-ES" sz="2400" b="1" dirty="0">
                <a:solidFill>
                  <a:srgbClr val="C00000"/>
                </a:solidFill>
              </a:rPr>
              <a:t>Ejecución final:</a:t>
            </a:r>
          </a:p>
          <a:p>
            <a:pPr algn="ctr"/>
            <a:r>
              <a:rPr lang="es-ES" sz="2400" b="1" dirty="0">
                <a:solidFill>
                  <a:srgbClr val="FF0000"/>
                </a:solidFill>
              </a:rPr>
              <a:t>65,49 %</a:t>
            </a:r>
          </a:p>
          <a:p>
            <a:pPr algn="ctr"/>
            <a:r>
              <a:rPr lang="es-ES" sz="2400" b="1" dirty="0">
                <a:solidFill>
                  <a:schemeClr val="accent1">
                    <a:lumMod val="50000"/>
                  </a:schemeClr>
                </a:solidFill>
              </a:rPr>
              <a:t> </a:t>
            </a:r>
          </a:p>
          <a:p>
            <a:pPr algn="ctr"/>
            <a:endParaRPr lang="es-ES" dirty="0"/>
          </a:p>
        </p:txBody>
      </p:sp>
      <p:sp>
        <p:nvSpPr>
          <p:cNvPr id="15" name="Marcador de texto 206">
            <a:extLst>
              <a:ext uri="{FF2B5EF4-FFF2-40B4-BE49-F238E27FC236}">
                <a16:creationId xmlns:a16="http://schemas.microsoft.com/office/drawing/2014/main" id="{61644893-9420-482C-9822-E4E960517F23}"/>
              </a:ext>
            </a:extLst>
          </p:cNvPr>
          <p:cNvSpPr txBox="1">
            <a:spLocks/>
          </p:cNvSpPr>
          <p:nvPr/>
        </p:nvSpPr>
        <p:spPr>
          <a:xfrm>
            <a:off x="3124642" y="4816215"/>
            <a:ext cx="3181202" cy="366102"/>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s-ES" sz="1600" b="1" i="0" u="none" strike="noStrike" kern="1200" cap="all" spc="0" normalizeH="0" baseline="0" noProof="0" dirty="0">
                <a:ln>
                  <a:noFill/>
                </a:ln>
                <a:solidFill>
                  <a:schemeClr val="accent4">
                    <a:lumMod val="50000"/>
                  </a:schemeClr>
                </a:solidFill>
                <a:effectLst/>
                <a:uLnTx/>
                <a:uFillTx/>
                <a:latin typeface="Imprint MT Shadow"/>
                <a:ea typeface="+mn-ea"/>
                <a:cs typeface="+mn-cs"/>
              </a:rPr>
              <a:t>PLAN INICIAL</a:t>
            </a:r>
          </a:p>
        </p:txBody>
      </p:sp>
    </p:spTree>
    <p:extLst>
      <p:ext uri="{BB962C8B-B14F-4D97-AF65-F5344CB8AC3E}">
        <p14:creationId xmlns:p14="http://schemas.microsoft.com/office/powerpoint/2010/main" val="403671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053360081"/>
              </p:ext>
            </p:extLst>
          </p:nvPr>
        </p:nvGraphicFramePr>
        <p:xfrm>
          <a:off x="0" y="0"/>
          <a:ext cx="2220000" cy="69872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p>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700075" y="649483"/>
            <a:ext cx="255695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4. LA PLANIFICACIÓN.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13</a:t>
            </a:fld>
            <a:endParaRPr lang="es-ES"/>
          </a:p>
        </p:txBody>
      </p:sp>
      <p:pic>
        <p:nvPicPr>
          <p:cNvPr id="4" name="Imagen 3">
            <a:extLst>
              <a:ext uri="{FF2B5EF4-FFF2-40B4-BE49-F238E27FC236}">
                <a16:creationId xmlns:a16="http://schemas.microsoft.com/office/drawing/2014/main" id="{90759D09-24CE-4A16-B186-2365BB1D7420}"/>
              </a:ext>
            </a:extLst>
          </p:cNvPr>
          <p:cNvPicPr>
            <a:picLocks noChangeAspect="1"/>
          </p:cNvPicPr>
          <p:nvPr/>
        </p:nvPicPr>
        <p:blipFill>
          <a:blip r:embed="rId13"/>
          <a:stretch>
            <a:fillRect/>
          </a:stretch>
        </p:blipFill>
        <p:spPr>
          <a:xfrm>
            <a:off x="10616129" y="3856380"/>
            <a:ext cx="640135" cy="847417"/>
          </a:xfrm>
          <a:prstGeom prst="rect">
            <a:avLst/>
          </a:prstGeom>
        </p:spPr>
      </p:pic>
      <p:sp>
        <p:nvSpPr>
          <p:cNvPr id="8" name="CuadroTexto 7">
            <a:extLst>
              <a:ext uri="{FF2B5EF4-FFF2-40B4-BE49-F238E27FC236}">
                <a16:creationId xmlns:a16="http://schemas.microsoft.com/office/drawing/2014/main" id="{B5B479E0-43BB-464A-AA65-5BD4BA8711EC}"/>
              </a:ext>
            </a:extLst>
          </p:cNvPr>
          <p:cNvSpPr txBox="1"/>
          <p:nvPr/>
        </p:nvSpPr>
        <p:spPr>
          <a:xfrm>
            <a:off x="2504656" y="1145078"/>
            <a:ext cx="8751608" cy="1261884"/>
          </a:xfrm>
          <a:prstGeom prst="rect">
            <a:avLst/>
          </a:prstGeom>
          <a:noFill/>
        </p:spPr>
        <p:txBody>
          <a:bodyPr wrap="square" rtlCol="0">
            <a:spAutoFit/>
          </a:bodyPr>
          <a:lstStyle/>
          <a:p>
            <a:pPr algn="just"/>
            <a:r>
              <a:rPr lang="es-ES" dirty="0">
                <a:solidFill>
                  <a:schemeClr val="accent1">
                    <a:lumMod val="50000"/>
                  </a:schemeClr>
                </a:solidFill>
              </a:rPr>
              <a:t>El </a:t>
            </a:r>
            <a:r>
              <a:rPr lang="es-ES" b="1" dirty="0">
                <a:solidFill>
                  <a:srgbClr val="CC0066"/>
                </a:solidFill>
              </a:rPr>
              <a:t>EJE 1</a:t>
            </a:r>
            <a:r>
              <a:rPr lang="es-ES" dirty="0"/>
              <a:t> </a:t>
            </a:r>
            <a:r>
              <a:rPr lang="es-ES" dirty="0">
                <a:solidFill>
                  <a:schemeClr val="accent1">
                    <a:lumMod val="50000"/>
                  </a:schemeClr>
                </a:solidFill>
              </a:rPr>
              <a:t>del Plan Estratégico 2021-2023 tiene por título </a:t>
            </a:r>
            <a:r>
              <a:rPr lang="es-ES" sz="2000" dirty="0">
                <a:solidFill>
                  <a:srgbClr val="CC0066"/>
                </a:solidFill>
              </a:rPr>
              <a:t>“Calidad y excelencia en la gestión”. </a:t>
            </a:r>
            <a:r>
              <a:rPr lang="es-ES" dirty="0">
                <a:solidFill>
                  <a:schemeClr val="accent1">
                    <a:lumMod val="50000"/>
                  </a:schemeClr>
                </a:solidFill>
              </a:rPr>
              <a:t>Se trata de incorporar a la gestión fórmulas modernas de planificación estratégica con el fin mejorar la calidad de los servicios prestados y de los procesos internos y externos siguiendo una metodología homologada.</a:t>
            </a:r>
          </a:p>
        </p:txBody>
      </p:sp>
      <p:sp>
        <p:nvSpPr>
          <p:cNvPr id="9" name="CuadroTexto 8">
            <a:extLst>
              <a:ext uri="{FF2B5EF4-FFF2-40B4-BE49-F238E27FC236}">
                <a16:creationId xmlns:a16="http://schemas.microsoft.com/office/drawing/2014/main" id="{65AF05A3-236C-406F-B8E7-8349FCD192D4}"/>
              </a:ext>
            </a:extLst>
          </p:cNvPr>
          <p:cNvSpPr txBox="1"/>
          <p:nvPr/>
        </p:nvSpPr>
        <p:spPr>
          <a:xfrm>
            <a:off x="2504656" y="2500356"/>
            <a:ext cx="8650224" cy="646331"/>
          </a:xfrm>
          <a:prstGeom prst="rect">
            <a:avLst/>
          </a:prstGeom>
          <a:noFill/>
        </p:spPr>
        <p:txBody>
          <a:bodyPr wrap="square" rtlCol="0">
            <a:spAutoFit/>
          </a:bodyPr>
          <a:lstStyle/>
          <a:p>
            <a:pPr algn="just"/>
            <a:r>
              <a:rPr lang="es-ES" dirty="0">
                <a:solidFill>
                  <a:schemeClr val="accent1">
                    <a:lumMod val="50000"/>
                  </a:schemeClr>
                </a:solidFill>
              </a:rPr>
              <a:t>El Eje 1 se concretaba en  </a:t>
            </a:r>
            <a:r>
              <a:rPr lang="es-ES" b="1" dirty="0">
                <a:solidFill>
                  <a:srgbClr val="C00000"/>
                </a:solidFill>
              </a:rPr>
              <a:t>6 objetivos estratégicos </a:t>
            </a:r>
            <a:r>
              <a:rPr lang="es-ES" dirty="0">
                <a:solidFill>
                  <a:schemeClr val="accent1">
                    <a:lumMod val="50000"/>
                  </a:schemeClr>
                </a:solidFill>
              </a:rPr>
              <a:t>que se desarrollaron en </a:t>
            </a:r>
            <a:r>
              <a:rPr lang="es-ES" b="1" dirty="0">
                <a:solidFill>
                  <a:srgbClr val="C00000"/>
                </a:solidFill>
              </a:rPr>
              <a:t>32 medidas, 14 en 2022 y 18 en 2023. </a:t>
            </a:r>
          </a:p>
        </p:txBody>
      </p:sp>
      <p:graphicFrame>
        <p:nvGraphicFramePr>
          <p:cNvPr id="12" name="Tabla 11">
            <a:extLst>
              <a:ext uri="{FF2B5EF4-FFF2-40B4-BE49-F238E27FC236}">
                <a16:creationId xmlns:a16="http://schemas.microsoft.com/office/drawing/2014/main" id="{D14E2AC8-D605-45F5-9DF8-3CD46003AD54}"/>
              </a:ext>
            </a:extLst>
          </p:cNvPr>
          <p:cNvGraphicFramePr>
            <a:graphicFrameLocks noGrp="1"/>
          </p:cNvGraphicFramePr>
          <p:nvPr>
            <p:extLst>
              <p:ext uri="{D42A27DB-BD31-4B8C-83A1-F6EECF244321}">
                <p14:modId xmlns:p14="http://schemas.microsoft.com/office/powerpoint/2010/main" val="993812270"/>
              </p:ext>
            </p:extLst>
          </p:nvPr>
        </p:nvGraphicFramePr>
        <p:xfrm>
          <a:off x="2908453" y="3240081"/>
          <a:ext cx="7568588" cy="2841230"/>
        </p:xfrm>
        <a:graphic>
          <a:graphicData uri="http://schemas.openxmlformats.org/drawingml/2006/table">
            <a:tbl>
              <a:tblPr firstRow="1">
                <a:tableStyleId>{9DCAF9ED-07DC-4A11-8D7F-57B35C25682E}</a:tableStyleId>
              </a:tblPr>
              <a:tblGrid>
                <a:gridCol w="7568588">
                  <a:extLst>
                    <a:ext uri="{9D8B030D-6E8A-4147-A177-3AD203B41FA5}">
                      <a16:colId xmlns:a16="http://schemas.microsoft.com/office/drawing/2014/main" val="3245041723"/>
                    </a:ext>
                  </a:extLst>
                </a:gridCol>
              </a:tblGrid>
              <a:tr h="363794">
                <a:tc>
                  <a:txBody>
                    <a:bodyPr/>
                    <a:lstStyle/>
                    <a:p>
                      <a:pPr algn="ctr" fontAlgn="b"/>
                      <a:r>
                        <a:rPr lang="es-ES" sz="1400" b="1" u="none" strike="noStrike" dirty="0">
                          <a:solidFill>
                            <a:schemeClr val="accent1">
                              <a:lumMod val="50000"/>
                            </a:schemeClr>
                          </a:solidFill>
                          <a:effectLst/>
                        </a:rPr>
                        <a:t>OBJETIVOS ESTRATÉGICOS EJE 1: “CALIDAD Y EXCELENCIA EN LA GESTIÓN”</a:t>
                      </a:r>
                      <a:endParaRPr lang="es-ES" sz="14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93C9"/>
                    </a:solidFill>
                  </a:tcPr>
                </a:tc>
                <a:extLst>
                  <a:ext uri="{0D108BD9-81ED-4DB2-BD59-A6C34878D82A}">
                    <a16:rowId xmlns:a16="http://schemas.microsoft.com/office/drawing/2014/main" val="1805884026"/>
                  </a:ext>
                </a:extLst>
              </a:tr>
              <a:tr h="412906">
                <a:tc>
                  <a:txBody>
                    <a:bodyPr/>
                    <a:lstStyle/>
                    <a:p>
                      <a:pPr algn="l" fontAlgn="b"/>
                      <a:r>
                        <a:rPr lang="es-ES" sz="1200" b="1" u="none" strike="noStrike" dirty="0">
                          <a:solidFill>
                            <a:schemeClr val="accent1">
                              <a:lumMod val="50000"/>
                            </a:schemeClr>
                          </a:solidFill>
                          <a:effectLst/>
                        </a:rPr>
                        <a:t>1.1 Identificar, mejorar y revisar los procesos de toma de decisiones y para la prestación de los servicios públicos. </a:t>
                      </a:r>
                      <a:endParaRPr lang="es-ES" sz="12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E1F0"/>
                    </a:solidFill>
                  </a:tcPr>
                </a:tc>
                <a:extLst>
                  <a:ext uri="{0D108BD9-81ED-4DB2-BD59-A6C34878D82A}">
                    <a16:rowId xmlns:a16="http://schemas.microsoft.com/office/drawing/2014/main" val="3006738235"/>
                  </a:ext>
                </a:extLst>
              </a:tr>
              <a:tr h="412906">
                <a:tc>
                  <a:txBody>
                    <a:bodyPr/>
                    <a:lstStyle/>
                    <a:p>
                      <a:pPr algn="l" fontAlgn="b"/>
                      <a:r>
                        <a:rPr lang="es-ES" sz="1200" b="1" u="none" strike="noStrike" dirty="0">
                          <a:solidFill>
                            <a:schemeClr val="accent1">
                              <a:lumMod val="50000"/>
                            </a:schemeClr>
                          </a:solidFill>
                          <a:effectLst/>
                        </a:rPr>
                        <a:t>1.2 Incrementar la participación en el diseño de procesos. </a:t>
                      </a:r>
                      <a:endParaRPr lang="es-ES" sz="12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E1F0"/>
                    </a:solidFill>
                  </a:tcPr>
                </a:tc>
                <a:extLst>
                  <a:ext uri="{0D108BD9-81ED-4DB2-BD59-A6C34878D82A}">
                    <a16:rowId xmlns:a16="http://schemas.microsoft.com/office/drawing/2014/main" val="1357815780"/>
                  </a:ext>
                </a:extLst>
              </a:tr>
              <a:tr h="412906">
                <a:tc>
                  <a:txBody>
                    <a:bodyPr/>
                    <a:lstStyle/>
                    <a:p>
                      <a:pPr algn="l" fontAlgn="b"/>
                      <a:r>
                        <a:rPr lang="es-ES" sz="1200" b="1" u="none" strike="noStrike" dirty="0">
                          <a:solidFill>
                            <a:schemeClr val="accent1">
                              <a:lumMod val="50000"/>
                            </a:schemeClr>
                          </a:solidFill>
                          <a:effectLst/>
                        </a:rPr>
                        <a:t>1.3 Planificar la política de calidad</a:t>
                      </a:r>
                      <a:endParaRPr lang="es-ES" sz="12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E1F0"/>
                    </a:solidFill>
                  </a:tcPr>
                </a:tc>
                <a:extLst>
                  <a:ext uri="{0D108BD9-81ED-4DB2-BD59-A6C34878D82A}">
                    <a16:rowId xmlns:a16="http://schemas.microsoft.com/office/drawing/2014/main" val="4165540624"/>
                  </a:ext>
                </a:extLst>
              </a:tr>
              <a:tr h="412906">
                <a:tc>
                  <a:txBody>
                    <a:bodyPr/>
                    <a:lstStyle/>
                    <a:p>
                      <a:pPr algn="l" fontAlgn="b"/>
                      <a:r>
                        <a:rPr lang="es-ES" sz="1200" b="1" u="none" strike="noStrike" dirty="0">
                          <a:solidFill>
                            <a:schemeClr val="accent1">
                              <a:lumMod val="50000"/>
                            </a:schemeClr>
                          </a:solidFill>
                          <a:effectLst/>
                        </a:rPr>
                        <a:t>1.4. Implementar procesos para conocer la percepción ciudadana en la prestación de servicios. </a:t>
                      </a:r>
                      <a:endParaRPr lang="es-ES" sz="12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E1F0"/>
                    </a:solidFill>
                  </a:tcPr>
                </a:tc>
                <a:extLst>
                  <a:ext uri="{0D108BD9-81ED-4DB2-BD59-A6C34878D82A}">
                    <a16:rowId xmlns:a16="http://schemas.microsoft.com/office/drawing/2014/main" val="1559310158"/>
                  </a:ext>
                </a:extLst>
              </a:tr>
              <a:tr h="412906">
                <a:tc>
                  <a:txBody>
                    <a:bodyPr/>
                    <a:lstStyle/>
                    <a:p>
                      <a:pPr algn="l" fontAlgn="b"/>
                      <a:r>
                        <a:rPr lang="es-ES" sz="1200" b="1" u="none" strike="noStrike" dirty="0">
                          <a:solidFill>
                            <a:schemeClr val="accent1">
                              <a:lumMod val="50000"/>
                            </a:schemeClr>
                          </a:solidFill>
                          <a:effectLst/>
                        </a:rPr>
                        <a:t>1.5 Evaluación y diagnóstico de los parámetros de calidad.</a:t>
                      </a:r>
                      <a:endParaRPr lang="es-ES" sz="12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E1F0"/>
                    </a:solidFill>
                  </a:tcPr>
                </a:tc>
                <a:extLst>
                  <a:ext uri="{0D108BD9-81ED-4DB2-BD59-A6C34878D82A}">
                    <a16:rowId xmlns:a16="http://schemas.microsoft.com/office/drawing/2014/main" val="1630141464"/>
                  </a:ext>
                </a:extLst>
              </a:tr>
              <a:tr h="412906">
                <a:tc>
                  <a:txBody>
                    <a:bodyPr/>
                    <a:lstStyle/>
                    <a:p>
                      <a:pPr algn="l" fontAlgn="b"/>
                      <a:r>
                        <a:rPr lang="es-ES" sz="1200" b="1" u="none" strike="noStrike" dirty="0">
                          <a:solidFill>
                            <a:schemeClr val="accent1">
                              <a:lumMod val="50000"/>
                            </a:schemeClr>
                          </a:solidFill>
                          <a:effectLst/>
                        </a:rPr>
                        <a:t>1.6 Reconocimiento de la calidad.  </a:t>
                      </a:r>
                      <a:endParaRPr lang="es-ES" sz="12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E1F0"/>
                    </a:solidFill>
                  </a:tcPr>
                </a:tc>
                <a:extLst>
                  <a:ext uri="{0D108BD9-81ED-4DB2-BD59-A6C34878D82A}">
                    <a16:rowId xmlns:a16="http://schemas.microsoft.com/office/drawing/2014/main" val="3512712413"/>
                  </a:ext>
                </a:extLst>
              </a:tr>
            </a:tbl>
          </a:graphicData>
        </a:graphic>
      </p:graphicFrame>
    </p:spTree>
    <p:extLst>
      <p:ext uri="{BB962C8B-B14F-4D97-AF65-F5344CB8AC3E}">
        <p14:creationId xmlns:p14="http://schemas.microsoft.com/office/powerpoint/2010/main" val="100084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111048552"/>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847991" y="595612"/>
            <a:ext cx="2556957" cy="400110"/>
          </a:xfrm>
          <a:prstGeom prst="rect">
            <a:avLst/>
          </a:prstGeom>
          <a:solidFill>
            <a:schemeClr val="accent1">
              <a:lumMod val="20000"/>
              <a:lumOff val="80000"/>
            </a:schemeClr>
          </a:solidFill>
        </p:spPr>
        <p:txBody>
          <a:bodyPr wrap="square">
            <a:spAutoFit/>
          </a:bodyPr>
          <a:lstStyle>
            <a:defPPr>
              <a:defRPr lang="es-ES"/>
            </a:defPPr>
            <a:lvl1pPr>
              <a:defRPr sz="2000" b="1">
                <a:solidFill>
                  <a:srgbClr val="CC0066"/>
                </a:solidFill>
              </a:defRPr>
            </a:lvl1pPr>
          </a:lstStyle>
          <a:p>
            <a:r>
              <a:rPr lang="es-ES" dirty="0"/>
              <a:t>4. LA PLANIFICACIÓN.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492875"/>
            <a:ext cx="2743200" cy="365125"/>
          </a:xfrm>
        </p:spPr>
        <p:txBody>
          <a:bodyPr/>
          <a:lstStyle/>
          <a:p>
            <a:fld id="{43B9F2F5-9901-4B50-B674-E5A258050F84}" type="slidenum">
              <a:rPr lang="es-ES" smtClean="0"/>
              <a:t>14</a:t>
            </a:fld>
            <a:endParaRPr lang="es-ES"/>
          </a:p>
        </p:txBody>
      </p:sp>
      <p:grpSp>
        <p:nvGrpSpPr>
          <p:cNvPr id="18" name="Grupo 17">
            <a:extLst>
              <a:ext uri="{FF2B5EF4-FFF2-40B4-BE49-F238E27FC236}">
                <a16:creationId xmlns:a16="http://schemas.microsoft.com/office/drawing/2014/main" id="{D8455FB9-4CEC-4B5B-B7B0-DC378AAE4CA9}"/>
              </a:ext>
            </a:extLst>
          </p:cNvPr>
          <p:cNvGrpSpPr/>
          <p:nvPr/>
        </p:nvGrpSpPr>
        <p:grpSpPr>
          <a:xfrm>
            <a:off x="6397208" y="1568445"/>
            <a:ext cx="584970" cy="674403"/>
            <a:chOff x="2686050" y="2895601"/>
            <a:chExt cx="330200" cy="346075"/>
          </a:xfrm>
        </p:grpSpPr>
        <p:sp>
          <p:nvSpPr>
            <p:cNvPr id="19" name="Elipse 309">
              <a:extLst>
                <a:ext uri="{FF2B5EF4-FFF2-40B4-BE49-F238E27FC236}">
                  <a16:creationId xmlns:a16="http://schemas.microsoft.com/office/drawing/2014/main" id="{1F0FF4A3-F0A9-4D3C-B1CF-1B7211BEC38A}"/>
                </a:ext>
              </a:extLst>
            </p:cNvPr>
            <p:cNvSpPr>
              <a:spLocks noChangeArrowheads="1"/>
            </p:cNvSpPr>
            <p:nvPr/>
          </p:nvSpPr>
          <p:spPr bwMode="auto">
            <a:xfrm>
              <a:off x="2809875" y="2895601"/>
              <a:ext cx="82550" cy="825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 name="Forma libre 310">
              <a:extLst>
                <a:ext uri="{FF2B5EF4-FFF2-40B4-BE49-F238E27FC236}">
                  <a16:creationId xmlns:a16="http://schemas.microsoft.com/office/drawing/2014/main" id="{AC2A65D1-8BB2-4A25-9203-C2D0188A34A4}"/>
                </a:ext>
              </a:extLst>
            </p:cNvPr>
            <p:cNvSpPr>
              <a:spLocks/>
            </p:cNvSpPr>
            <p:nvPr/>
          </p:nvSpPr>
          <p:spPr bwMode="auto">
            <a:xfrm>
              <a:off x="2782888" y="2978151"/>
              <a:ext cx="134938" cy="66675"/>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Elipse 311">
              <a:extLst>
                <a:ext uri="{FF2B5EF4-FFF2-40B4-BE49-F238E27FC236}">
                  <a16:creationId xmlns:a16="http://schemas.microsoft.com/office/drawing/2014/main" id="{613EECA3-C19C-4F53-AF8B-DD8653F7256C}"/>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312">
              <a:extLst>
                <a:ext uri="{FF2B5EF4-FFF2-40B4-BE49-F238E27FC236}">
                  <a16:creationId xmlns:a16="http://schemas.microsoft.com/office/drawing/2014/main" id="{0A2940EE-9541-406E-BBEC-FDAA260ADADD}"/>
                </a:ext>
              </a:extLst>
            </p:cNvPr>
            <p:cNvSpPr>
              <a:spLocks/>
            </p:cNvSpPr>
            <p:nvPr/>
          </p:nvSpPr>
          <p:spPr bwMode="auto">
            <a:xfrm>
              <a:off x="2686050"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3" name="Elipse 313">
              <a:extLst>
                <a:ext uri="{FF2B5EF4-FFF2-40B4-BE49-F238E27FC236}">
                  <a16:creationId xmlns:a16="http://schemas.microsoft.com/office/drawing/2014/main" id="{FC58B145-1453-49EC-83AA-E6401E4B89F5}"/>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4" name="Forma libre 314">
              <a:extLst>
                <a:ext uri="{FF2B5EF4-FFF2-40B4-BE49-F238E27FC236}">
                  <a16:creationId xmlns:a16="http://schemas.microsoft.com/office/drawing/2014/main" id="{B7E2C2FE-DA06-4C5A-989E-561340CD17E7}"/>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 name="Elipse 315">
              <a:extLst>
                <a:ext uri="{FF2B5EF4-FFF2-40B4-BE49-F238E27FC236}">
                  <a16:creationId xmlns:a16="http://schemas.microsoft.com/office/drawing/2014/main" id="{A90E45F6-9A61-45DC-925C-98D15752A855}"/>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6" name="Forma libre 316">
              <a:extLst>
                <a:ext uri="{FF2B5EF4-FFF2-40B4-BE49-F238E27FC236}">
                  <a16:creationId xmlns:a16="http://schemas.microsoft.com/office/drawing/2014/main" id="{01389DE0-D0D2-4A07-8C0E-CDC61B6B3E12}"/>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7" name="Elipse 317">
              <a:extLst>
                <a:ext uri="{FF2B5EF4-FFF2-40B4-BE49-F238E27FC236}">
                  <a16:creationId xmlns:a16="http://schemas.microsoft.com/office/drawing/2014/main" id="{2025C63E-3F11-41C5-A7E8-A9E2765FF327}"/>
                </a:ext>
              </a:extLst>
            </p:cNvPr>
            <p:cNvSpPr>
              <a:spLocks noChangeArrowheads="1"/>
            </p:cNvSpPr>
            <p:nvPr/>
          </p:nvSpPr>
          <p:spPr bwMode="auto">
            <a:xfrm>
              <a:off x="2820988"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8" name="Forma libre 318">
              <a:extLst>
                <a:ext uri="{FF2B5EF4-FFF2-40B4-BE49-F238E27FC236}">
                  <a16:creationId xmlns:a16="http://schemas.microsoft.com/office/drawing/2014/main" id="{169AED6F-704D-4183-B1D4-C0DE45BAA28E}"/>
                </a:ext>
              </a:extLst>
            </p:cNvPr>
            <p:cNvSpPr>
              <a:spLocks/>
            </p:cNvSpPr>
            <p:nvPr/>
          </p:nvSpPr>
          <p:spPr bwMode="auto">
            <a:xfrm>
              <a:off x="2798763"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9" name="Forma libre 319">
              <a:extLst>
                <a:ext uri="{FF2B5EF4-FFF2-40B4-BE49-F238E27FC236}">
                  <a16:creationId xmlns:a16="http://schemas.microsoft.com/office/drawing/2014/main" id="{4DD8DE64-5FCE-4BC4-A2FA-8712C1020C06}"/>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0" name="Línea 320">
              <a:extLst>
                <a:ext uri="{FF2B5EF4-FFF2-40B4-BE49-F238E27FC236}">
                  <a16:creationId xmlns:a16="http://schemas.microsoft.com/office/drawing/2014/main" id="{12B61D63-A014-4465-B869-68A8E45A1EB0}"/>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6" name="Rectángulo 125">
            <a:extLst>
              <a:ext uri="{FF2B5EF4-FFF2-40B4-BE49-F238E27FC236}">
                <a16:creationId xmlns:a16="http://schemas.microsoft.com/office/drawing/2014/main" id="{92C8C914-D0F4-4DE4-B39B-2D9D4F2A6EA2}"/>
              </a:ext>
            </a:extLst>
          </p:cNvPr>
          <p:cNvSpPr/>
          <p:nvPr/>
        </p:nvSpPr>
        <p:spPr>
          <a:xfrm>
            <a:off x="4685978" y="1200063"/>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1: medidas ejecutadas al 100%</a:t>
            </a:r>
            <a:endParaRPr lang="es-ES" dirty="0">
              <a:solidFill>
                <a:srgbClr val="002060"/>
              </a:solidFill>
            </a:endParaRPr>
          </a:p>
        </p:txBody>
      </p:sp>
      <p:pic>
        <p:nvPicPr>
          <p:cNvPr id="127" name="Imagen 126">
            <a:extLst>
              <a:ext uri="{FF2B5EF4-FFF2-40B4-BE49-F238E27FC236}">
                <a16:creationId xmlns:a16="http://schemas.microsoft.com/office/drawing/2014/main" id="{48299EA6-C96E-455C-AB82-C46574F81257}"/>
              </a:ext>
            </a:extLst>
          </p:cNvPr>
          <p:cNvPicPr>
            <a:picLocks noChangeAspect="1"/>
          </p:cNvPicPr>
          <p:nvPr/>
        </p:nvPicPr>
        <p:blipFill>
          <a:blip r:embed="rId13"/>
          <a:stretch>
            <a:fillRect/>
          </a:stretch>
        </p:blipFill>
        <p:spPr>
          <a:xfrm>
            <a:off x="10120203" y="689546"/>
            <a:ext cx="771284" cy="1021034"/>
          </a:xfrm>
          <a:prstGeom prst="rect">
            <a:avLst/>
          </a:prstGeom>
        </p:spPr>
      </p:pic>
      <p:graphicFrame>
        <p:nvGraphicFramePr>
          <p:cNvPr id="128" name="Marcador de contenido 7">
            <a:extLst>
              <a:ext uri="{FF2B5EF4-FFF2-40B4-BE49-F238E27FC236}">
                <a16:creationId xmlns:a16="http://schemas.microsoft.com/office/drawing/2014/main" id="{008B5837-F24D-4E94-8972-AB3C14AF016A}"/>
              </a:ext>
            </a:extLst>
          </p:cNvPr>
          <p:cNvGraphicFramePr>
            <a:graphicFrameLocks/>
          </p:cNvGraphicFramePr>
          <p:nvPr>
            <p:extLst>
              <p:ext uri="{D42A27DB-BD31-4B8C-83A1-F6EECF244321}">
                <p14:modId xmlns:p14="http://schemas.microsoft.com/office/powerpoint/2010/main" val="1874524006"/>
              </p:ext>
            </p:extLst>
          </p:nvPr>
        </p:nvGraphicFramePr>
        <p:xfrm>
          <a:off x="2501256" y="1942659"/>
          <a:ext cx="9409488" cy="4359408"/>
        </p:xfrm>
        <a:graphic>
          <a:graphicData uri="http://schemas.openxmlformats.org/drawingml/2006/table">
            <a:tbl>
              <a:tblPr firstRow="1" bandRow="1"/>
              <a:tblGrid>
                <a:gridCol w="2359156">
                  <a:extLst>
                    <a:ext uri="{9D8B030D-6E8A-4147-A177-3AD203B41FA5}">
                      <a16:colId xmlns:a16="http://schemas.microsoft.com/office/drawing/2014/main" val="2120316286"/>
                    </a:ext>
                  </a:extLst>
                </a:gridCol>
                <a:gridCol w="1260340">
                  <a:extLst>
                    <a:ext uri="{9D8B030D-6E8A-4147-A177-3AD203B41FA5}">
                      <a16:colId xmlns:a16="http://schemas.microsoft.com/office/drawing/2014/main" val="3254578854"/>
                    </a:ext>
                  </a:extLst>
                </a:gridCol>
                <a:gridCol w="941767">
                  <a:extLst>
                    <a:ext uri="{9D8B030D-6E8A-4147-A177-3AD203B41FA5}">
                      <a16:colId xmlns:a16="http://schemas.microsoft.com/office/drawing/2014/main" val="2025024463"/>
                    </a:ext>
                  </a:extLst>
                </a:gridCol>
                <a:gridCol w="1085850">
                  <a:extLst>
                    <a:ext uri="{9D8B030D-6E8A-4147-A177-3AD203B41FA5}">
                      <a16:colId xmlns:a16="http://schemas.microsoft.com/office/drawing/2014/main" val="2480324120"/>
                    </a:ext>
                  </a:extLst>
                </a:gridCol>
                <a:gridCol w="942975">
                  <a:extLst>
                    <a:ext uri="{9D8B030D-6E8A-4147-A177-3AD203B41FA5}">
                      <a16:colId xmlns:a16="http://schemas.microsoft.com/office/drawing/2014/main" val="1952772150"/>
                    </a:ext>
                  </a:extLst>
                </a:gridCol>
                <a:gridCol w="2819400">
                  <a:extLst>
                    <a:ext uri="{9D8B030D-6E8A-4147-A177-3AD203B41FA5}">
                      <a16:colId xmlns:a16="http://schemas.microsoft.com/office/drawing/2014/main" val="3000376450"/>
                    </a:ext>
                  </a:extLst>
                </a:gridCol>
              </a:tblGrid>
              <a:tr h="415662">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noProof="0" dirty="0">
                          <a:solidFill>
                            <a:schemeClr val="bg1"/>
                          </a:solidFill>
                          <a:latin typeface="+mn-lt"/>
                          <a:cs typeface="Arial"/>
                        </a:rPr>
                        <a:t>OBJETIVO ESTRATÉGICO EJE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2022</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3505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2023</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9AB"/>
                    </a:solidFill>
                  </a:tcPr>
                </a:tc>
                <a:tc hMerge="1">
                  <a:txBody>
                    <a:bodyPr/>
                    <a:lstStyle/>
                    <a:p>
                      <a:pPr marL="3632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defTabSz="914400" rtl="0" eaLnBrk="1" latinLnBrk="0" hangingPunct="1">
                        <a:lnSpc>
                          <a:spcPct val="100000"/>
                        </a:lnSpc>
                        <a:spcBef>
                          <a:spcPts val="785"/>
                        </a:spcBef>
                      </a:pPr>
                      <a:r>
                        <a:rPr lang="es-ES" sz="1400" b="1" kern="1200" noProof="0" dirty="0">
                          <a:solidFill>
                            <a:schemeClr val="bg1"/>
                          </a:solidFill>
                          <a:latin typeface="+mn-lt"/>
                          <a:ea typeface="+mn-ea"/>
                          <a:cs typeface="Arial"/>
                        </a:rPr>
                        <a:t>TOTAL MEDIDAS EJECUTADAS AL 100%/TOTAL 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2382104278"/>
                  </a:ext>
                </a:extLst>
              </a:tr>
              <a:tr h="433794">
                <a:tc vMerge="1">
                  <a:txBody>
                    <a:bodyPr/>
                    <a:lstStyle/>
                    <a:p>
                      <a:pPr marL="2279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Nº de </a:t>
                      </a:r>
                    </a:p>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 ejecutadas al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b="1" kern="1200" noProof="0" dirty="0">
                        <a:solidFill>
                          <a:schemeClr val="accent1">
                            <a:lumMod val="5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Nº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a:t>
                      </a:r>
                    </a:p>
                    <a:p>
                      <a:pPr marL="363220" rtl="0">
                        <a:lnSpc>
                          <a:spcPct val="100000"/>
                        </a:lnSpc>
                        <a:spcBef>
                          <a:spcPts val="0"/>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 ejecutadas al 100%</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vMerge="1">
                  <a:txBody>
                    <a:bodyPr/>
                    <a:lstStyle/>
                    <a:p>
                      <a:pPr marL="3676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extLst>
                  <a:ext uri="{0D108BD9-81ED-4DB2-BD59-A6C34878D82A}">
                    <a16:rowId xmlns:a16="http://schemas.microsoft.com/office/drawing/2014/main" val="2013428733"/>
                  </a:ext>
                </a:extLst>
              </a:tr>
              <a:tr h="505998">
                <a:tc>
                  <a:txBody>
                    <a:bodyPr/>
                    <a:lstStyle/>
                    <a:p>
                      <a:pPr marL="88900" indent="0" algn="l" defTabSz="914400" rtl="0" eaLnBrk="1" fontAlgn="b" latinLnBrk="0" hangingPunct="1">
                        <a:lnSpc>
                          <a:spcPct val="100000"/>
                        </a:lnSpc>
                        <a:spcBef>
                          <a:spcPts val="415"/>
                        </a:spcBef>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1.1 Identificar, mejorar y revisar los procesos de toma de decisiones y para la prestación de los servicios públicos.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415662">
                <a:tc>
                  <a:txBody>
                    <a:bodyPr/>
                    <a:lstStyle/>
                    <a:p>
                      <a:pPr marL="88900" indent="0" algn="l" defTabSz="914400" rtl="0" eaLnBrk="1" fontAlgn="b" latinLnBrk="0" hangingPunct="1">
                        <a:lnSpc>
                          <a:spcPct val="100000"/>
                        </a:lnSpc>
                        <a:spcBef>
                          <a:spcPts val="415"/>
                        </a:spcBef>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 Incrementar la participación en el diseño de procesos.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415662">
                <a:tc>
                  <a:txBody>
                    <a:bodyPr/>
                    <a:lstStyle/>
                    <a:p>
                      <a:pPr marL="88900" indent="0" algn="l" defTabSz="914400" rtl="0" eaLnBrk="1" fontAlgn="b" latinLnBrk="0" hangingPunct="1">
                        <a:lnSpc>
                          <a:spcPct val="100000"/>
                        </a:lnSpc>
                        <a:spcBef>
                          <a:spcPts val="415"/>
                        </a:spcBef>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1.3 Planificar la política de calidad</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9/11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49740845"/>
                  </a:ext>
                </a:extLst>
              </a:tr>
              <a:tr h="505998">
                <a:tc>
                  <a:txBody>
                    <a:bodyPr/>
                    <a:lstStyle/>
                    <a:p>
                      <a:pPr marL="88900" indent="0" algn="l" defTabSz="914400" rtl="0" eaLnBrk="1" fontAlgn="b" latinLnBrk="0" hangingPunct="1">
                        <a:lnSpc>
                          <a:spcPct val="100000"/>
                        </a:lnSpc>
                        <a:spcBef>
                          <a:spcPts val="415"/>
                        </a:spcBef>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1.4. Implementar procesos para conocer la percepción ciudadana en la prestación de servicios.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03609066"/>
                  </a:ext>
                </a:extLst>
              </a:tr>
              <a:tr h="415662">
                <a:tc>
                  <a:txBody>
                    <a:bodyPr/>
                    <a:lstStyle/>
                    <a:p>
                      <a:pPr marL="88900" indent="0" algn="l" defTabSz="914400" rtl="0" eaLnBrk="1" fontAlgn="b" latinLnBrk="0" hangingPunct="1">
                        <a:lnSpc>
                          <a:spcPct val="100000"/>
                        </a:lnSpc>
                        <a:spcBef>
                          <a:spcPts val="415"/>
                        </a:spcBef>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1.5 Evaluación y diagnóstico de los parámetros de calidad.</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53513980"/>
                  </a:ext>
                </a:extLst>
              </a:tr>
              <a:tr h="415662">
                <a:tc>
                  <a:txBody>
                    <a:bodyPr/>
                    <a:lstStyle/>
                    <a:p>
                      <a:pPr marL="88900" indent="0" algn="l" defTabSz="914400" rtl="0" eaLnBrk="1" fontAlgn="b" latinLnBrk="0" hangingPunct="1">
                        <a:lnSpc>
                          <a:spcPct val="100000"/>
                        </a:lnSpc>
                        <a:spcBef>
                          <a:spcPts val="415"/>
                        </a:spcBef>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1.6 Reconocimiento de la calidad.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fontAlgn="b"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fontAlgn="b"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8066630"/>
                  </a:ext>
                </a:extLst>
              </a:tr>
              <a:tr h="415662">
                <a:tc>
                  <a:txBody>
                    <a:bodyPr/>
                    <a:lstStyle/>
                    <a:p>
                      <a:pPr marL="227965" algn="l" defTabSz="914400" rtl="0" eaLnBrk="1" fontAlgn="b" latinLnBrk="0" hangingPunct="1">
                        <a:lnSpc>
                          <a:spcPct val="100000"/>
                        </a:lnSpc>
                        <a:spcBef>
                          <a:spcPts val="415"/>
                        </a:spcBef>
                      </a:pPr>
                      <a:r>
                        <a:rPr lang="es-ES" sz="18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20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19/32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Tree>
    <p:extLst>
      <p:ext uri="{BB962C8B-B14F-4D97-AF65-F5344CB8AC3E}">
        <p14:creationId xmlns:p14="http://schemas.microsoft.com/office/powerpoint/2010/main" val="3102552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230794944"/>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847991" y="595612"/>
            <a:ext cx="255695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4. LA PLANIFICACIÓN.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578298"/>
            <a:ext cx="2743200" cy="365125"/>
          </a:xfrm>
        </p:spPr>
        <p:txBody>
          <a:bodyPr/>
          <a:lstStyle/>
          <a:p>
            <a:fld id="{43B9F2F5-9901-4B50-B674-E5A258050F84}" type="slidenum">
              <a:rPr lang="es-ES" smtClean="0"/>
              <a:t>15</a:t>
            </a:fld>
            <a:endParaRPr lang="es-ES"/>
          </a:p>
        </p:txBody>
      </p:sp>
      <p:sp>
        <p:nvSpPr>
          <p:cNvPr id="126" name="Rectángulo 125">
            <a:extLst>
              <a:ext uri="{FF2B5EF4-FFF2-40B4-BE49-F238E27FC236}">
                <a16:creationId xmlns:a16="http://schemas.microsoft.com/office/drawing/2014/main" id="{92C8C914-D0F4-4DE4-B39B-2D9D4F2A6EA2}"/>
              </a:ext>
            </a:extLst>
          </p:cNvPr>
          <p:cNvSpPr/>
          <p:nvPr/>
        </p:nvSpPr>
        <p:spPr>
          <a:xfrm>
            <a:off x="4014216" y="1200063"/>
            <a:ext cx="5402396"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1: % de ejecución por objetivos estratégicos sobre el total del plan estratégico</a:t>
            </a:r>
          </a:p>
        </p:txBody>
      </p:sp>
      <p:pic>
        <p:nvPicPr>
          <p:cNvPr id="127" name="Imagen 126">
            <a:extLst>
              <a:ext uri="{FF2B5EF4-FFF2-40B4-BE49-F238E27FC236}">
                <a16:creationId xmlns:a16="http://schemas.microsoft.com/office/drawing/2014/main" id="{48299EA6-C96E-455C-AB82-C46574F81257}"/>
              </a:ext>
            </a:extLst>
          </p:cNvPr>
          <p:cNvPicPr>
            <a:picLocks noChangeAspect="1"/>
          </p:cNvPicPr>
          <p:nvPr/>
        </p:nvPicPr>
        <p:blipFill>
          <a:blip r:embed="rId13"/>
          <a:stretch>
            <a:fillRect/>
          </a:stretch>
        </p:blipFill>
        <p:spPr>
          <a:xfrm>
            <a:off x="10120203" y="795667"/>
            <a:ext cx="771284" cy="1021034"/>
          </a:xfrm>
          <a:prstGeom prst="rect">
            <a:avLst/>
          </a:prstGeom>
        </p:spPr>
      </p:pic>
      <p:graphicFrame>
        <p:nvGraphicFramePr>
          <p:cNvPr id="4" name="Tabla 3">
            <a:extLst>
              <a:ext uri="{FF2B5EF4-FFF2-40B4-BE49-F238E27FC236}">
                <a16:creationId xmlns:a16="http://schemas.microsoft.com/office/drawing/2014/main" id="{BD089A14-1750-48B7-B63A-20202749427C}"/>
              </a:ext>
            </a:extLst>
          </p:cNvPr>
          <p:cNvGraphicFramePr>
            <a:graphicFrameLocks noGrp="1"/>
          </p:cNvGraphicFramePr>
          <p:nvPr>
            <p:extLst>
              <p:ext uri="{D42A27DB-BD31-4B8C-83A1-F6EECF244321}">
                <p14:modId xmlns:p14="http://schemas.microsoft.com/office/powerpoint/2010/main" val="1308481710"/>
              </p:ext>
            </p:extLst>
          </p:nvPr>
        </p:nvGraphicFramePr>
        <p:xfrm>
          <a:off x="2606040" y="2058370"/>
          <a:ext cx="9153144" cy="4269278"/>
        </p:xfrm>
        <a:graphic>
          <a:graphicData uri="http://schemas.openxmlformats.org/drawingml/2006/table">
            <a:tbl>
              <a:tblPr>
                <a:tableStyleId>{E929F9F4-4A8F-4326-A1B4-22849713DDAB}</a:tableStyleId>
              </a:tblPr>
              <a:tblGrid>
                <a:gridCol w="2194560">
                  <a:extLst>
                    <a:ext uri="{9D8B030D-6E8A-4147-A177-3AD203B41FA5}">
                      <a16:colId xmlns:a16="http://schemas.microsoft.com/office/drawing/2014/main" val="215177606"/>
                    </a:ext>
                  </a:extLst>
                </a:gridCol>
                <a:gridCol w="1133856">
                  <a:extLst>
                    <a:ext uri="{9D8B030D-6E8A-4147-A177-3AD203B41FA5}">
                      <a16:colId xmlns:a16="http://schemas.microsoft.com/office/drawing/2014/main" val="544093260"/>
                    </a:ext>
                  </a:extLst>
                </a:gridCol>
                <a:gridCol w="1078992">
                  <a:extLst>
                    <a:ext uri="{9D8B030D-6E8A-4147-A177-3AD203B41FA5}">
                      <a16:colId xmlns:a16="http://schemas.microsoft.com/office/drawing/2014/main" val="2093071817"/>
                    </a:ext>
                  </a:extLst>
                </a:gridCol>
                <a:gridCol w="1216152">
                  <a:extLst>
                    <a:ext uri="{9D8B030D-6E8A-4147-A177-3AD203B41FA5}">
                      <a16:colId xmlns:a16="http://schemas.microsoft.com/office/drawing/2014/main" val="98967766"/>
                    </a:ext>
                  </a:extLst>
                </a:gridCol>
                <a:gridCol w="1161288">
                  <a:extLst>
                    <a:ext uri="{9D8B030D-6E8A-4147-A177-3AD203B41FA5}">
                      <a16:colId xmlns:a16="http://schemas.microsoft.com/office/drawing/2014/main" val="3360479086"/>
                    </a:ext>
                  </a:extLst>
                </a:gridCol>
                <a:gridCol w="1243584">
                  <a:extLst>
                    <a:ext uri="{9D8B030D-6E8A-4147-A177-3AD203B41FA5}">
                      <a16:colId xmlns:a16="http://schemas.microsoft.com/office/drawing/2014/main" val="2282077716"/>
                    </a:ext>
                  </a:extLst>
                </a:gridCol>
                <a:gridCol w="1124712">
                  <a:extLst>
                    <a:ext uri="{9D8B030D-6E8A-4147-A177-3AD203B41FA5}">
                      <a16:colId xmlns:a16="http://schemas.microsoft.com/office/drawing/2014/main" val="2903681472"/>
                    </a:ext>
                  </a:extLst>
                </a:gridCol>
              </a:tblGrid>
              <a:tr h="313522">
                <a:tc rowSpan="2">
                  <a:txBody>
                    <a:bodyPr/>
                    <a:lstStyle/>
                    <a:p>
                      <a:pPr algn="ctr" fontAlgn="ctr"/>
                      <a:r>
                        <a:rPr lang="es-ES" sz="1200" b="1" u="none" strike="noStrike" dirty="0">
                          <a:solidFill>
                            <a:schemeClr val="bg1"/>
                          </a:solidFill>
                          <a:effectLst/>
                        </a:rPr>
                        <a:t>EJE 1: OBJETIVO ESTRATÉGICO</a:t>
                      </a:r>
                      <a:endParaRPr lang="es-ES" sz="12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gridSpan="2">
                  <a:txBody>
                    <a:bodyPr/>
                    <a:lstStyle/>
                    <a:p>
                      <a:pPr marL="0" indent="0" algn="ctr" defTabSz="914400" rtl="0" eaLnBrk="1" fontAlgn="ctr" latinLnBrk="0" hangingPunct="1">
                        <a:lnSpc>
                          <a:spcPct val="100000"/>
                        </a:lnSpc>
                        <a:spcBef>
                          <a:spcPts val="785"/>
                        </a:spcBef>
                      </a:pPr>
                      <a:r>
                        <a:rPr lang="es-ES" sz="1400" b="1" kern="1200" dirty="0">
                          <a:solidFill>
                            <a:schemeClr val="accent1">
                              <a:lumMod val="50000"/>
                            </a:schemeClr>
                          </a:solidFill>
                          <a:latin typeface="+mn-lt"/>
                          <a:ea typeface="+mn-ea"/>
                          <a:cs typeface="Arial"/>
                        </a:rPr>
                        <a:t>PLAN DE ACCIÓN 2022</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s-ES"/>
                    </a:p>
                  </a:txBody>
                  <a:tcPr/>
                </a:tc>
                <a:tc gridSpan="2">
                  <a:txBody>
                    <a:bodyPr/>
                    <a:lstStyle/>
                    <a:p>
                      <a:pPr marL="0" marR="0" lvl="0" indent="0" algn="ctr" defTabSz="914400" rtl="0" eaLnBrk="1" fontAlgn="ctr" latinLnBrk="0" hangingPunct="1">
                        <a:lnSpc>
                          <a:spcPct val="100000"/>
                        </a:lnSpc>
                        <a:spcBef>
                          <a:spcPts val="785"/>
                        </a:spcBef>
                        <a:spcAft>
                          <a:spcPts val="0"/>
                        </a:spcAft>
                        <a:buClrTx/>
                        <a:buSzTx/>
                        <a:buFontTx/>
                        <a:buNone/>
                        <a:tabLst/>
                        <a:defRPr/>
                      </a:pPr>
                      <a:r>
                        <a:rPr lang="es-ES" sz="1400" b="1" kern="1200" dirty="0">
                          <a:solidFill>
                            <a:schemeClr val="accent1">
                              <a:lumMod val="50000"/>
                            </a:schemeClr>
                          </a:solidFill>
                          <a:latin typeface="+mn-lt"/>
                          <a:ea typeface="+mn-ea"/>
                          <a:cs typeface="Arial"/>
                        </a:rPr>
                        <a:t>PLAN DE ACCIÓN 2023</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ES"/>
                    </a:p>
                  </a:txBody>
                  <a:tcPr/>
                </a:tc>
                <a:tc gridSpan="2">
                  <a:txBody>
                    <a:bodyPr/>
                    <a:lstStyle/>
                    <a:p>
                      <a:pPr algn="ctr" fontAlgn="ctr"/>
                      <a:r>
                        <a:rPr lang="es-ES" sz="1200" b="1" u="none" strike="noStrike" dirty="0">
                          <a:solidFill>
                            <a:schemeClr val="bg1"/>
                          </a:solidFill>
                          <a:effectLst/>
                        </a:rPr>
                        <a:t>EJECUCIÓN TOTAL</a:t>
                      </a:r>
                      <a:endParaRPr lang="es-ES" sz="12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hMerge="1">
                  <a:txBody>
                    <a:bodyPr/>
                    <a:lstStyle/>
                    <a:p>
                      <a:endParaRPr lang="es-ES"/>
                    </a:p>
                  </a:txBody>
                  <a:tcPr/>
                </a:tc>
                <a:extLst>
                  <a:ext uri="{0D108BD9-81ED-4DB2-BD59-A6C34878D82A}">
                    <a16:rowId xmlns:a16="http://schemas.microsoft.com/office/drawing/2014/main" val="1846731194"/>
                  </a:ext>
                </a:extLst>
              </a:tr>
              <a:tr h="644533">
                <a:tc vMerge="1">
                  <a:txBody>
                    <a:bodyPr/>
                    <a:lstStyle/>
                    <a:p>
                      <a:endParaRPr lang="es-ES"/>
                    </a:p>
                  </a:txBody>
                  <a:tcPr/>
                </a:tc>
                <a:tc>
                  <a:txBody>
                    <a:bodyPr/>
                    <a:lstStyle/>
                    <a:p>
                      <a:pPr algn="ctr" fontAlgn="ctr"/>
                      <a:r>
                        <a:rPr lang="es-ES" sz="1000" b="1" u="none" strike="noStrike" dirty="0">
                          <a:solidFill>
                            <a:schemeClr val="tx1"/>
                          </a:solidFill>
                          <a:effectLst/>
                        </a:rPr>
                        <a:t>% TEORICO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TEÓRICO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TEÓRICO ADJUDICADO SOBRE EL TOTAL DEL PLAN ESTRATÉGICO</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476678"/>
                  </a:ext>
                </a:extLst>
              </a:tr>
              <a:tr h="641175">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rPr>
                        <a:t>1.1 Identificar, mejorar y revisar los procesos de toma de decisiones y para la prestación de los servicios públicos. </a:t>
                      </a:r>
                      <a:endPar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2,5%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1,5%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956908636"/>
                  </a:ext>
                </a:extLst>
              </a:tr>
              <a:tr h="502920">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rPr>
                        <a:t>1.2 Incrementar la participación en el diseño de procesos. </a:t>
                      </a:r>
                      <a:endPar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0,5%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2,0%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1,75%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679381314"/>
                  </a:ext>
                </a:extLst>
              </a:tr>
              <a:tr h="429768">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rPr>
                        <a:t>1.3 Planificar la política de calidad</a:t>
                      </a:r>
                      <a:endPar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23%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23,0%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16%</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10,74%</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19,5%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16,87%</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022233061"/>
                  </a:ext>
                </a:extLst>
              </a:tr>
              <a:tr h="630936">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rPr>
                        <a:t>1.4. Implementar procesos para conocer la percepción ciudadana en la prestación de servicios. </a:t>
                      </a:r>
                      <a:endPar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7%</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5,2%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6,0%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3,6%</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834126947"/>
                  </a:ext>
                </a:extLst>
              </a:tr>
              <a:tr h="393192">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rPr>
                        <a:t>1.5 Evaluación y diagnóstico de los parámetros de calidad.</a:t>
                      </a:r>
                      <a:endPar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233549599"/>
                  </a:ext>
                </a:extLst>
              </a:tr>
              <a:tr h="329184">
                <a:tc>
                  <a:txBody>
                    <a:bodyPr/>
                    <a:lstStyle/>
                    <a:p>
                      <a:pPr marL="88900" indent="0" algn="l" defTabSz="914400" rtl="0" eaLnBrk="1" fontAlgn="b" latinLnBrk="0" hangingPunct="1">
                        <a:lnSpc>
                          <a:spcPct val="100000"/>
                        </a:lnSpc>
                        <a:spcBef>
                          <a:spcPts val="415"/>
                        </a:spcBef>
                      </a:pPr>
                      <a:r>
                        <a:rPr lang="es-ES" sz="1000" b="1" kern="1200" dirty="0">
                          <a:solidFill>
                            <a:schemeClr val="tx1"/>
                          </a:solidFill>
                        </a:rPr>
                        <a:t>1.6 Reconocimiento de la calidad.  </a:t>
                      </a:r>
                      <a:endParaRPr lang="es-E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0,7%</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0,35%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4265565340"/>
                  </a:ext>
                </a:extLst>
              </a:tr>
              <a:tr h="384048">
                <a:tc>
                  <a:txBody>
                    <a:bodyPr/>
                    <a:lstStyle/>
                    <a:p>
                      <a:pPr algn="ctr" fontAlgn="ctr"/>
                      <a:r>
                        <a:rPr lang="es-ES" sz="1200" b="1" u="none" strike="noStrike" dirty="0">
                          <a:solidFill>
                            <a:schemeClr val="tx1"/>
                          </a:solidFill>
                          <a:effectLst/>
                        </a:rPr>
                        <a:t>TOTAL</a:t>
                      </a:r>
                      <a:endParaRPr lang="es-ES" sz="12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37%</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33,4%</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28%</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16,74%</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400" b="1" u="none" strike="noStrike" dirty="0">
                          <a:solidFill>
                            <a:schemeClr val="bg1"/>
                          </a:solidFill>
                          <a:effectLst/>
                        </a:rPr>
                        <a:t>32,5%</a:t>
                      </a:r>
                      <a:endParaRPr lang="es-ES" sz="14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400" b="1" u="none" strike="noStrike" dirty="0">
                          <a:solidFill>
                            <a:schemeClr val="bg1"/>
                          </a:solidFill>
                          <a:effectLst/>
                        </a:rPr>
                        <a:t>25,07%</a:t>
                      </a:r>
                      <a:endParaRPr lang="es-ES" sz="14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68339771"/>
                  </a:ext>
                </a:extLst>
              </a:tr>
            </a:tbl>
          </a:graphicData>
        </a:graphic>
      </p:graphicFrame>
    </p:spTree>
    <p:extLst>
      <p:ext uri="{BB962C8B-B14F-4D97-AF65-F5344CB8AC3E}">
        <p14:creationId xmlns:p14="http://schemas.microsoft.com/office/powerpoint/2010/main" val="230745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790189114"/>
              </p:ext>
            </p:extLst>
          </p:nvPr>
        </p:nvGraphicFramePr>
        <p:xfrm>
          <a:off x="0" y="0"/>
          <a:ext cx="2220000" cy="69872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p>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847991" y="595612"/>
            <a:ext cx="255695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4. LA PLANIFICACIÓN.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578298"/>
            <a:ext cx="2743200" cy="365125"/>
          </a:xfrm>
        </p:spPr>
        <p:txBody>
          <a:bodyPr/>
          <a:lstStyle/>
          <a:p>
            <a:fld id="{43B9F2F5-9901-4B50-B674-E5A258050F84}" type="slidenum">
              <a:rPr lang="es-ES" smtClean="0"/>
              <a:t>16</a:t>
            </a:fld>
            <a:endParaRPr lang="es-ES"/>
          </a:p>
        </p:txBody>
      </p:sp>
      <p:sp>
        <p:nvSpPr>
          <p:cNvPr id="126" name="Rectángulo 125">
            <a:extLst>
              <a:ext uri="{FF2B5EF4-FFF2-40B4-BE49-F238E27FC236}">
                <a16:creationId xmlns:a16="http://schemas.microsoft.com/office/drawing/2014/main" id="{92C8C914-D0F4-4DE4-B39B-2D9D4F2A6EA2}"/>
              </a:ext>
            </a:extLst>
          </p:cNvPr>
          <p:cNvSpPr/>
          <p:nvPr/>
        </p:nvSpPr>
        <p:spPr>
          <a:xfrm>
            <a:off x="4685978" y="1200063"/>
            <a:ext cx="4730634"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1: % de ejecución sobre el total del Plan Estratégico 2021-2023</a:t>
            </a:r>
          </a:p>
        </p:txBody>
      </p:sp>
      <p:pic>
        <p:nvPicPr>
          <p:cNvPr id="127" name="Imagen 126">
            <a:extLst>
              <a:ext uri="{FF2B5EF4-FFF2-40B4-BE49-F238E27FC236}">
                <a16:creationId xmlns:a16="http://schemas.microsoft.com/office/drawing/2014/main" id="{48299EA6-C96E-455C-AB82-C46574F81257}"/>
              </a:ext>
            </a:extLst>
          </p:cNvPr>
          <p:cNvPicPr>
            <a:picLocks noChangeAspect="1"/>
          </p:cNvPicPr>
          <p:nvPr/>
        </p:nvPicPr>
        <p:blipFill>
          <a:blip r:embed="rId13"/>
          <a:stretch>
            <a:fillRect/>
          </a:stretch>
        </p:blipFill>
        <p:spPr>
          <a:xfrm>
            <a:off x="10623123" y="1477062"/>
            <a:ext cx="771284" cy="1021034"/>
          </a:xfrm>
          <a:prstGeom prst="rect">
            <a:avLst/>
          </a:prstGeom>
        </p:spPr>
      </p:pic>
      <p:graphicFrame>
        <p:nvGraphicFramePr>
          <p:cNvPr id="9" name="Gráfico 8">
            <a:extLst>
              <a:ext uri="{FF2B5EF4-FFF2-40B4-BE49-F238E27FC236}">
                <a16:creationId xmlns:a16="http://schemas.microsoft.com/office/drawing/2014/main" id="{15FF3203-4E23-4BE2-B501-41AA21191CE9}"/>
              </a:ext>
            </a:extLst>
          </p:cNvPr>
          <p:cNvGraphicFramePr>
            <a:graphicFrameLocks/>
          </p:cNvGraphicFramePr>
          <p:nvPr>
            <p:extLst>
              <p:ext uri="{D42A27DB-BD31-4B8C-83A1-F6EECF244321}">
                <p14:modId xmlns:p14="http://schemas.microsoft.com/office/powerpoint/2010/main" val="3839929325"/>
              </p:ext>
            </p:extLst>
          </p:nvPr>
        </p:nvGraphicFramePr>
        <p:xfrm>
          <a:off x="3291349" y="1954750"/>
          <a:ext cx="6911150" cy="4422858"/>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53673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899990861"/>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847991" y="595612"/>
            <a:ext cx="255695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4. LA PLANIFICACIÓN.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578298"/>
            <a:ext cx="2743200" cy="365125"/>
          </a:xfrm>
        </p:spPr>
        <p:txBody>
          <a:bodyPr/>
          <a:lstStyle/>
          <a:p>
            <a:fld id="{43B9F2F5-9901-4B50-B674-E5A258050F84}" type="slidenum">
              <a:rPr lang="es-ES" smtClean="0"/>
              <a:t>17</a:t>
            </a:fld>
            <a:endParaRPr lang="es-ES"/>
          </a:p>
        </p:txBody>
      </p:sp>
      <p:sp>
        <p:nvSpPr>
          <p:cNvPr id="126" name="Rectángulo 125">
            <a:extLst>
              <a:ext uri="{FF2B5EF4-FFF2-40B4-BE49-F238E27FC236}">
                <a16:creationId xmlns:a16="http://schemas.microsoft.com/office/drawing/2014/main" id="{92C8C914-D0F4-4DE4-B39B-2D9D4F2A6EA2}"/>
              </a:ext>
            </a:extLst>
          </p:cNvPr>
          <p:cNvSpPr/>
          <p:nvPr/>
        </p:nvSpPr>
        <p:spPr>
          <a:xfrm>
            <a:off x="4685978" y="1200063"/>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del eje 1</a:t>
            </a:r>
          </a:p>
        </p:txBody>
      </p:sp>
      <p:pic>
        <p:nvPicPr>
          <p:cNvPr id="127" name="Imagen 126">
            <a:extLst>
              <a:ext uri="{FF2B5EF4-FFF2-40B4-BE49-F238E27FC236}">
                <a16:creationId xmlns:a16="http://schemas.microsoft.com/office/drawing/2014/main" id="{48299EA6-C96E-455C-AB82-C46574F81257}"/>
              </a:ext>
            </a:extLst>
          </p:cNvPr>
          <p:cNvPicPr>
            <a:picLocks noChangeAspect="1"/>
          </p:cNvPicPr>
          <p:nvPr/>
        </p:nvPicPr>
        <p:blipFill>
          <a:blip r:embed="rId13"/>
          <a:stretch>
            <a:fillRect/>
          </a:stretch>
        </p:blipFill>
        <p:spPr>
          <a:xfrm>
            <a:off x="10623123" y="1477062"/>
            <a:ext cx="771284" cy="1021034"/>
          </a:xfrm>
          <a:prstGeom prst="rect">
            <a:avLst/>
          </a:prstGeom>
        </p:spPr>
      </p:pic>
      <p:graphicFrame>
        <p:nvGraphicFramePr>
          <p:cNvPr id="9" name="Gráfico 8">
            <a:extLst>
              <a:ext uri="{FF2B5EF4-FFF2-40B4-BE49-F238E27FC236}">
                <a16:creationId xmlns:a16="http://schemas.microsoft.com/office/drawing/2014/main" id="{15FF3203-4E23-4BE2-B501-41AA21191CE9}"/>
              </a:ext>
            </a:extLst>
          </p:cNvPr>
          <p:cNvGraphicFramePr>
            <a:graphicFrameLocks/>
          </p:cNvGraphicFramePr>
          <p:nvPr>
            <p:extLst>
              <p:ext uri="{D42A27DB-BD31-4B8C-83A1-F6EECF244321}">
                <p14:modId xmlns:p14="http://schemas.microsoft.com/office/powerpoint/2010/main" val="518384416"/>
              </p:ext>
            </p:extLst>
          </p:nvPr>
        </p:nvGraphicFramePr>
        <p:xfrm>
          <a:off x="3291349" y="1954750"/>
          <a:ext cx="6911150" cy="4422858"/>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949162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729321880"/>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847991" y="595612"/>
            <a:ext cx="255695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4. LA PLANIFICACIÓN.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578298"/>
            <a:ext cx="2743200" cy="365125"/>
          </a:xfrm>
        </p:spPr>
        <p:txBody>
          <a:bodyPr/>
          <a:lstStyle/>
          <a:p>
            <a:fld id="{43B9F2F5-9901-4B50-B674-E5A258050F84}" type="slidenum">
              <a:rPr lang="es-ES" smtClean="0"/>
              <a:t>18</a:t>
            </a:fld>
            <a:endParaRPr lang="es-ES"/>
          </a:p>
        </p:txBody>
      </p:sp>
      <p:sp>
        <p:nvSpPr>
          <p:cNvPr id="126" name="Rectángulo 125">
            <a:extLst>
              <a:ext uri="{FF2B5EF4-FFF2-40B4-BE49-F238E27FC236}">
                <a16:creationId xmlns:a16="http://schemas.microsoft.com/office/drawing/2014/main" id="{92C8C914-D0F4-4DE4-B39B-2D9D4F2A6EA2}"/>
              </a:ext>
            </a:extLst>
          </p:cNvPr>
          <p:cNvSpPr/>
          <p:nvPr/>
        </p:nvSpPr>
        <p:spPr>
          <a:xfrm>
            <a:off x="3923203" y="1081550"/>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1 (1 de 2)</a:t>
            </a:r>
          </a:p>
        </p:txBody>
      </p:sp>
      <p:pic>
        <p:nvPicPr>
          <p:cNvPr id="127" name="Imagen 126">
            <a:extLst>
              <a:ext uri="{FF2B5EF4-FFF2-40B4-BE49-F238E27FC236}">
                <a16:creationId xmlns:a16="http://schemas.microsoft.com/office/drawing/2014/main" id="{48299EA6-C96E-455C-AB82-C46574F81257}"/>
              </a:ext>
            </a:extLst>
          </p:cNvPr>
          <p:cNvPicPr>
            <a:picLocks noChangeAspect="1"/>
          </p:cNvPicPr>
          <p:nvPr/>
        </p:nvPicPr>
        <p:blipFill>
          <a:blip r:embed="rId13"/>
          <a:stretch>
            <a:fillRect/>
          </a:stretch>
        </p:blipFill>
        <p:spPr>
          <a:xfrm>
            <a:off x="11272642" y="700299"/>
            <a:ext cx="575990" cy="762502"/>
          </a:xfrm>
          <a:prstGeom prst="rect">
            <a:avLst/>
          </a:prstGeom>
        </p:spPr>
      </p:pic>
      <p:graphicFrame>
        <p:nvGraphicFramePr>
          <p:cNvPr id="4" name="Tabla 3">
            <a:extLst>
              <a:ext uri="{FF2B5EF4-FFF2-40B4-BE49-F238E27FC236}">
                <a16:creationId xmlns:a16="http://schemas.microsoft.com/office/drawing/2014/main" id="{8B37D158-448A-4C26-BD3B-ADD200458C74}"/>
              </a:ext>
            </a:extLst>
          </p:cNvPr>
          <p:cNvGraphicFramePr>
            <a:graphicFrameLocks noGrp="1"/>
          </p:cNvGraphicFramePr>
          <p:nvPr>
            <p:extLst>
              <p:ext uri="{D42A27DB-BD31-4B8C-83A1-F6EECF244321}">
                <p14:modId xmlns:p14="http://schemas.microsoft.com/office/powerpoint/2010/main" val="632829507"/>
              </p:ext>
            </p:extLst>
          </p:nvPr>
        </p:nvGraphicFramePr>
        <p:xfrm>
          <a:off x="2303009" y="1523274"/>
          <a:ext cx="9464040" cy="5065224"/>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2607074338"/>
                    </a:ext>
                  </a:extLst>
                </a:gridCol>
                <a:gridCol w="4078224">
                  <a:extLst>
                    <a:ext uri="{9D8B030D-6E8A-4147-A177-3AD203B41FA5}">
                      <a16:colId xmlns:a16="http://schemas.microsoft.com/office/drawing/2014/main" val="2204196425"/>
                    </a:ext>
                  </a:extLst>
                </a:gridCol>
                <a:gridCol w="1618488">
                  <a:extLst>
                    <a:ext uri="{9D8B030D-6E8A-4147-A177-3AD203B41FA5}">
                      <a16:colId xmlns:a16="http://schemas.microsoft.com/office/drawing/2014/main" val="680364828"/>
                    </a:ext>
                  </a:extLst>
                </a:gridCol>
                <a:gridCol w="1572768">
                  <a:extLst>
                    <a:ext uri="{9D8B030D-6E8A-4147-A177-3AD203B41FA5}">
                      <a16:colId xmlns:a16="http://schemas.microsoft.com/office/drawing/2014/main" val="1754593814"/>
                    </a:ext>
                  </a:extLst>
                </a:gridCol>
              </a:tblGrid>
              <a:tr h="947252">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200" b="1" u="none" strike="noStrike" dirty="0">
                          <a:solidFill>
                            <a:schemeClr val="bg1"/>
                          </a:solidFill>
                          <a:effectLst/>
                        </a:rPr>
                        <a:t>Ejecución teórica de la medida sobre el total del Plan de Acción respectivo si se ejecuta el 100% de la medida</a:t>
                      </a:r>
                      <a:endParaRPr lang="es-ES" sz="1200" b="1" i="0" u="none" strike="noStrike" dirty="0">
                        <a:solidFill>
                          <a:schemeClr val="bg1"/>
                        </a:solidFill>
                        <a:effectLst/>
                        <a:latin typeface="Calibri" panose="020F0502020204030204" pitchFamily="34" charset="0"/>
                      </a:endParaRPr>
                    </a:p>
                  </a:txBody>
                  <a:tcPr marL="72000" marR="72000" marT="36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300" b="1" u="none" strike="noStrike" dirty="0">
                          <a:solidFill>
                            <a:schemeClr val="bg1"/>
                          </a:solidFill>
                          <a:effectLst/>
                        </a:rPr>
                        <a:t>Ejecución final real de la medida sobre el total del Plan de Acción respectivo</a:t>
                      </a:r>
                      <a:endParaRPr lang="es-ES" sz="1300" b="1" i="0" u="none" strike="noStrike" dirty="0">
                        <a:solidFill>
                          <a:schemeClr val="bg1"/>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381631">
                <a:tc rowSpan="3">
                  <a:txBody>
                    <a:bodyPr/>
                    <a:lstStyle/>
                    <a:p>
                      <a:pPr algn="l" fontAlgn="ctr"/>
                      <a:r>
                        <a:rPr lang="es-ES" sz="1200" b="1" u="none" strike="noStrike" dirty="0">
                          <a:effectLst/>
                        </a:rPr>
                        <a:t>1.1 Identificar, mejorar y revisar los procesos de toma de decisiones y para la prestación de los servicios públicos. </a:t>
                      </a:r>
                      <a:endParaRPr lang="es-ES" sz="1200" b="1"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es-ES" sz="1200" u="none" strike="noStrike" dirty="0">
                          <a:effectLst/>
                        </a:rPr>
                        <a:t>Elaboración de un inventario de procesos. Detección de procesos clave.</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s-ES" sz="1100" b="1" u="none" strike="noStrike" dirty="0">
                          <a:effectLst/>
                        </a:rPr>
                        <a:t>2,00%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s-ES" sz="1200" b="1" u="none" strike="noStrike" dirty="0">
                          <a:effectLst/>
                        </a:rPr>
                        <a:t>2,00%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47996341"/>
                  </a:ext>
                </a:extLst>
              </a:tr>
              <a:tr h="193090">
                <a:tc vMerge="1">
                  <a:txBody>
                    <a:bodyPr/>
                    <a:lstStyle/>
                    <a:p>
                      <a:endParaRPr lang="es-ES"/>
                    </a:p>
                  </a:txBody>
                  <a:tcPr/>
                </a:tc>
                <a:tc>
                  <a:txBody>
                    <a:bodyPr/>
                    <a:lstStyle/>
                    <a:p>
                      <a:pPr algn="l" fontAlgn="ctr"/>
                      <a:r>
                        <a:rPr lang="es-ES" sz="1200" u="none" strike="noStrike" dirty="0">
                          <a:effectLst/>
                        </a:rPr>
                        <a:t>Diseño de un cuadro de mando integral.</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s-ES" sz="1200" b="1" u="none" strike="noStrike" dirty="0">
                          <a:effectLst/>
                        </a:rPr>
                        <a:t>0,00%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6908196"/>
                  </a:ext>
                </a:extLst>
              </a:tr>
              <a:tr h="193090">
                <a:tc vMerge="1">
                  <a:txBody>
                    <a:bodyPr/>
                    <a:lstStyle/>
                    <a:p>
                      <a:endParaRPr lang="es-ES"/>
                    </a:p>
                  </a:txBody>
                  <a:tcPr/>
                </a:tc>
                <a:tc>
                  <a:txBody>
                    <a:bodyPr/>
                    <a:lstStyle/>
                    <a:p>
                      <a:pPr algn="l" fontAlgn="ctr"/>
                      <a:r>
                        <a:rPr lang="es-ES" sz="1200" u="none" strike="noStrike" dirty="0">
                          <a:effectLst/>
                        </a:rPr>
                        <a:t>Diseño de un manual y mapa de procesos</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68052935"/>
                  </a:ext>
                </a:extLst>
              </a:tr>
              <a:tr h="202524">
                <a:tc rowSpan="3">
                  <a:txBody>
                    <a:bodyPr/>
                    <a:lstStyle/>
                    <a:p>
                      <a:pPr algn="l" fontAlgn="ctr"/>
                      <a:r>
                        <a:rPr lang="es-ES" sz="1200" b="1" u="none" strike="noStrike" dirty="0">
                          <a:effectLst/>
                        </a:rPr>
                        <a:t>1.2 Incrementar la participación en el diseño de procesos. </a:t>
                      </a:r>
                      <a:endParaRPr lang="es-ES" sz="1200" b="1"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s-ES" sz="1200" u="none" strike="noStrike" dirty="0">
                          <a:effectLst/>
                        </a:rPr>
                        <a:t>Diseño de un programa de alianzas.</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6084172"/>
                  </a:ext>
                </a:extLst>
              </a:tr>
              <a:tr h="381631">
                <a:tc vMerge="1">
                  <a:txBody>
                    <a:bodyPr/>
                    <a:lstStyle/>
                    <a:p>
                      <a:endParaRPr lang="es-ES"/>
                    </a:p>
                  </a:txBody>
                  <a:tcPr/>
                </a:tc>
                <a:tc>
                  <a:txBody>
                    <a:bodyPr/>
                    <a:lstStyle/>
                    <a:p>
                      <a:pPr algn="l" fontAlgn="ctr"/>
                      <a:r>
                        <a:rPr lang="es-ES" sz="1200" u="none" strike="noStrike" dirty="0">
                          <a:effectLst/>
                        </a:rPr>
                        <a:t>Aprobación de un programa de encuestas y de un modelo de encuestas.</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06365565"/>
                  </a:ext>
                </a:extLst>
              </a:tr>
              <a:tr h="235448">
                <a:tc vMerge="1">
                  <a:txBody>
                    <a:bodyPr/>
                    <a:lstStyle/>
                    <a:p>
                      <a:endParaRPr lang="es-ES"/>
                    </a:p>
                  </a:txBody>
                  <a:tcPr/>
                </a:tc>
                <a:tc>
                  <a:txBody>
                    <a:bodyPr/>
                    <a:lstStyle/>
                    <a:p>
                      <a:pPr algn="l" fontAlgn="ctr"/>
                      <a:r>
                        <a:rPr lang="es-ES" sz="1200" u="none" strike="noStrike" dirty="0">
                          <a:effectLst/>
                        </a:rPr>
                        <a:t>Encuestas de cliente interno o de clima laboral</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100" b="1" u="none" strike="noStrike">
                          <a:effectLst/>
                        </a:rPr>
                        <a:t>1,00%</a:t>
                      </a:r>
                      <a:endParaRPr lang="es-ES" sz="1100" b="1" i="0" u="none" strike="noStrike">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51090244"/>
                  </a:ext>
                </a:extLst>
              </a:tr>
              <a:tr h="193090">
                <a:tc rowSpan="6">
                  <a:txBody>
                    <a:bodyPr/>
                    <a:lstStyle/>
                    <a:p>
                      <a:pPr algn="l" fontAlgn="ctr"/>
                      <a:r>
                        <a:rPr lang="es-ES" sz="1200" b="1" u="none" strike="noStrike" dirty="0">
                          <a:effectLst/>
                        </a:rPr>
                        <a:t>1.3 Planificar la política de calidad</a:t>
                      </a:r>
                      <a:endParaRPr lang="es-ES" sz="1200" b="1"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es-ES" sz="1200" u="none" strike="noStrike" dirty="0">
                          <a:effectLst/>
                        </a:rPr>
                        <a:t>Elaboración y seguimiento de un Programa de calidad 2021-2023</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100" b="1" u="none" strike="noStrike" dirty="0">
                          <a:effectLst/>
                        </a:rPr>
                        <a:t>10,00%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200" b="1" u="none" strike="noStrike" dirty="0">
                          <a:effectLst/>
                        </a:rPr>
                        <a:t>10,00%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76437144"/>
                  </a:ext>
                </a:extLst>
              </a:tr>
              <a:tr h="381631">
                <a:tc vMerge="1">
                  <a:txBody>
                    <a:bodyPr/>
                    <a:lstStyle/>
                    <a:p>
                      <a:endParaRPr lang="es-ES"/>
                    </a:p>
                  </a:txBody>
                  <a:tcPr/>
                </a:tc>
                <a:tc>
                  <a:txBody>
                    <a:bodyPr/>
                    <a:lstStyle/>
                    <a:p>
                      <a:pPr algn="l" fontAlgn="ctr"/>
                      <a:r>
                        <a:rPr lang="es-ES" sz="1200" u="none" strike="noStrike" dirty="0">
                          <a:effectLst/>
                        </a:rPr>
                        <a:t>Constitución de grupos de trabajo para el desarrollo del Programa.</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28895357"/>
                  </a:ext>
                </a:extLst>
              </a:tr>
              <a:tr h="381631">
                <a:tc vMerge="1">
                  <a:txBody>
                    <a:bodyPr/>
                    <a:lstStyle/>
                    <a:p>
                      <a:endParaRPr lang="es-ES"/>
                    </a:p>
                  </a:txBody>
                  <a:tcPr/>
                </a:tc>
                <a:tc>
                  <a:txBody>
                    <a:bodyPr/>
                    <a:lstStyle/>
                    <a:p>
                      <a:pPr algn="l" fontAlgn="ctr"/>
                      <a:r>
                        <a:rPr lang="es-ES" sz="1200" u="none" strike="noStrike" dirty="0">
                          <a:effectLst/>
                        </a:rPr>
                        <a:t>Elaboración del Plan estratégico 2021-2023 y del Plan de acción 2022</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100" b="1" u="none" strike="noStrike" dirty="0">
                          <a:effectLst/>
                        </a:rPr>
                        <a:t>10,00%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200" b="1" u="none" strike="noStrike" dirty="0">
                          <a:effectLst/>
                        </a:rPr>
                        <a:t>10,00%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84057264"/>
                  </a:ext>
                </a:extLst>
              </a:tr>
              <a:tr h="758712">
                <a:tc vMerge="1">
                  <a:txBody>
                    <a:bodyPr/>
                    <a:lstStyle/>
                    <a:p>
                      <a:endParaRPr lang="es-ES"/>
                    </a:p>
                  </a:txBody>
                  <a:tcPr/>
                </a:tc>
                <a:tc>
                  <a:txBody>
                    <a:bodyPr/>
                    <a:lstStyle/>
                    <a:p>
                      <a:pPr algn="l" fontAlgn="ctr"/>
                      <a:r>
                        <a:rPr lang="es-ES" sz="1200" u="none" strike="noStrike" dirty="0">
                          <a:effectLst/>
                        </a:rPr>
                        <a:t>Priorizar al menos 3 proyectos de mejora derivados del diagnóstico obtenido en la autoevaluación, y remisión del documento de planificación de los proyectos a la Inspección de Servicios de la AGET.</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7102086"/>
                  </a:ext>
                </a:extLst>
              </a:tr>
              <a:tr h="193090">
                <a:tc vMerge="1">
                  <a:txBody>
                    <a:bodyPr/>
                    <a:lstStyle/>
                    <a:p>
                      <a:endParaRPr lang="es-ES"/>
                    </a:p>
                  </a:txBody>
                  <a:tcPr/>
                </a:tc>
                <a:tc>
                  <a:txBody>
                    <a:bodyPr/>
                    <a:lstStyle/>
                    <a:p>
                      <a:pPr algn="l" fontAlgn="ctr"/>
                      <a:r>
                        <a:rPr lang="es-ES" sz="1200" u="none" strike="noStrike" dirty="0">
                          <a:effectLst/>
                        </a:rPr>
                        <a:t>Elaboración del Plan de acción 2023  </a:t>
                      </a: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100" b="1" u="none" strike="noStrike" dirty="0">
                          <a:effectLst/>
                        </a:rPr>
                        <a:t>5,00%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200" b="1" u="none" strike="noStrike" dirty="0">
                          <a:effectLst/>
                        </a:rPr>
                        <a:t>5,00%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61880567"/>
                  </a:ext>
                </a:extLst>
              </a:tr>
              <a:tr h="193090">
                <a:tc vMerge="1">
                  <a:txBody>
                    <a:bodyPr/>
                    <a:lstStyle/>
                    <a:p>
                      <a:pPr algn="l" fontAlgn="ctr"/>
                      <a:endParaRPr lang="es-ES" sz="1200" b="0"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200" u="none" strike="noStrike" kern="1200" dirty="0">
                          <a:solidFill>
                            <a:schemeClr val="dk1"/>
                          </a:solidFill>
                          <a:effectLst/>
                          <a:latin typeface="+mn-lt"/>
                          <a:ea typeface="+mn-ea"/>
                          <a:cs typeface="+mn-cs"/>
                        </a:rPr>
                        <a:t>Seguimiento del Programa de Calidad y del Plan estratégico 2021/2023: plan de acción 2022.</a:t>
                      </a: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100" b="1" u="none" strike="noStrike" dirty="0">
                          <a:effectLst/>
                        </a:rPr>
                        <a:t>3,00%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200" b="1" u="none" strike="noStrike" dirty="0">
                          <a:effectLst/>
                        </a:rPr>
                        <a:t>2,74%</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02636796"/>
                  </a:ext>
                </a:extLst>
              </a:tr>
            </a:tbl>
          </a:graphicData>
        </a:graphic>
      </p:graphicFrame>
    </p:spTree>
    <p:extLst>
      <p:ext uri="{BB962C8B-B14F-4D97-AF65-F5344CB8AC3E}">
        <p14:creationId xmlns:p14="http://schemas.microsoft.com/office/powerpoint/2010/main" val="272701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207291795"/>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271919" y="584862"/>
            <a:ext cx="255695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4. LA PLANIFICACIÓN.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578298"/>
            <a:ext cx="2743200" cy="365125"/>
          </a:xfrm>
        </p:spPr>
        <p:txBody>
          <a:bodyPr/>
          <a:lstStyle/>
          <a:p>
            <a:fld id="{43B9F2F5-9901-4B50-B674-E5A258050F84}" type="slidenum">
              <a:rPr lang="es-ES" smtClean="0"/>
              <a:t>19</a:t>
            </a:fld>
            <a:endParaRPr lang="es-ES"/>
          </a:p>
        </p:txBody>
      </p:sp>
      <p:sp>
        <p:nvSpPr>
          <p:cNvPr id="126" name="Rectángulo 125">
            <a:extLst>
              <a:ext uri="{FF2B5EF4-FFF2-40B4-BE49-F238E27FC236}">
                <a16:creationId xmlns:a16="http://schemas.microsoft.com/office/drawing/2014/main" id="{92C8C914-D0F4-4DE4-B39B-2D9D4F2A6EA2}"/>
              </a:ext>
            </a:extLst>
          </p:cNvPr>
          <p:cNvSpPr/>
          <p:nvPr/>
        </p:nvSpPr>
        <p:spPr>
          <a:xfrm>
            <a:off x="3480038" y="1040333"/>
            <a:ext cx="593657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1 (2 de 2)</a:t>
            </a:r>
          </a:p>
        </p:txBody>
      </p:sp>
      <p:pic>
        <p:nvPicPr>
          <p:cNvPr id="127" name="Imagen 126">
            <a:extLst>
              <a:ext uri="{FF2B5EF4-FFF2-40B4-BE49-F238E27FC236}">
                <a16:creationId xmlns:a16="http://schemas.microsoft.com/office/drawing/2014/main" id="{48299EA6-C96E-455C-AB82-C46574F81257}"/>
              </a:ext>
            </a:extLst>
          </p:cNvPr>
          <p:cNvPicPr>
            <a:picLocks noChangeAspect="1"/>
          </p:cNvPicPr>
          <p:nvPr/>
        </p:nvPicPr>
        <p:blipFill>
          <a:blip r:embed="rId13"/>
          <a:stretch>
            <a:fillRect/>
          </a:stretch>
        </p:blipFill>
        <p:spPr>
          <a:xfrm>
            <a:off x="11356848" y="595684"/>
            <a:ext cx="528966" cy="700251"/>
          </a:xfrm>
          <a:prstGeom prst="rect">
            <a:avLst/>
          </a:prstGeom>
        </p:spPr>
      </p:pic>
      <p:graphicFrame>
        <p:nvGraphicFramePr>
          <p:cNvPr id="4" name="Tabla 3">
            <a:extLst>
              <a:ext uri="{FF2B5EF4-FFF2-40B4-BE49-F238E27FC236}">
                <a16:creationId xmlns:a16="http://schemas.microsoft.com/office/drawing/2014/main" id="{8B37D158-448A-4C26-BD3B-ADD200458C74}"/>
              </a:ext>
            </a:extLst>
          </p:cNvPr>
          <p:cNvGraphicFramePr>
            <a:graphicFrameLocks noGrp="1"/>
          </p:cNvGraphicFramePr>
          <p:nvPr>
            <p:extLst>
              <p:ext uri="{D42A27DB-BD31-4B8C-83A1-F6EECF244321}">
                <p14:modId xmlns:p14="http://schemas.microsoft.com/office/powerpoint/2010/main" val="3165785085"/>
              </p:ext>
            </p:extLst>
          </p:nvPr>
        </p:nvGraphicFramePr>
        <p:xfrm>
          <a:off x="2284614" y="1406055"/>
          <a:ext cx="9464040" cy="5294300"/>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2607074338"/>
                    </a:ext>
                  </a:extLst>
                </a:gridCol>
                <a:gridCol w="4078224">
                  <a:extLst>
                    <a:ext uri="{9D8B030D-6E8A-4147-A177-3AD203B41FA5}">
                      <a16:colId xmlns:a16="http://schemas.microsoft.com/office/drawing/2014/main" val="2204196425"/>
                    </a:ext>
                  </a:extLst>
                </a:gridCol>
                <a:gridCol w="1618488">
                  <a:extLst>
                    <a:ext uri="{9D8B030D-6E8A-4147-A177-3AD203B41FA5}">
                      <a16:colId xmlns:a16="http://schemas.microsoft.com/office/drawing/2014/main" val="680364828"/>
                    </a:ext>
                  </a:extLst>
                </a:gridCol>
                <a:gridCol w="1572768">
                  <a:extLst>
                    <a:ext uri="{9D8B030D-6E8A-4147-A177-3AD203B41FA5}">
                      <a16:colId xmlns:a16="http://schemas.microsoft.com/office/drawing/2014/main" val="1754593814"/>
                    </a:ext>
                  </a:extLst>
                </a:gridCol>
              </a:tblGrid>
              <a:tr h="0">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200" b="1" u="none" strike="noStrike" dirty="0">
                          <a:solidFill>
                            <a:schemeClr val="bg1"/>
                          </a:solidFill>
                          <a:effectLst/>
                        </a:rPr>
                        <a:t>Ejecución teórica de la medida sobre el total del Plan de Acción respectivo si se ejecuta el 100% de la medida</a:t>
                      </a:r>
                      <a:endParaRPr lang="es-ES" sz="1200" b="1" i="0" u="none" strike="noStrike" dirty="0">
                        <a:solidFill>
                          <a:schemeClr val="bg1"/>
                        </a:solidFill>
                        <a:effectLst/>
                        <a:latin typeface="Calibri" panose="020F0502020204030204" pitchFamily="34" charset="0"/>
                      </a:endParaRP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200" b="1" u="none" strike="noStrike" dirty="0">
                          <a:solidFill>
                            <a:schemeClr val="bg1"/>
                          </a:solidFill>
                          <a:effectLst/>
                        </a:rPr>
                        <a:t>Ejecución final real de la medida sobre el total del Plan de Acción respectivo</a:t>
                      </a:r>
                      <a:endParaRPr lang="es-ES" sz="1200" b="1" i="0" u="none" strike="noStrike" dirty="0">
                        <a:solidFill>
                          <a:schemeClr val="bg1"/>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102899">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mn-lt"/>
                          <a:ea typeface="+mn-ea"/>
                          <a:cs typeface="+mn-cs"/>
                        </a:rPr>
                        <a:t>1.3 Planificar la política de calidad</a:t>
                      </a:r>
                      <a:endParaRPr kumimoji="0" lang="es-E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endParaRPr lang="es-E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ctr"/>
                      <a:r>
                        <a:rPr lang="es-ES" sz="1200" u="none" strike="noStrike" dirty="0">
                          <a:effectLst/>
                        </a:rPr>
                        <a:t> Elaboración del Plan Estratégico 2024/2025.</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100" b="1" u="none" strike="noStrike" dirty="0">
                          <a:effectLst/>
                        </a:rPr>
                        <a:t>5,00%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200" b="1" u="none" strike="noStrike" dirty="0">
                          <a:effectLst/>
                        </a:rPr>
                        <a:t>0,00%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72298716"/>
                  </a:ext>
                </a:extLst>
              </a:tr>
              <a:tr h="102899">
                <a:tc vMerge="1">
                  <a:txBody>
                    <a:bodyPr/>
                    <a:lstStyle/>
                    <a:p>
                      <a:endParaRPr lang="es-ES"/>
                    </a:p>
                  </a:txBody>
                  <a:tcPr/>
                </a:tc>
                <a:tc>
                  <a:txBody>
                    <a:bodyPr/>
                    <a:lstStyle/>
                    <a:p>
                      <a:pPr algn="l" fontAlgn="ctr"/>
                      <a:r>
                        <a:rPr lang="es-ES" sz="1200" u="none" strike="noStrike" dirty="0">
                          <a:effectLst/>
                        </a:rPr>
                        <a:t> Elaboración de informes trimestrales sobre actualidad política y social.</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71431627"/>
                  </a:ext>
                </a:extLst>
              </a:tr>
              <a:tr h="169316">
                <a:tc vMerge="1">
                  <a:txBody>
                    <a:bodyPr/>
                    <a:lstStyle/>
                    <a:p>
                      <a:endParaRPr lang="es-ES"/>
                    </a:p>
                  </a:txBody>
                  <a:tcPr/>
                </a:tc>
                <a:tc>
                  <a:txBody>
                    <a:bodyPr/>
                    <a:lstStyle/>
                    <a:p>
                      <a:pPr algn="l" fontAlgn="ctr"/>
                      <a:r>
                        <a:rPr lang="es-ES" sz="1200" u="none" strike="noStrike" dirty="0">
                          <a:effectLst/>
                        </a:rPr>
                        <a:t> Mantener el ciclo de mejora continua en las unidades de la AGE en el Territorio (DGAGET)</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11764381"/>
                  </a:ext>
                </a:extLst>
              </a:tr>
              <a:tr h="196444">
                <a:tc vMerge="1">
                  <a:txBody>
                    <a:bodyPr/>
                    <a:lstStyle/>
                    <a:p>
                      <a:endParaRPr lang="es-ES"/>
                    </a:p>
                  </a:txBody>
                  <a:tcPr/>
                </a:tc>
                <a:tc>
                  <a:txBody>
                    <a:bodyPr/>
                    <a:lstStyle/>
                    <a:p>
                      <a:pPr algn="l" fontAlgn="ctr"/>
                      <a:r>
                        <a:rPr lang="es-ES" sz="1200" u="none" strike="noStrike" dirty="0">
                          <a:effectLst/>
                        </a:rPr>
                        <a:t> Presentación a la DGAGET de dos proyectos de mejora relacionados con las áreas prioritarias marcadas por la DGAGET (DGAGET)</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03111793"/>
                  </a:ext>
                </a:extLst>
              </a:tr>
              <a:tr h="414464">
                <a:tc rowSpan="7">
                  <a:txBody>
                    <a:bodyPr/>
                    <a:lstStyle/>
                    <a:p>
                      <a:pPr algn="ctr" fontAlgn="ctr"/>
                      <a:r>
                        <a:rPr lang="es-ES" sz="1200" b="1" u="none" strike="noStrike" dirty="0">
                          <a:effectLst/>
                        </a:rPr>
                        <a:t>1.4. Implementar procesos para conocer la percepción ciudadana en la prestación de servicios. </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ctr"/>
                      <a:r>
                        <a:rPr lang="es-ES" sz="1200" u="none" strike="noStrike" dirty="0">
                          <a:effectLst/>
                        </a:rPr>
                        <a:t>Elaboración de un Plan para el análisis de la percepción interna y externa de la organización y de los procesos.</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100" b="1" u="none" strike="noStrike" dirty="0">
                          <a:effectLst/>
                        </a:rPr>
                        <a:t>4,00%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200" b="1" u="none" strike="noStrike" dirty="0">
                          <a:effectLst/>
                        </a:rPr>
                        <a:t>4,00%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22309013"/>
                  </a:ext>
                </a:extLst>
              </a:tr>
              <a:tr h="0">
                <a:tc vMerge="1">
                  <a:txBody>
                    <a:bodyPr/>
                    <a:lstStyle/>
                    <a:p>
                      <a:endParaRPr lang="es-ES"/>
                    </a:p>
                  </a:txBody>
                  <a:tcPr>
                    <a:lnT w="12700" cap="flat" cmpd="sng" algn="ctr">
                      <a:solidFill>
                        <a:schemeClr val="tx1"/>
                      </a:solidFill>
                      <a:prstDash val="solid"/>
                      <a:round/>
                      <a:headEnd type="none" w="med" len="med"/>
                      <a:tailEnd type="none" w="med" len="med"/>
                    </a:lnT>
                  </a:tcPr>
                </a:tc>
                <a:tc>
                  <a:txBody>
                    <a:bodyPr/>
                    <a:lstStyle/>
                    <a:p>
                      <a:pPr algn="l" fontAlgn="ctr"/>
                      <a:r>
                        <a:rPr lang="es-ES" sz="1200" u="none" strike="noStrike" dirty="0">
                          <a:effectLst/>
                        </a:rPr>
                        <a:t> Elaboración de un Manual de quejas y sugerencias.</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70111559"/>
                  </a:ext>
                </a:extLst>
              </a:tr>
              <a:tr h="0">
                <a:tc vMerge="1">
                  <a:txBody>
                    <a:bodyPr/>
                    <a:lstStyle/>
                    <a:p>
                      <a:endParaRPr lang="es-ES"/>
                    </a:p>
                  </a:txBody>
                  <a:tcPr/>
                </a:tc>
                <a:tc>
                  <a:txBody>
                    <a:bodyPr/>
                    <a:lstStyle/>
                    <a:p>
                      <a:pPr algn="l" fontAlgn="ctr"/>
                      <a:r>
                        <a:rPr lang="es-ES" sz="1200" u="none" strike="noStrike" dirty="0">
                          <a:effectLst/>
                        </a:rPr>
                        <a:t>Realización de encuestas de satisfacción de grupos de interés externos </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32379260"/>
                  </a:ext>
                </a:extLst>
              </a:tr>
              <a:tr h="0">
                <a:tc vMerge="1">
                  <a:txBody>
                    <a:bodyPr/>
                    <a:lstStyle/>
                    <a:p>
                      <a:endParaRPr lang="es-ES"/>
                    </a:p>
                  </a:txBody>
                  <a:tcPr/>
                </a:tc>
                <a:tc>
                  <a:txBody>
                    <a:bodyPr/>
                    <a:lstStyle/>
                    <a:p>
                      <a:pPr algn="l" fontAlgn="ctr"/>
                      <a:r>
                        <a:rPr lang="es-ES" sz="1200" u="none" strike="noStrike" dirty="0">
                          <a:effectLst/>
                        </a:rPr>
                        <a:t> Realización de acciones de cliente oculto.</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200" b="1" u="none" strike="noStrike">
                          <a:effectLst/>
                        </a:rPr>
                        <a:t>0,00%</a:t>
                      </a:r>
                      <a:endParaRPr lang="es-ES" sz="1200" b="1" i="0" u="none" strike="noStrike">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09508648"/>
                  </a:ext>
                </a:extLst>
              </a:tr>
              <a:tr h="169316">
                <a:tc vMerge="1">
                  <a:txBody>
                    <a:bodyPr/>
                    <a:lstStyle/>
                    <a:p>
                      <a:endParaRPr lang="es-ES"/>
                    </a:p>
                  </a:txBody>
                  <a:tcPr/>
                </a:tc>
                <a:tc>
                  <a:txBody>
                    <a:bodyPr/>
                    <a:lstStyle/>
                    <a:p>
                      <a:pPr algn="l" fontAlgn="ctr"/>
                      <a:r>
                        <a:rPr lang="es-ES" sz="1200" u="none" strike="noStrike" dirty="0">
                          <a:effectLst/>
                        </a:rPr>
                        <a:t> Desarrollo de un sistema para la medición de la percepción de los ciudadanos sobre los servicios recibidos. (SERVQUAL)</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200" b="1" u="none" strike="noStrike" dirty="0">
                          <a:effectLst/>
                        </a:rPr>
                        <a:t>0,00%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27904043"/>
                  </a:ext>
                </a:extLst>
              </a:tr>
              <a:tr h="0">
                <a:tc vMerge="1">
                  <a:txBody>
                    <a:bodyPr/>
                    <a:lstStyle/>
                    <a:p>
                      <a:endParaRPr lang="es-ES"/>
                    </a:p>
                  </a:txBody>
                  <a:tcPr/>
                </a:tc>
                <a:tc>
                  <a:txBody>
                    <a:bodyPr/>
                    <a:lstStyle/>
                    <a:p>
                      <a:pPr algn="l" fontAlgn="ctr"/>
                      <a:r>
                        <a:rPr lang="es-ES" sz="1200" u="none" strike="noStrike" dirty="0">
                          <a:effectLst/>
                        </a:rPr>
                        <a:t>Elaboración de un Manual de Atención a la Ciudadanía.</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200" b="1" u="none" strike="noStrike" dirty="0">
                          <a:effectLst/>
                        </a:rPr>
                        <a:t>1,00%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59770639"/>
                  </a:ext>
                </a:extLst>
              </a:tr>
              <a:tr h="0">
                <a:tc vMerge="1">
                  <a:txBody>
                    <a:bodyPr/>
                    <a:lstStyle/>
                    <a:p>
                      <a:endParaRPr lang="es-ES"/>
                    </a:p>
                  </a:txBody>
                  <a:tcPr/>
                </a:tc>
                <a:tc>
                  <a:txBody>
                    <a:bodyPr/>
                    <a:lstStyle/>
                    <a:p>
                      <a:pPr algn="l" fontAlgn="ctr"/>
                      <a:r>
                        <a:rPr lang="es-ES" sz="1200" u="none" strike="noStrike" dirty="0">
                          <a:effectLst/>
                        </a:rPr>
                        <a:t>Reducción del número de quejas y sugerencias DG/SG A Coruña</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s-ES" sz="1200" b="1" u="none" strike="noStrike" dirty="0">
                          <a:effectLst/>
                        </a:rPr>
                        <a:t>0,00%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42438059"/>
                  </a:ext>
                </a:extLst>
              </a:tr>
              <a:tr h="196444">
                <a:tc>
                  <a:txBody>
                    <a:bodyPr/>
                    <a:lstStyle/>
                    <a:p>
                      <a:pPr algn="l" fontAlgn="ctr"/>
                      <a:r>
                        <a:rPr lang="es-ES" sz="1200" b="1" u="none" strike="noStrike" dirty="0">
                          <a:effectLst/>
                        </a:rPr>
                        <a:t>1.5 Evaluación y diagnóstico de los parámetros de calidad.</a:t>
                      </a: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s-ES" sz="1200" u="none" strike="noStrike" dirty="0">
                          <a:effectLst/>
                        </a:rPr>
                        <a:t>Realización del test </a:t>
                      </a:r>
                      <a:r>
                        <a:rPr lang="es-ES" sz="1200" u="none" strike="noStrike" dirty="0" err="1">
                          <a:effectLst/>
                        </a:rPr>
                        <a:t>Cyklos</a:t>
                      </a:r>
                      <a:r>
                        <a:rPr lang="es-ES" sz="1200" u="none" strike="noStrike" dirty="0">
                          <a:effectLst/>
                        </a:rPr>
                        <a:t>.</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s-ES" sz="1100" b="1" u="none" strike="noStrike" dirty="0">
                          <a:effectLst/>
                        </a:rPr>
                        <a:t>2,00%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s-ES" sz="1200" b="1" u="none" strike="noStrike" dirty="0">
                          <a:effectLst/>
                        </a:rPr>
                        <a:t>2,00%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6834119"/>
                  </a:ext>
                </a:extLst>
              </a:tr>
              <a:tr h="169316">
                <a:tc>
                  <a:txBody>
                    <a:bodyPr/>
                    <a:lstStyle/>
                    <a:p>
                      <a:pPr algn="l" fontAlgn="ctr"/>
                      <a:r>
                        <a:rPr lang="es-ES" sz="1200" b="1" u="none" strike="noStrike" dirty="0">
                          <a:effectLst/>
                        </a:rPr>
                        <a:t>1.6 Reconocimiento de la calidad.  </a:t>
                      </a: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ctr"/>
                      <a:r>
                        <a:rPr lang="es-ES" sz="1200" u="none" strike="noStrike" dirty="0">
                          <a:effectLst/>
                        </a:rPr>
                        <a:t>Preparación de una autoevaluación y de  la solicitud de certificación de calidad EVAM</a:t>
                      </a:r>
                      <a:endParaRPr lang="es-ES" sz="1200" b="0"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ctr"/>
                      <a:r>
                        <a:rPr lang="es-ES" sz="1100" b="1" u="none" strike="noStrike" dirty="0">
                          <a:effectLst/>
                        </a:rPr>
                        <a:t>1,00%</a:t>
                      </a:r>
                      <a:endParaRPr lang="es-ES" sz="11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ctr"/>
                      <a:r>
                        <a:rPr lang="es-ES" sz="1200" b="1" u="none" strike="noStrike" dirty="0">
                          <a:effectLst/>
                        </a:rPr>
                        <a:t>0,70%</a:t>
                      </a:r>
                      <a:endParaRPr lang="es-ES" sz="1200" b="1" i="0" u="none" strike="noStrike" dirty="0">
                        <a:solidFill>
                          <a:srgbClr val="000000"/>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534531212"/>
                  </a:ext>
                </a:extLst>
              </a:tr>
            </a:tbl>
          </a:graphicData>
        </a:graphic>
      </p:graphicFrame>
    </p:spTree>
    <p:extLst>
      <p:ext uri="{BB962C8B-B14F-4D97-AF65-F5344CB8AC3E}">
        <p14:creationId xmlns:p14="http://schemas.microsoft.com/office/powerpoint/2010/main" val="120570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E4FD1-556E-43DE-92E3-790F07A8871C}"/>
              </a:ext>
            </a:extLst>
          </p:cNvPr>
          <p:cNvSpPr>
            <a:spLocks noGrp="1"/>
          </p:cNvSpPr>
          <p:nvPr>
            <p:ph type="ctrTitle"/>
          </p:nvPr>
        </p:nvSpPr>
        <p:spPr>
          <a:xfrm>
            <a:off x="302894" y="804739"/>
            <a:ext cx="2882462" cy="1034777"/>
          </a:xfrm>
        </p:spPr>
        <p:txBody>
          <a:bodyPr>
            <a:normAutofit fontScale="90000"/>
          </a:bodyPr>
          <a:lstStyle/>
          <a:p>
            <a:r>
              <a:rPr lang="es-ES" b="1" dirty="0">
                <a:solidFill>
                  <a:srgbClr val="CC0066"/>
                </a:solidFill>
                <a:latin typeface="Arial Black" panose="020B0A04020102020204" pitchFamily="34" charset="0"/>
              </a:rPr>
              <a:t>ÍNDICE</a:t>
            </a:r>
          </a:p>
        </p:txBody>
      </p:sp>
      <p:sp>
        <p:nvSpPr>
          <p:cNvPr id="3" name="Subtítulo 2">
            <a:extLst>
              <a:ext uri="{FF2B5EF4-FFF2-40B4-BE49-F238E27FC236}">
                <a16:creationId xmlns:a16="http://schemas.microsoft.com/office/drawing/2014/main" id="{0E1B468F-876C-41DA-8665-A5BCEA3C91D8}"/>
              </a:ext>
            </a:extLst>
          </p:cNvPr>
          <p:cNvSpPr>
            <a:spLocks noGrp="1"/>
          </p:cNvSpPr>
          <p:nvPr>
            <p:ph type="subTitle" idx="1"/>
          </p:nvPr>
        </p:nvSpPr>
        <p:spPr>
          <a:xfrm>
            <a:off x="935882" y="2302596"/>
            <a:ext cx="3866832" cy="4306891"/>
          </a:xfrm>
        </p:spPr>
        <p:txBody>
          <a:bodyPr>
            <a:normAutofit/>
          </a:bodyPr>
          <a:lstStyle/>
          <a:p>
            <a:pPr algn="l"/>
            <a:r>
              <a:rPr lang="es-ES" dirty="0">
                <a:solidFill>
                  <a:schemeClr val="accent1">
                    <a:lumMod val="50000"/>
                  </a:schemeClr>
                </a:solidFill>
                <a:hlinkClick r:id="rId2" action="ppaction://hlinksldjump">
                  <a:extLst>
                    <a:ext uri="{A12FA001-AC4F-418D-AE19-62706E023703}">
                      <ahyp:hlinkClr xmlns:ahyp="http://schemas.microsoft.com/office/drawing/2018/hyperlinkcolor" val="tx"/>
                    </a:ext>
                  </a:extLst>
                </a:hlinkClick>
              </a:rPr>
              <a:t>UN PROGRAMA DE CALIDAD 2021-2023 EN BUSCA DE LA EXCELENCIA.</a:t>
            </a:r>
            <a:endParaRPr lang="es-ES" dirty="0">
              <a:solidFill>
                <a:schemeClr val="accent1">
                  <a:lumMod val="50000"/>
                </a:schemeClr>
              </a:solidFill>
            </a:endParaRPr>
          </a:p>
          <a:p>
            <a:pPr algn="l"/>
            <a:r>
              <a:rPr lang="es-ES" dirty="0">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EL PLAN ESTRATÉGICO 2021-2023: BALANCE.</a:t>
            </a:r>
            <a:endParaRPr lang="es-ES" dirty="0">
              <a:solidFill>
                <a:schemeClr val="accent1">
                  <a:lumMod val="50000"/>
                </a:schemeClr>
              </a:solidFill>
            </a:endParaRPr>
          </a:p>
          <a:p>
            <a:pPr algn="l"/>
            <a:r>
              <a:rPr lang="es-ES" dirty="0">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EJECUCIÓN FINAL DE LOS PLANES DE ACCIÓN 2022 Y 2023 </a:t>
            </a:r>
            <a:endParaRPr lang="es-ES" dirty="0">
              <a:solidFill>
                <a:schemeClr val="accent1">
                  <a:lumMod val="50000"/>
                </a:schemeClr>
              </a:solidFill>
            </a:endParaRPr>
          </a:p>
          <a:p>
            <a:pPr algn="l"/>
            <a:r>
              <a:rPr lang="es-ES" dirty="0">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LA PLANIFICACIÓN. </a:t>
            </a:r>
            <a:endParaRPr lang="es-ES" dirty="0">
              <a:solidFill>
                <a:schemeClr val="accent1">
                  <a:lumMod val="50000"/>
                </a:schemeClr>
              </a:solidFill>
            </a:endParaRPr>
          </a:p>
          <a:p>
            <a:pPr algn="l"/>
            <a:endParaRPr lang="es-ES" sz="200" dirty="0">
              <a:solidFill>
                <a:schemeClr val="accent1">
                  <a:lumMod val="50000"/>
                </a:schemeClr>
              </a:solidFill>
            </a:endParaRPr>
          </a:p>
          <a:p>
            <a:pPr algn="l"/>
            <a:r>
              <a:rPr lang="es-ES" dirty="0">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LAS PERSONAS.</a:t>
            </a:r>
            <a:endParaRPr lang="es-ES" dirty="0">
              <a:solidFill>
                <a:schemeClr val="accent1">
                  <a:lumMod val="50000"/>
                </a:schemeClr>
              </a:solidFill>
            </a:endParaRPr>
          </a:p>
          <a:p>
            <a:pPr algn="l"/>
            <a:endParaRPr lang="es-ES" dirty="0">
              <a:solidFill>
                <a:schemeClr val="accent1">
                  <a:lumMod val="50000"/>
                </a:schemeClr>
              </a:solidFill>
            </a:endParaRPr>
          </a:p>
        </p:txBody>
      </p:sp>
      <p:sp>
        <p:nvSpPr>
          <p:cNvPr id="8" name="CuadroTexto 7">
            <a:extLst>
              <a:ext uri="{FF2B5EF4-FFF2-40B4-BE49-F238E27FC236}">
                <a16:creationId xmlns:a16="http://schemas.microsoft.com/office/drawing/2014/main" id="{D1AE5C3B-0A6E-4E83-A292-DBBDDC544F80}"/>
              </a:ext>
            </a:extLst>
          </p:cNvPr>
          <p:cNvSpPr txBox="1"/>
          <p:nvPr/>
        </p:nvSpPr>
        <p:spPr>
          <a:xfrm>
            <a:off x="0" y="0"/>
            <a:ext cx="12192000" cy="507831"/>
          </a:xfrm>
          <a:prstGeom prst="rect">
            <a:avLst/>
          </a:prstGeom>
          <a:solidFill>
            <a:srgbClr val="FFEFF7"/>
          </a:solidFill>
        </p:spPr>
        <p:txBody>
          <a:bodyPr wrap="square">
            <a:spAutoFit/>
          </a:bodyPr>
          <a:lstStyle/>
          <a:p>
            <a:endParaRPr lang="es-ES" sz="800" b="1" dirty="0">
              <a:solidFill>
                <a:schemeClr val="accent1">
                  <a:lumMod val="50000"/>
                </a:schemeClr>
              </a:solidFill>
            </a:endParaRPr>
          </a:p>
          <a:p>
            <a:r>
              <a:rPr lang="es-ES" sz="1100" b="1" dirty="0">
                <a:solidFill>
                  <a:schemeClr val="accent1">
                    <a:lumMod val="50000"/>
                  </a:schemeClr>
                </a:solidFill>
              </a:rPr>
              <a:t>INFORME DE SEGUIMIENTO Y BALANCE 2021-2023. </a:t>
            </a:r>
            <a:r>
              <a:rPr lang="es-ES" sz="1100" b="1" dirty="0">
                <a:solidFill>
                  <a:srgbClr val="C00000"/>
                </a:solidFill>
              </a:rPr>
              <a:t>PLAN ESTRATÉGICO DE LA DELEGACIÓN DEL GOBIERNO EN GALICIA/SUBDELEGACIÓN DEL GOBIERNO EN A CORUÑA 2021-2023</a:t>
            </a:r>
          </a:p>
          <a:p>
            <a:endParaRPr lang="es-ES" sz="800" b="1" dirty="0">
              <a:solidFill>
                <a:srgbClr val="C00000"/>
              </a:solidFill>
            </a:endParaRPr>
          </a:p>
        </p:txBody>
      </p:sp>
      <p:pic>
        <p:nvPicPr>
          <p:cNvPr id="9" name="Imagen 8">
            <a:extLst>
              <a:ext uri="{FF2B5EF4-FFF2-40B4-BE49-F238E27FC236}">
                <a16:creationId xmlns:a16="http://schemas.microsoft.com/office/drawing/2014/main" id="{94C33D69-B5F9-4033-8067-0BC0C0CA9FDA}"/>
              </a:ext>
            </a:extLst>
          </p:cNvPr>
          <p:cNvPicPr>
            <a:picLocks noChangeAspect="1"/>
          </p:cNvPicPr>
          <p:nvPr/>
        </p:nvPicPr>
        <p:blipFill>
          <a:blip r:embed="rId7"/>
          <a:stretch>
            <a:fillRect/>
          </a:stretch>
        </p:blipFill>
        <p:spPr>
          <a:xfrm>
            <a:off x="10841772" y="60136"/>
            <a:ext cx="1097280" cy="397433"/>
          </a:xfrm>
          <a:prstGeom prst="rect">
            <a:avLst/>
          </a:prstGeom>
        </p:spPr>
      </p:pic>
      <p:sp>
        <p:nvSpPr>
          <p:cNvPr id="10" name="Subtítulo 2">
            <a:extLst>
              <a:ext uri="{FF2B5EF4-FFF2-40B4-BE49-F238E27FC236}">
                <a16:creationId xmlns:a16="http://schemas.microsoft.com/office/drawing/2014/main" id="{24097F02-766A-45E5-A7C2-F4EA9F766799}"/>
              </a:ext>
            </a:extLst>
          </p:cNvPr>
          <p:cNvSpPr txBox="1">
            <a:spLocks/>
          </p:cNvSpPr>
          <p:nvPr/>
        </p:nvSpPr>
        <p:spPr>
          <a:xfrm>
            <a:off x="7064498" y="2004679"/>
            <a:ext cx="5657088" cy="44714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s-ES" sz="1200" dirty="0">
              <a:solidFill>
                <a:schemeClr val="accent1">
                  <a:lumMod val="50000"/>
                </a:schemeClr>
              </a:solidFill>
            </a:endParaRPr>
          </a:p>
          <a:p>
            <a:pPr algn="l"/>
            <a:r>
              <a:rPr lang="es-ES" dirty="0">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endParaRPr lang="es-ES" dirty="0">
              <a:solidFill>
                <a:schemeClr val="accent1">
                  <a:lumMod val="50000"/>
                </a:schemeClr>
              </a:solidFill>
            </a:endParaRPr>
          </a:p>
          <a:p>
            <a:pPr algn="l"/>
            <a:endParaRPr lang="es-ES" sz="800" dirty="0">
              <a:solidFill>
                <a:schemeClr val="accent1">
                  <a:lumMod val="50000"/>
                </a:schemeClr>
              </a:solidFill>
            </a:endParaRPr>
          </a:p>
          <a:p>
            <a:pPr algn="l"/>
            <a:r>
              <a:rPr lang="es-ES" dirty="0">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dirty="0">
              <a:solidFill>
                <a:schemeClr val="accent1">
                  <a:lumMod val="50000"/>
                </a:schemeClr>
              </a:solidFill>
            </a:endParaRPr>
          </a:p>
          <a:p>
            <a:pPr algn="l"/>
            <a:endParaRPr lang="es-ES" sz="1050" dirty="0">
              <a:solidFill>
                <a:schemeClr val="accent1">
                  <a:lumMod val="50000"/>
                </a:schemeClr>
              </a:solidFill>
            </a:endParaRPr>
          </a:p>
          <a:p>
            <a:pPr algn="l"/>
            <a:r>
              <a:rPr lang="es-ES" dirty="0">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dirty="0">
              <a:solidFill>
                <a:schemeClr val="accent1">
                  <a:lumMod val="50000"/>
                </a:schemeClr>
              </a:solidFill>
            </a:endParaRPr>
          </a:p>
          <a:p>
            <a:pPr algn="l"/>
            <a:endParaRPr lang="es-ES" sz="900" dirty="0">
              <a:solidFill>
                <a:schemeClr val="accent1">
                  <a:lumMod val="50000"/>
                </a:schemeClr>
              </a:solidFill>
            </a:endParaRPr>
          </a:p>
          <a:p>
            <a:pPr algn="l"/>
            <a:r>
              <a:rPr lang="es-ES" dirty="0">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dirty="0">
              <a:solidFill>
                <a:schemeClr val="accent1">
                  <a:lumMod val="50000"/>
                </a:schemeClr>
              </a:solidFill>
            </a:endParaRPr>
          </a:p>
          <a:p>
            <a:pPr algn="l"/>
            <a:endParaRPr lang="es-ES" sz="500" dirty="0">
              <a:solidFill>
                <a:schemeClr val="accent1">
                  <a:lumMod val="50000"/>
                </a:schemeClr>
              </a:solidFill>
            </a:endParaRPr>
          </a:p>
          <a:p>
            <a:pPr algn="l">
              <a:spcBef>
                <a:spcPts val="0"/>
              </a:spcBef>
            </a:pPr>
            <a:endParaRPr lang="es-ES" sz="1050" dirty="0">
              <a:solidFill>
                <a:schemeClr val="accent1">
                  <a:lumMod val="50000"/>
                </a:schemeClr>
              </a:solidFill>
            </a:endParaRPr>
          </a:p>
          <a:p>
            <a:pPr algn="l">
              <a:spcBef>
                <a:spcPts val="0"/>
              </a:spcBef>
            </a:pPr>
            <a:r>
              <a:rPr lang="es-ES" dirty="0">
                <a:solidFill>
                  <a:schemeClr val="accent1">
                    <a:lumMod val="50000"/>
                  </a:schemeClr>
                </a:solidFill>
                <a:hlinkClick r:id="rId12" action="ppaction://hlinksldjump">
                  <a:extLst>
                    <a:ext uri="{A12FA001-AC4F-418D-AE19-62706E023703}">
                      <ahyp:hlinkClr xmlns:ahyp="http://schemas.microsoft.com/office/drawing/2018/hyperlinkcolor" val="tx"/>
                    </a:ext>
                  </a:extLst>
                </a:hlinkClick>
              </a:rPr>
              <a:t>LA EVALUACIÓN DEL PLAN: </a:t>
            </a:r>
          </a:p>
          <a:p>
            <a:pPr algn="l">
              <a:spcBef>
                <a:spcPts val="0"/>
              </a:spcBef>
            </a:pPr>
            <a:r>
              <a:rPr lang="es-ES" dirty="0">
                <a:solidFill>
                  <a:schemeClr val="accent1">
                    <a:lumMod val="50000"/>
                  </a:schemeClr>
                </a:solidFill>
                <a:hlinkClick r:id="rId12" action="ppaction://hlinksldjump">
                  <a:extLst>
                    <a:ext uri="{A12FA001-AC4F-418D-AE19-62706E023703}">
                      <ahyp:hlinkClr xmlns:ahyp="http://schemas.microsoft.com/office/drawing/2018/hyperlinkcolor" val="tx"/>
                    </a:ext>
                  </a:extLst>
                </a:hlinkClick>
              </a:rPr>
              <a:t>EL TEST CYKLOS</a:t>
            </a:r>
            <a:endParaRPr lang="es-ES" dirty="0">
              <a:solidFill>
                <a:schemeClr val="accent1">
                  <a:lumMod val="50000"/>
                </a:schemeClr>
              </a:solidFill>
            </a:endParaRPr>
          </a:p>
        </p:txBody>
      </p:sp>
      <p:sp>
        <p:nvSpPr>
          <p:cNvPr id="11" name="CuadroTexto 10">
            <a:extLst>
              <a:ext uri="{FF2B5EF4-FFF2-40B4-BE49-F238E27FC236}">
                <a16:creationId xmlns:a16="http://schemas.microsoft.com/office/drawing/2014/main" id="{2BB5EB81-EFB7-4FF4-98BB-1FF56DA74F56}"/>
              </a:ext>
            </a:extLst>
          </p:cNvPr>
          <p:cNvSpPr txBox="1"/>
          <p:nvPr/>
        </p:nvSpPr>
        <p:spPr>
          <a:xfrm>
            <a:off x="357558" y="2113749"/>
            <a:ext cx="714756" cy="4401205"/>
          </a:xfrm>
          <a:prstGeom prst="rect">
            <a:avLst/>
          </a:prstGeom>
          <a:noFill/>
        </p:spPr>
        <p:txBody>
          <a:bodyPr wrap="square" rtlCol="0">
            <a:spAutoFit/>
          </a:bodyPr>
          <a:lstStyle/>
          <a:p>
            <a:pPr marL="342900" indent="-342900">
              <a:buFont typeface="+mj-lt"/>
              <a:buAutoNum type="arabicPeriod"/>
            </a:pPr>
            <a:r>
              <a:rPr lang="es-ES" sz="4400" dirty="0">
                <a:solidFill>
                  <a:srgbClr val="CC0066"/>
                </a:solidFill>
              </a:rPr>
              <a:t> </a:t>
            </a:r>
          </a:p>
          <a:p>
            <a:pPr marL="742950" indent="-742950">
              <a:buFont typeface="+mj-lt"/>
              <a:buAutoNum type="arabicPeriod" startAt="2"/>
            </a:pPr>
            <a:endParaRPr lang="es-ES" sz="3200" dirty="0">
              <a:solidFill>
                <a:srgbClr val="CC0066"/>
              </a:solidFill>
            </a:endParaRPr>
          </a:p>
          <a:p>
            <a:pPr marL="742950" indent="-742950">
              <a:buFont typeface="+mj-lt"/>
              <a:buAutoNum type="arabicPeriod" startAt="2"/>
            </a:pPr>
            <a:r>
              <a:rPr lang="es-ES" sz="4400" dirty="0">
                <a:solidFill>
                  <a:srgbClr val="CC0066"/>
                </a:solidFill>
              </a:rPr>
              <a:t> </a:t>
            </a:r>
          </a:p>
          <a:p>
            <a:pPr marL="342900" indent="-342900">
              <a:buFont typeface="+mj-lt"/>
              <a:buAutoNum type="arabicPeriod" startAt="2"/>
            </a:pPr>
            <a:endParaRPr lang="es-ES" sz="800" dirty="0">
              <a:solidFill>
                <a:srgbClr val="CC0066"/>
              </a:solidFill>
            </a:endParaRPr>
          </a:p>
          <a:p>
            <a:pPr marL="342900" indent="-342900">
              <a:buFont typeface="+mj-lt"/>
              <a:buAutoNum type="arabicPeriod" startAt="2"/>
            </a:pPr>
            <a:r>
              <a:rPr lang="es-ES" sz="4400" dirty="0">
                <a:solidFill>
                  <a:srgbClr val="CC0066"/>
                </a:solidFill>
              </a:rPr>
              <a:t> </a:t>
            </a:r>
          </a:p>
          <a:p>
            <a:pPr marL="342900" indent="-342900">
              <a:buFont typeface="+mj-lt"/>
              <a:buAutoNum type="arabicPeriod" startAt="2"/>
            </a:pPr>
            <a:endParaRPr lang="es-ES" dirty="0">
              <a:solidFill>
                <a:srgbClr val="CC0066"/>
              </a:solidFill>
            </a:endParaRPr>
          </a:p>
          <a:p>
            <a:pPr marL="342900" indent="-342900">
              <a:buFont typeface="+mj-lt"/>
              <a:buAutoNum type="arabicPeriod" startAt="2"/>
            </a:pPr>
            <a:endParaRPr lang="es-ES" sz="100" dirty="0">
              <a:solidFill>
                <a:srgbClr val="CC0066"/>
              </a:solidFill>
            </a:endParaRPr>
          </a:p>
          <a:p>
            <a:pPr marL="342900" indent="-342900">
              <a:buFont typeface="+mj-lt"/>
              <a:buAutoNum type="arabicPeriod" startAt="2"/>
            </a:pPr>
            <a:endParaRPr lang="es-ES" sz="100" dirty="0">
              <a:solidFill>
                <a:srgbClr val="CC0066"/>
              </a:solidFill>
            </a:endParaRPr>
          </a:p>
          <a:p>
            <a:pPr marL="342900" indent="-342900">
              <a:buFont typeface="+mj-lt"/>
              <a:buAutoNum type="arabicPeriod" startAt="2"/>
            </a:pPr>
            <a:r>
              <a:rPr lang="es-ES" sz="4400" dirty="0">
                <a:solidFill>
                  <a:srgbClr val="CC0066"/>
                </a:solidFill>
              </a:rPr>
              <a:t>  </a:t>
            </a:r>
          </a:p>
          <a:p>
            <a:r>
              <a:rPr lang="es-ES" sz="4400" dirty="0">
                <a:solidFill>
                  <a:srgbClr val="CC0066"/>
                </a:solidFill>
              </a:rPr>
              <a:t>5.</a:t>
            </a:r>
          </a:p>
        </p:txBody>
      </p:sp>
      <p:sp>
        <p:nvSpPr>
          <p:cNvPr id="12" name="CuadroTexto 11">
            <a:extLst>
              <a:ext uri="{FF2B5EF4-FFF2-40B4-BE49-F238E27FC236}">
                <a16:creationId xmlns:a16="http://schemas.microsoft.com/office/drawing/2014/main" id="{0E1F3110-27F9-4FB9-88D3-03C575E7DB4B}"/>
              </a:ext>
            </a:extLst>
          </p:cNvPr>
          <p:cNvSpPr txBox="1"/>
          <p:nvPr/>
        </p:nvSpPr>
        <p:spPr>
          <a:xfrm>
            <a:off x="6160377" y="2130667"/>
            <a:ext cx="789993" cy="4078039"/>
          </a:xfrm>
          <a:prstGeom prst="rect">
            <a:avLst/>
          </a:prstGeom>
          <a:noFill/>
        </p:spPr>
        <p:txBody>
          <a:bodyPr wrap="square" rtlCol="0">
            <a:spAutoFit/>
          </a:bodyPr>
          <a:lstStyle/>
          <a:p>
            <a:pPr marL="742950" indent="-742950">
              <a:buFont typeface="+mj-lt"/>
              <a:buAutoNum type="arabicPeriod" startAt="6"/>
            </a:pPr>
            <a:r>
              <a:rPr lang="es-ES" sz="4400" dirty="0">
                <a:solidFill>
                  <a:srgbClr val="CC0066"/>
                </a:solidFill>
              </a:rPr>
              <a:t> </a:t>
            </a:r>
          </a:p>
          <a:p>
            <a:pPr marL="742950" indent="-742950">
              <a:buFont typeface="+mj-lt"/>
              <a:buAutoNum type="arabicPeriod" startAt="2"/>
            </a:pPr>
            <a:endParaRPr lang="es-ES" sz="800" dirty="0">
              <a:solidFill>
                <a:srgbClr val="CC0066"/>
              </a:solidFill>
            </a:endParaRPr>
          </a:p>
          <a:p>
            <a:pPr marL="742950" indent="-742950">
              <a:buFont typeface="+mj-lt"/>
              <a:buAutoNum type="arabicPeriod" startAt="2"/>
            </a:pPr>
            <a:endParaRPr lang="es-ES" sz="800" dirty="0">
              <a:solidFill>
                <a:srgbClr val="CC0066"/>
              </a:solidFill>
            </a:endParaRPr>
          </a:p>
          <a:p>
            <a:pPr marL="742950" indent="-742950">
              <a:buFont typeface="+mj-lt"/>
              <a:buAutoNum type="arabicPeriod" startAt="7"/>
            </a:pPr>
            <a:r>
              <a:rPr lang="es-ES" sz="4400" dirty="0">
                <a:solidFill>
                  <a:srgbClr val="CC0066"/>
                </a:solidFill>
              </a:rPr>
              <a:t> </a:t>
            </a:r>
          </a:p>
          <a:p>
            <a:pPr marL="342900" indent="-342900">
              <a:buFont typeface="+mj-lt"/>
              <a:buAutoNum type="arabicPeriod" startAt="7"/>
            </a:pPr>
            <a:endParaRPr lang="es-ES" sz="500" dirty="0">
              <a:solidFill>
                <a:srgbClr val="CC0066"/>
              </a:solidFill>
            </a:endParaRPr>
          </a:p>
          <a:p>
            <a:pPr marL="342900" indent="-342900">
              <a:buFont typeface="+mj-lt"/>
              <a:buAutoNum type="arabicPeriod" startAt="7"/>
            </a:pPr>
            <a:r>
              <a:rPr lang="es-ES" sz="4400" dirty="0">
                <a:solidFill>
                  <a:srgbClr val="CC0066"/>
                </a:solidFill>
              </a:rPr>
              <a:t> </a:t>
            </a:r>
          </a:p>
          <a:p>
            <a:pPr marL="342900" indent="-342900">
              <a:buFont typeface="+mj-lt"/>
              <a:buAutoNum type="arabicPeriod" startAt="7"/>
            </a:pPr>
            <a:endParaRPr lang="es-ES" sz="100" dirty="0">
              <a:solidFill>
                <a:srgbClr val="CC0066"/>
              </a:solidFill>
            </a:endParaRPr>
          </a:p>
          <a:p>
            <a:pPr marL="342900" indent="-342900">
              <a:buFont typeface="+mj-lt"/>
              <a:buAutoNum type="arabicPeriod" startAt="7"/>
            </a:pPr>
            <a:endParaRPr lang="es-ES" sz="100" dirty="0">
              <a:solidFill>
                <a:srgbClr val="CC0066"/>
              </a:solidFill>
            </a:endParaRPr>
          </a:p>
          <a:p>
            <a:pPr marL="342900" indent="-342900">
              <a:buFont typeface="+mj-lt"/>
              <a:buAutoNum type="arabicPeriod" startAt="7"/>
            </a:pPr>
            <a:endParaRPr lang="es-ES" sz="800" dirty="0">
              <a:solidFill>
                <a:srgbClr val="CC0066"/>
              </a:solidFill>
            </a:endParaRPr>
          </a:p>
          <a:p>
            <a:pPr marL="342900" indent="-342900">
              <a:buFont typeface="+mj-lt"/>
              <a:buAutoNum type="arabicPeriod" startAt="7"/>
            </a:pPr>
            <a:r>
              <a:rPr lang="es-ES" sz="4400" dirty="0">
                <a:solidFill>
                  <a:srgbClr val="CC0066"/>
                </a:solidFill>
              </a:rPr>
              <a:t> </a:t>
            </a:r>
          </a:p>
          <a:p>
            <a:pPr marL="342900" indent="-342900">
              <a:buFont typeface="+mj-lt"/>
              <a:buAutoNum type="arabicPeriod" startAt="7"/>
            </a:pPr>
            <a:endParaRPr lang="es-ES" sz="200" dirty="0">
              <a:solidFill>
                <a:srgbClr val="CC0066"/>
              </a:solidFill>
            </a:endParaRPr>
          </a:p>
          <a:p>
            <a:r>
              <a:rPr lang="es-ES" sz="4400" dirty="0">
                <a:solidFill>
                  <a:srgbClr val="CC0066"/>
                </a:solidFill>
              </a:rPr>
              <a:t>10</a:t>
            </a:r>
          </a:p>
        </p:txBody>
      </p:sp>
      <p:pic>
        <p:nvPicPr>
          <p:cNvPr id="21" name="Imagen 20">
            <a:extLst>
              <a:ext uri="{FF2B5EF4-FFF2-40B4-BE49-F238E27FC236}">
                <a16:creationId xmlns:a16="http://schemas.microsoft.com/office/drawing/2014/main" id="{6EA3F342-A692-4D6C-B8FD-67351126B077}"/>
              </a:ext>
            </a:extLst>
          </p:cNvPr>
          <p:cNvPicPr>
            <a:picLocks noChangeAspect="1"/>
          </p:cNvPicPr>
          <p:nvPr/>
        </p:nvPicPr>
        <p:blipFill>
          <a:blip r:embed="rId13"/>
          <a:stretch>
            <a:fillRect/>
          </a:stretch>
        </p:blipFill>
        <p:spPr>
          <a:xfrm>
            <a:off x="4692951" y="4981124"/>
            <a:ext cx="638820" cy="843962"/>
          </a:xfrm>
          <a:prstGeom prst="rect">
            <a:avLst/>
          </a:prstGeom>
        </p:spPr>
      </p:pic>
      <p:pic>
        <p:nvPicPr>
          <p:cNvPr id="23" name="Imagen 22">
            <a:extLst>
              <a:ext uri="{FF2B5EF4-FFF2-40B4-BE49-F238E27FC236}">
                <a16:creationId xmlns:a16="http://schemas.microsoft.com/office/drawing/2014/main" id="{DFD20497-6B6E-4E8D-9255-A413F1F50CCE}"/>
              </a:ext>
            </a:extLst>
          </p:cNvPr>
          <p:cNvPicPr>
            <a:picLocks noChangeAspect="1"/>
          </p:cNvPicPr>
          <p:nvPr/>
        </p:nvPicPr>
        <p:blipFill>
          <a:blip r:embed="rId14"/>
          <a:stretch>
            <a:fillRect/>
          </a:stretch>
        </p:blipFill>
        <p:spPr>
          <a:xfrm>
            <a:off x="4643462" y="2302596"/>
            <a:ext cx="789993" cy="715080"/>
          </a:xfrm>
          <a:prstGeom prst="rect">
            <a:avLst/>
          </a:prstGeom>
        </p:spPr>
      </p:pic>
      <p:pic>
        <p:nvPicPr>
          <p:cNvPr id="25" name="Imagen 24">
            <a:extLst>
              <a:ext uri="{FF2B5EF4-FFF2-40B4-BE49-F238E27FC236}">
                <a16:creationId xmlns:a16="http://schemas.microsoft.com/office/drawing/2014/main" id="{CAA208A3-0B70-4005-AC8A-5D5C777DCA41}"/>
              </a:ext>
            </a:extLst>
          </p:cNvPr>
          <p:cNvPicPr>
            <a:picLocks noChangeAspect="1"/>
          </p:cNvPicPr>
          <p:nvPr/>
        </p:nvPicPr>
        <p:blipFill>
          <a:blip r:embed="rId15"/>
          <a:stretch>
            <a:fillRect/>
          </a:stretch>
        </p:blipFill>
        <p:spPr>
          <a:xfrm>
            <a:off x="4489102" y="4017426"/>
            <a:ext cx="1008493" cy="868316"/>
          </a:xfrm>
          <a:prstGeom prst="rect">
            <a:avLst/>
          </a:prstGeom>
        </p:spPr>
      </p:pic>
      <p:pic>
        <p:nvPicPr>
          <p:cNvPr id="27" name="Imagen 26">
            <a:extLst>
              <a:ext uri="{FF2B5EF4-FFF2-40B4-BE49-F238E27FC236}">
                <a16:creationId xmlns:a16="http://schemas.microsoft.com/office/drawing/2014/main" id="{80EB902A-FBD9-46D5-B8C4-FD4C7A5C622E}"/>
              </a:ext>
            </a:extLst>
          </p:cNvPr>
          <p:cNvPicPr>
            <a:picLocks noChangeAspect="1"/>
          </p:cNvPicPr>
          <p:nvPr/>
        </p:nvPicPr>
        <p:blipFill>
          <a:blip r:embed="rId16"/>
          <a:stretch>
            <a:fillRect/>
          </a:stretch>
        </p:blipFill>
        <p:spPr>
          <a:xfrm>
            <a:off x="4674204" y="3187024"/>
            <a:ext cx="600016" cy="735020"/>
          </a:xfrm>
          <a:prstGeom prst="rect">
            <a:avLst/>
          </a:prstGeom>
        </p:spPr>
      </p:pic>
      <p:pic>
        <p:nvPicPr>
          <p:cNvPr id="29" name="Imagen 28">
            <a:extLst>
              <a:ext uri="{FF2B5EF4-FFF2-40B4-BE49-F238E27FC236}">
                <a16:creationId xmlns:a16="http://schemas.microsoft.com/office/drawing/2014/main" id="{48AA6C0D-BD3A-45C5-AD7D-F2F027DFA23E}"/>
              </a:ext>
            </a:extLst>
          </p:cNvPr>
          <p:cNvPicPr>
            <a:picLocks noChangeAspect="1"/>
          </p:cNvPicPr>
          <p:nvPr/>
        </p:nvPicPr>
        <p:blipFill>
          <a:blip r:embed="rId17"/>
          <a:stretch>
            <a:fillRect/>
          </a:stretch>
        </p:blipFill>
        <p:spPr>
          <a:xfrm>
            <a:off x="4586864" y="5879429"/>
            <a:ext cx="875802" cy="596733"/>
          </a:xfrm>
          <a:prstGeom prst="rect">
            <a:avLst/>
          </a:prstGeom>
        </p:spPr>
      </p:pic>
      <p:pic>
        <p:nvPicPr>
          <p:cNvPr id="31" name="Imagen 30">
            <a:extLst>
              <a:ext uri="{FF2B5EF4-FFF2-40B4-BE49-F238E27FC236}">
                <a16:creationId xmlns:a16="http://schemas.microsoft.com/office/drawing/2014/main" id="{D67AE3A0-0535-4B3E-AC7B-2B405713B77A}"/>
              </a:ext>
            </a:extLst>
          </p:cNvPr>
          <p:cNvPicPr>
            <a:picLocks noChangeAspect="1"/>
          </p:cNvPicPr>
          <p:nvPr/>
        </p:nvPicPr>
        <p:blipFill>
          <a:blip r:embed="rId18"/>
          <a:stretch>
            <a:fillRect/>
          </a:stretch>
        </p:blipFill>
        <p:spPr>
          <a:xfrm>
            <a:off x="11194727" y="2230124"/>
            <a:ext cx="727448" cy="699289"/>
          </a:xfrm>
          <a:prstGeom prst="rect">
            <a:avLst/>
          </a:prstGeom>
        </p:spPr>
      </p:pic>
      <p:pic>
        <p:nvPicPr>
          <p:cNvPr id="35" name="Imagen 34">
            <a:extLst>
              <a:ext uri="{FF2B5EF4-FFF2-40B4-BE49-F238E27FC236}">
                <a16:creationId xmlns:a16="http://schemas.microsoft.com/office/drawing/2014/main" id="{C70A686D-CCE5-4B5A-9302-F33E6FEA3638}"/>
              </a:ext>
            </a:extLst>
          </p:cNvPr>
          <p:cNvPicPr>
            <a:picLocks noChangeAspect="1"/>
          </p:cNvPicPr>
          <p:nvPr/>
        </p:nvPicPr>
        <p:blipFill>
          <a:blip r:embed="rId19"/>
          <a:stretch>
            <a:fillRect/>
          </a:stretch>
        </p:blipFill>
        <p:spPr>
          <a:xfrm>
            <a:off x="11146907" y="3062136"/>
            <a:ext cx="727448" cy="670617"/>
          </a:xfrm>
          <a:prstGeom prst="rect">
            <a:avLst/>
          </a:prstGeom>
        </p:spPr>
      </p:pic>
      <p:pic>
        <p:nvPicPr>
          <p:cNvPr id="38" name="Imagen 37">
            <a:extLst>
              <a:ext uri="{FF2B5EF4-FFF2-40B4-BE49-F238E27FC236}">
                <a16:creationId xmlns:a16="http://schemas.microsoft.com/office/drawing/2014/main" id="{548975F2-9139-4194-9062-7E5D63CECB9B}"/>
              </a:ext>
            </a:extLst>
          </p:cNvPr>
          <p:cNvPicPr>
            <a:picLocks noChangeAspect="1"/>
          </p:cNvPicPr>
          <p:nvPr/>
        </p:nvPicPr>
        <p:blipFill>
          <a:blip r:embed="rId20"/>
          <a:stretch>
            <a:fillRect/>
          </a:stretch>
        </p:blipFill>
        <p:spPr>
          <a:xfrm>
            <a:off x="11011622" y="3819056"/>
            <a:ext cx="865319" cy="750432"/>
          </a:xfrm>
          <a:prstGeom prst="rect">
            <a:avLst/>
          </a:prstGeom>
        </p:spPr>
      </p:pic>
      <p:pic>
        <p:nvPicPr>
          <p:cNvPr id="40" name="Imagen 39">
            <a:extLst>
              <a:ext uri="{FF2B5EF4-FFF2-40B4-BE49-F238E27FC236}">
                <a16:creationId xmlns:a16="http://schemas.microsoft.com/office/drawing/2014/main" id="{E053FA6D-F65A-4333-B8AF-69615FE93D44}"/>
              </a:ext>
            </a:extLst>
          </p:cNvPr>
          <p:cNvPicPr>
            <a:picLocks noChangeAspect="1"/>
          </p:cNvPicPr>
          <p:nvPr/>
        </p:nvPicPr>
        <p:blipFill>
          <a:blip r:embed="rId21"/>
          <a:stretch>
            <a:fillRect/>
          </a:stretch>
        </p:blipFill>
        <p:spPr>
          <a:xfrm>
            <a:off x="11159839" y="4682553"/>
            <a:ext cx="705281" cy="750432"/>
          </a:xfrm>
          <a:prstGeom prst="rect">
            <a:avLst/>
          </a:prstGeom>
        </p:spPr>
      </p:pic>
      <p:pic>
        <p:nvPicPr>
          <p:cNvPr id="42" name="Imagen 41">
            <a:extLst>
              <a:ext uri="{FF2B5EF4-FFF2-40B4-BE49-F238E27FC236}">
                <a16:creationId xmlns:a16="http://schemas.microsoft.com/office/drawing/2014/main" id="{87954BED-B77A-4F53-BA1F-35142FEE6291}"/>
              </a:ext>
            </a:extLst>
          </p:cNvPr>
          <p:cNvPicPr>
            <a:picLocks noChangeAspect="1"/>
          </p:cNvPicPr>
          <p:nvPr/>
        </p:nvPicPr>
        <p:blipFill>
          <a:blip r:embed="rId22"/>
          <a:stretch>
            <a:fillRect/>
          </a:stretch>
        </p:blipFill>
        <p:spPr>
          <a:xfrm>
            <a:off x="10906941" y="5642683"/>
            <a:ext cx="1165673" cy="473492"/>
          </a:xfrm>
          <a:prstGeom prst="rect">
            <a:avLst/>
          </a:prstGeom>
        </p:spPr>
      </p:pic>
    </p:spTree>
    <p:extLst>
      <p:ext uri="{BB962C8B-B14F-4D97-AF65-F5344CB8AC3E}">
        <p14:creationId xmlns:p14="http://schemas.microsoft.com/office/powerpoint/2010/main" val="115705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957760337"/>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700075" y="649483"/>
            <a:ext cx="222000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5. LAS PERSONAS.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20</a:t>
            </a:fld>
            <a:endParaRPr lang="es-ES"/>
          </a:p>
        </p:txBody>
      </p:sp>
      <p:sp>
        <p:nvSpPr>
          <p:cNvPr id="8" name="CuadroTexto 7">
            <a:extLst>
              <a:ext uri="{FF2B5EF4-FFF2-40B4-BE49-F238E27FC236}">
                <a16:creationId xmlns:a16="http://schemas.microsoft.com/office/drawing/2014/main" id="{B5B479E0-43BB-464A-AA65-5BD4BA8711EC}"/>
              </a:ext>
            </a:extLst>
          </p:cNvPr>
          <p:cNvSpPr txBox="1"/>
          <p:nvPr/>
        </p:nvSpPr>
        <p:spPr>
          <a:xfrm>
            <a:off x="2606040" y="1098396"/>
            <a:ext cx="8751608" cy="1815882"/>
          </a:xfrm>
          <a:prstGeom prst="rect">
            <a:avLst/>
          </a:prstGeom>
          <a:noFill/>
        </p:spPr>
        <p:txBody>
          <a:bodyPr wrap="square" rtlCol="0">
            <a:spAutoFit/>
          </a:bodyPr>
          <a:lstStyle/>
          <a:p>
            <a:pPr algn="just"/>
            <a:r>
              <a:rPr lang="es-ES" dirty="0">
                <a:solidFill>
                  <a:schemeClr val="accent1">
                    <a:lumMod val="50000"/>
                  </a:schemeClr>
                </a:solidFill>
              </a:rPr>
              <a:t>El </a:t>
            </a:r>
            <a:r>
              <a:rPr lang="es-ES" b="1" dirty="0">
                <a:solidFill>
                  <a:srgbClr val="CC0066"/>
                </a:solidFill>
              </a:rPr>
              <a:t>EJE 2</a:t>
            </a:r>
            <a:r>
              <a:rPr lang="es-ES" dirty="0"/>
              <a:t> </a:t>
            </a:r>
            <a:r>
              <a:rPr lang="es-ES" dirty="0">
                <a:solidFill>
                  <a:schemeClr val="accent1">
                    <a:lumMod val="50000"/>
                  </a:schemeClr>
                </a:solidFill>
              </a:rPr>
              <a:t>del Plan Estratégico 2021-2023 tiene por título </a:t>
            </a:r>
            <a:r>
              <a:rPr lang="es-ES" sz="2000" dirty="0">
                <a:solidFill>
                  <a:srgbClr val="CC0066"/>
                </a:solidFill>
              </a:rPr>
              <a:t>“EJE 2. Potenciación de las capacidades y cualidades de las personas.”. </a:t>
            </a:r>
            <a:r>
              <a:rPr lang="es-ES" dirty="0">
                <a:solidFill>
                  <a:schemeClr val="accent1">
                    <a:lumMod val="50000"/>
                  </a:schemeClr>
                </a:solidFill>
              </a:rPr>
              <a:t>Se trata de desarrollar procesos y fórmulas de gestión para aprovechar al máximo el potencial de las personas de la organización y para mejorar el clima laboral, realizando una planificación y mejora de la gestión de los recursos humanos. Se mejoran los canales de información, de participación, los planes de prevención, formación, se fomenta la integridad y la comunicación horizontal y vertical.</a:t>
            </a:r>
          </a:p>
        </p:txBody>
      </p:sp>
      <p:sp>
        <p:nvSpPr>
          <p:cNvPr id="9" name="CuadroTexto 8">
            <a:extLst>
              <a:ext uri="{FF2B5EF4-FFF2-40B4-BE49-F238E27FC236}">
                <a16:creationId xmlns:a16="http://schemas.microsoft.com/office/drawing/2014/main" id="{65AF05A3-236C-406F-B8E7-8349FCD192D4}"/>
              </a:ext>
            </a:extLst>
          </p:cNvPr>
          <p:cNvSpPr txBox="1"/>
          <p:nvPr/>
        </p:nvSpPr>
        <p:spPr>
          <a:xfrm>
            <a:off x="2606040" y="3007832"/>
            <a:ext cx="8751608" cy="646331"/>
          </a:xfrm>
          <a:prstGeom prst="rect">
            <a:avLst/>
          </a:prstGeom>
          <a:noFill/>
        </p:spPr>
        <p:txBody>
          <a:bodyPr wrap="square" rtlCol="0">
            <a:spAutoFit/>
          </a:bodyPr>
          <a:lstStyle/>
          <a:p>
            <a:pPr algn="just"/>
            <a:r>
              <a:rPr lang="es-ES" dirty="0">
                <a:solidFill>
                  <a:schemeClr val="accent1">
                    <a:lumMod val="50000"/>
                  </a:schemeClr>
                </a:solidFill>
              </a:rPr>
              <a:t>El Eje 2 se concretaba en  </a:t>
            </a:r>
            <a:r>
              <a:rPr lang="es-ES" b="1" dirty="0">
                <a:solidFill>
                  <a:srgbClr val="C00000"/>
                </a:solidFill>
              </a:rPr>
              <a:t>5 objetivos estratégicos </a:t>
            </a:r>
            <a:r>
              <a:rPr lang="es-ES" dirty="0">
                <a:solidFill>
                  <a:schemeClr val="accent1">
                    <a:lumMod val="50000"/>
                  </a:schemeClr>
                </a:solidFill>
              </a:rPr>
              <a:t>que se desarrollaron en </a:t>
            </a:r>
            <a:r>
              <a:rPr lang="es-ES" b="1" dirty="0">
                <a:solidFill>
                  <a:srgbClr val="C00000"/>
                </a:solidFill>
              </a:rPr>
              <a:t>19 medidas, 10 en 2022 y 9 en 2023.</a:t>
            </a:r>
            <a:r>
              <a:rPr lang="es-ES" dirty="0">
                <a:solidFill>
                  <a:schemeClr val="accent1">
                    <a:lumMod val="50000"/>
                  </a:schemeClr>
                </a:solidFill>
              </a:rPr>
              <a:t> </a:t>
            </a:r>
          </a:p>
        </p:txBody>
      </p:sp>
      <p:graphicFrame>
        <p:nvGraphicFramePr>
          <p:cNvPr id="12" name="Tabla 11">
            <a:extLst>
              <a:ext uri="{FF2B5EF4-FFF2-40B4-BE49-F238E27FC236}">
                <a16:creationId xmlns:a16="http://schemas.microsoft.com/office/drawing/2014/main" id="{D14E2AC8-D605-45F5-9DF8-3CD46003AD54}"/>
              </a:ext>
            </a:extLst>
          </p:cNvPr>
          <p:cNvGraphicFramePr>
            <a:graphicFrameLocks noGrp="1"/>
          </p:cNvGraphicFramePr>
          <p:nvPr>
            <p:extLst>
              <p:ext uri="{D42A27DB-BD31-4B8C-83A1-F6EECF244321}">
                <p14:modId xmlns:p14="http://schemas.microsoft.com/office/powerpoint/2010/main" val="1669875038"/>
              </p:ext>
            </p:extLst>
          </p:nvPr>
        </p:nvGraphicFramePr>
        <p:xfrm>
          <a:off x="3025781" y="3841257"/>
          <a:ext cx="7568588" cy="2500775"/>
        </p:xfrm>
        <a:graphic>
          <a:graphicData uri="http://schemas.openxmlformats.org/drawingml/2006/table">
            <a:tbl>
              <a:tblPr firstRow="1">
                <a:tableStyleId>{9DCAF9ED-07DC-4A11-8D7F-57B35C25682E}</a:tableStyleId>
              </a:tblPr>
              <a:tblGrid>
                <a:gridCol w="7568588">
                  <a:extLst>
                    <a:ext uri="{9D8B030D-6E8A-4147-A177-3AD203B41FA5}">
                      <a16:colId xmlns:a16="http://schemas.microsoft.com/office/drawing/2014/main" val="3245041723"/>
                    </a:ext>
                  </a:extLst>
                </a:gridCol>
              </a:tblGrid>
              <a:tr h="363794">
                <a:tc>
                  <a:txBody>
                    <a:bodyPr/>
                    <a:lstStyle/>
                    <a:p>
                      <a:pPr algn="ctr" fontAlgn="b"/>
                      <a:r>
                        <a:rPr lang="es-ES" sz="1400" b="1" u="none" strike="noStrike" dirty="0">
                          <a:solidFill>
                            <a:schemeClr val="accent1">
                              <a:lumMod val="50000"/>
                            </a:schemeClr>
                          </a:solidFill>
                          <a:effectLst/>
                        </a:rPr>
                        <a:t>OBJETIVOS ESTRATÉGICOS EJE 2: “POTENCIACIÓN DE LAS CAPACIDADES Y CUALIDADES DE LAS PERSONAS”</a:t>
                      </a:r>
                      <a:endParaRPr lang="es-ES" sz="14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93C9"/>
                    </a:solidFill>
                  </a:tcPr>
                </a:tc>
                <a:extLst>
                  <a:ext uri="{0D108BD9-81ED-4DB2-BD59-A6C34878D82A}">
                    <a16:rowId xmlns:a16="http://schemas.microsoft.com/office/drawing/2014/main" val="1805884026"/>
                  </a:ext>
                </a:extLst>
              </a:tr>
              <a:tr h="412906">
                <a:tc>
                  <a:txBody>
                    <a:bodyPr/>
                    <a:lstStyle/>
                    <a:p>
                      <a:pPr algn="l">
                        <a:lnSpc>
                          <a:spcPct val="115000"/>
                        </a:lnSpc>
                        <a:spcAft>
                          <a:spcPts val="1000"/>
                        </a:spcAft>
                      </a:pPr>
                      <a:r>
                        <a:rPr lang="es-ES" sz="1200" b="1" u="none" strike="noStrike" kern="1200" dirty="0">
                          <a:solidFill>
                            <a:schemeClr val="accent1">
                              <a:lumMod val="50000"/>
                            </a:schemeClr>
                          </a:solidFill>
                          <a:effectLst/>
                          <a:latin typeface="+mn-lt"/>
                          <a:ea typeface="+mn-ea"/>
                          <a:cs typeface="+mn-cs"/>
                        </a:rPr>
                        <a:t>2.1 Visibilizar las medidas de prevención de riesgos laborales.</a:t>
                      </a:r>
                    </a:p>
                  </a:txBody>
                  <a:tcPr marL="68580" marR="68580" marT="0" marB="0" anchor="ctr">
                    <a:solidFill>
                      <a:srgbClr val="FFE1F0"/>
                    </a:solidFill>
                  </a:tcPr>
                </a:tc>
                <a:extLst>
                  <a:ext uri="{0D108BD9-81ED-4DB2-BD59-A6C34878D82A}">
                    <a16:rowId xmlns:a16="http://schemas.microsoft.com/office/drawing/2014/main" val="3006738235"/>
                  </a:ext>
                </a:extLst>
              </a:tr>
              <a:tr h="412906">
                <a:tc>
                  <a:txBody>
                    <a:bodyPr/>
                    <a:lstStyle/>
                    <a:p>
                      <a:pPr algn="l">
                        <a:lnSpc>
                          <a:spcPct val="115000"/>
                        </a:lnSpc>
                        <a:spcAft>
                          <a:spcPts val="1000"/>
                        </a:spcAft>
                      </a:pPr>
                      <a:r>
                        <a:rPr lang="es-ES" sz="1200" b="1" u="none" strike="noStrike" kern="1200" dirty="0">
                          <a:solidFill>
                            <a:schemeClr val="accent1">
                              <a:lumMod val="50000"/>
                            </a:schemeClr>
                          </a:solidFill>
                          <a:effectLst/>
                          <a:latin typeface="+mn-lt"/>
                          <a:ea typeface="+mn-ea"/>
                          <a:cs typeface="+mn-cs"/>
                        </a:rPr>
                        <a:t>2.2  Implementar acciones que aseguren la transferencia del conocimiento .</a:t>
                      </a:r>
                    </a:p>
                  </a:txBody>
                  <a:tcPr marL="68580" marR="68580" marT="0" marB="0" anchor="ctr">
                    <a:solidFill>
                      <a:srgbClr val="FFE1F0"/>
                    </a:solidFill>
                  </a:tcPr>
                </a:tc>
                <a:extLst>
                  <a:ext uri="{0D108BD9-81ED-4DB2-BD59-A6C34878D82A}">
                    <a16:rowId xmlns:a16="http://schemas.microsoft.com/office/drawing/2014/main" val="1357815780"/>
                  </a:ext>
                </a:extLst>
              </a:tr>
              <a:tr h="412906">
                <a:tc>
                  <a:txBody>
                    <a:bodyPr/>
                    <a:lstStyle/>
                    <a:p>
                      <a:pPr algn="l">
                        <a:lnSpc>
                          <a:spcPct val="115000"/>
                        </a:lnSpc>
                        <a:spcAft>
                          <a:spcPts val="1000"/>
                        </a:spcAft>
                      </a:pPr>
                      <a:r>
                        <a:rPr lang="es-ES" sz="1200" b="1" u="none" strike="noStrike" kern="1200" dirty="0">
                          <a:solidFill>
                            <a:schemeClr val="accent1">
                              <a:lumMod val="50000"/>
                            </a:schemeClr>
                          </a:solidFill>
                          <a:effectLst/>
                          <a:latin typeface="+mn-lt"/>
                          <a:ea typeface="+mn-ea"/>
                          <a:cs typeface="+mn-cs"/>
                        </a:rPr>
                        <a:t>2.3 La evaluación del desempeño dentro de una política de gestión por objetivos.</a:t>
                      </a:r>
                    </a:p>
                  </a:txBody>
                  <a:tcPr marL="68580" marR="68580" marT="0" marB="0" anchor="ctr">
                    <a:solidFill>
                      <a:srgbClr val="FFE1F0"/>
                    </a:solidFill>
                  </a:tcPr>
                </a:tc>
                <a:extLst>
                  <a:ext uri="{0D108BD9-81ED-4DB2-BD59-A6C34878D82A}">
                    <a16:rowId xmlns:a16="http://schemas.microsoft.com/office/drawing/2014/main" val="4165540624"/>
                  </a:ext>
                </a:extLst>
              </a:tr>
              <a:tr h="412906">
                <a:tc>
                  <a:txBody>
                    <a:bodyPr/>
                    <a:lstStyle/>
                    <a:p>
                      <a:pPr algn="l">
                        <a:lnSpc>
                          <a:spcPct val="115000"/>
                        </a:lnSpc>
                        <a:spcAft>
                          <a:spcPts val="1000"/>
                        </a:spcAft>
                      </a:pPr>
                      <a:r>
                        <a:rPr lang="es-ES" sz="1200" b="1" u="none" strike="noStrike" kern="1200">
                          <a:solidFill>
                            <a:schemeClr val="accent1">
                              <a:lumMod val="50000"/>
                            </a:schemeClr>
                          </a:solidFill>
                          <a:effectLst/>
                          <a:latin typeface="+mn-lt"/>
                          <a:ea typeface="+mn-ea"/>
                          <a:cs typeface="+mn-cs"/>
                        </a:rPr>
                        <a:t>2.4 Adaptar los recursos humanos a las necesidades objetivas.</a:t>
                      </a:r>
                    </a:p>
                  </a:txBody>
                  <a:tcPr marL="68580" marR="68580" marT="0" marB="0" anchor="ctr">
                    <a:solidFill>
                      <a:srgbClr val="FFE1F0"/>
                    </a:solidFill>
                  </a:tcPr>
                </a:tc>
                <a:extLst>
                  <a:ext uri="{0D108BD9-81ED-4DB2-BD59-A6C34878D82A}">
                    <a16:rowId xmlns:a16="http://schemas.microsoft.com/office/drawing/2014/main" val="1559310158"/>
                  </a:ext>
                </a:extLst>
              </a:tr>
              <a:tr h="412906">
                <a:tc>
                  <a:txBody>
                    <a:bodyPr/>
                    <a:lstStyle/>
                    <a:p>
                      <a:pPr algn="l">
                        <a:lnSpc>
                          <a:spcPct val="115000"/>
                        </a:lnSpc>
                        <a:spcAft>
                          <a:spcPts val="1000"/>
                        </a:spcAft>
                      </a:pPr>
                      <a:r>
                        <a:rPr lang="es-ES" sz="1200" b="1" u="none" strike="noStrike" kern="1200" dirty="0">
                          <a:solidFill>
                            <a:schemeClr val="accent1">
                              <a:lumMod val="50000"/>
                            </a:schemeClr>
                          </a:solidFill>
                          <a:effectLst/>
                          <a:latin typeface="+mn-lt"/>
                          <a:ea typeface="+mn-ea"/>
                          <a:cs typeface="+mn-cs"/>
                        </a:rPr>
                        <a:t>2.5 Implementar un clima laboral satisfactorio.  </a:t>
                      </a:r>
                    </a:p>
                  </a:txBody>
                  <a:tcPr marL="68580" marR="68580" marT="0" marB="0" anchor="ctr">
                    <a:solidFill>
                      <a:srgbClr val="FFE1F0"/>
                    </a:solidFill>
                  </a:tcPr>
                </a:tc>
                <a:extLst>
                  <a:ext uri="{0D108BD9-81ED-4DB2-BD59-A6C34878D82A}">
                    <a16:rowId xmlns:a16="http://schemas.microsoft.com/office/drawing/2014/main" val="1630141464"/>
                  </a:ext>
                </a:extLst>
              </a:tr>
            </a:tbl>
          </a:graphicData>
        </a:graphic>
      </p:graphicFrame>
      <p:pic>
        <p:nvPicPr>
          <p:cNvPr id="5" name="Imagen 4">
            <a:extLst>
              <a:ext uri="{FF2B5EF4-FFF2-40B4-BE49-F238E27FC236}">
                <a16:creationId xmlns:a16="http://schemas.microsoft.com/office/drawing/2014/main" id="{E0293445-7F13-48F4-ACF0-DC6CCE5624D1}"/>
              </a:ext>
            </a:extLst>
          </p:cNvPr>
          <p:cNvPicPr>
            <a:picLocks noChangeAspect="1"/>
          </p:cNvPicPr>
          <p:nvPr/>
        </p:nvPicPr>
        <p:blipFill>
          <a:blip r:embed="rId13"/>
          <a:stretch>
            <a:fillRect/>
          </a:stretch>
        </p:blipFill>
        <p:spPr>
          <a:xfrm>
            <a:off x="10842553" y="3414649"/>
            <a:ext cx="1115194" cy="758952"/>
          </a:xfrm>
          <a:prstGeom prst="rect">
            <a:avLst/>
          </a:prstGeom>
        </p:spPr>
      </p:pic>
    </p:spTree>
    <p:extLst>
      <p:ext uri="{BB962C8B-B14F-4D97-AF65-F5344CB8AC3E}">
        <p14:creationId xmlns:p14="http://schemas.microsoft.com/office/powerpoint/2010/main" val="1140751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253767028"/>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492875"/>
            <a:ext cx="2743200" cy="365125"/>
          </a:xfrm>
        </p:spPr>
        <p:txBody>
          <a:bodyPr/>
          <a:lstStyle/>
          <a:p>
            <a:fld id="{43B9F2F5-9901-4B50-B674-E5A258050F84}" type="slidenum">
              <a:rPr lang="es-ES" smtClean="0"/>
              <a:t>21</a:t>
            </a:fld>
            <a:endParaRPr lang="es-ES"/>
          </a:p>
        </p:txBody>
      </p:sp>
      <p:grpSp>
        <p:nvGrpSpPr>
          <p:cNvPr id="18" name="Grupo 17">
            <a:extLst>
              <a:ext uri="{FF2B5EF4-FFF2-40B4-BE49-F238E27FC236}">
                <a16:creationId xmlns:a16="http://schemas.microsoft.com/office/drawing/2014/main" id="{D8455FB9-4CEC-4B5B-B7B0-DC378AAE4CA9}"/>
              </a:ext>
            </a:extLst>
          </p:cNvPr>
          <p:cNvGrpSpPr/>
          <p:nvPr/>
        </p:nvGrpSpPr>
        <p:grpSpPr>
          <a:xfrm>
            <a:off x="6397208" y="1568445"/>
            <a:ext cx="584970" cy="674403"/>
            <a:chOff x="2686050" y="2895601"/>
            <a:chExt cx="330200" cy="346075"/>
          </a:xfrm>
        </p:grpSpPr>
        <p:sp>
          <p:nvSpPr>
            <p:cNvPr id="19" name="Elipse 309">
              <a:extLst>
                <a:ext uri="{FF2B5EF4-FFF2-40B4-BE49-F238E27FC236}">
                  <a16:creationId xmlns:a16="http://schemas.microsoft.com/office/drawing/2014/main" id="{1F0FF4A3-F0A9-4D3C-B1CF-1B7211BEC38A}"/>
                </a:ext>
              </a:extLst>
            </p:cNvPr>
            <p:cNvSpPr>
              <a:spLocks noChangeArrowheads="1"/>
            </p:cNvSpPr>
            <p:nvPr/>
          </p:nvSpPr>
          <p:spPr bwMode="auto">
            <a:xfrm>
              <a:off x="2809875" y="2895601"/>
              <a:ext cx="82550" cy="825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0" name="Forma libre 310">
              <a:extLst>
                <a:ext uri="{FF2B5EF4-FFF2-40B4-BE49-F238E27FC236}">
                  <a16:creationId xmlns:a16="http://schemas.microsoft.com/office/drawing/2014/main" id="{AC2A65D1-8BB2-4A25-9203-C2D0188A34A4}"/>
                </a:ext>
              </a:extLst>
            </p:cNvPr>
            <p:cNvSpPr>
              <a:spLocks/>
            </p:cNvSpPr>
            <p:nvPr/>
          </p:nvSpPr>
          <p:spPr bwMode="auto">
            <a:xfrm>
              <a:off x="2782888" y="2978151"/>
              <a:ext cx="134938" cy="66675"/>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1" name="Elipse 311">
              <a:extLst>
                <a:ext uri="{FF2B5EF4-FFF2-40B4-BE49-F238E27FC236}">
                  <a16:creationId xmlns:a16="http://schemas.microsoft.com/office/drawing/2014/main" id="{613EECA3-C19C-4F53-AF8B-DD8653F7256C}"/>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2" name="Forma libre 312">
              <a:extLst>
                <a:ext uri="{FF2B5EF4-FFF2-40B4-BE49-F238E27FC236}">
                  <a16:creationId xmlns:a16="http://schemas.microsoft.com/office/drawing/2014/main" id="{0A2940EE-9541-406E-BBEC-FDAA260ADADD}"/>
                </a:ext>
              </a:extLst>
            </p:cNvPr>
            <p:cNvSpPr>
              <a:spLocks/>
            </p:cNvSpPr>
            <p:nvPr/>
          </p:nvSpPr>
          <p:spPr bwMode="auto">
            <a:xfrm>
              <a:off x="2686050"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3" name="Elipse 313">
              <a:extLst>
                <a:ext uri="{FF2B5EF4-FFF2-40B4-BE49-F238E27FC236}">
                  <a16:creationId xmlns:a16="http://schemas.microsoft.com/office/drawing/2014/main" id="{FC58B145-1453-49EC-83AA-E6401E4B89F5}"/>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4" name="Forma libre 314">
              <a:extLst>
                <a:ext uri="{FF2B5EF4-FFF2-40B4-BE49-F238E27FC236}">
                  <a16:creationId xmlns:a16="http://schemas.microsoft.com/office/drawing/2014/main" id="{B7E2C2FE-DA06-4C5A-989E-561340CD17E7}"/>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5" name="Elipse 315">
              <a:extLst>
                <a:ext uri="{FF2B5EF4-FFF2-40B4-BE49-F238E27FC236}">
                  <a16:creationId xmlns:a16="http://schemas.microsoft.com/office/drawing/2014/main" id="{A90E45F6-9A61-45DC-925C-98D15752A855}"/>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6" name="Forma libre 316">
              <a:extLst>
                <a:ext uri="{FF2B5EF4-FFF2-40B4-BE49-F238E27FC236}">
                  <a16:creationId xmlns:a16="http://schemas.microsoft.com/office/drawing/2014/main" id="{01389DE0-D0D2-4A07-8C0E-CDC61B6B3E12}"/>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7" name="Elipse 317">
              <a:extLst>
                <a:ext uri="{FF2B5EF4-FFF2-40B4-BE49-F238E27FC236}">
                  <a16:creationId xmlns:a16="http://schemas.microsoft.com/office/drawing/2014/main" id="{2025C63E-3F11-41C5-A7E8-A9E2765FF327}"/>
                </a:ext>
              </a:extLst>
            </p:cNvPr>
            <p:cNvSpPr>
              <a:spLocks noChangeArrowheads="1"/>
            </p:cNvSpPr>
            <p:nvPr/>
          </p:nvSpPr>
          <p:spPr bwMode="auto">
            <a:xfrm>
              <a:off x="2820988"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8" name="Forma libre 318">
              <a:extLst>
                <a:ext uri="{FF2B5EF4-FFF2-40B4-BE49-F238E27FC236}">
                  <a16:creationId xmlns:a16="http://schemas.microsoft.com/office/drawing/2014/main" id="{169AED6F-704D-4183-B1D4-C0DE45BAA28E}"/>
                </a:ext>
              </a:extLst>
            </p:cNvPr>
            <p:cNvSpPr>
              <a:spLocks/>
            </p:cNvSpPr>
            <p:nvPr/>
          </p:nvSpPr>
          <p:spPr bwMode="auto">
            <a:xfrm>
              <a:off x="2798763"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29" name="Forma libre 319">
              <a:extLst>
                <a:ext uri="{FF2B5EF4-FFF2-40B4-BE49-F238E27FC236}">
                  <a16:creationId xmlns:a16="http://schemas.microsoft.com/office/drawing/2014/main" id="{4DD8DE64-5FCE-4BC4-A2FA-8712C1020C06}"/>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sp>
          <p:nvSpPr>
            <p:cNvPr id="30" name="Línea 320">
              <a:extLst>
                <a:ext uri="{FF2B5EF4-FFF2-40B4-BE49-F238E27FC236}">
                  <a16:creationId xmlns:a16="http://schemas.microsoft.com/office/drawing/2014/main" id="{12B61D63-A014-4465-B869-68A8E45A1EB0}"/>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rtlCol="0" anchor="t" anchorCtr="0" compatLnSpc="1">
              <a:prstTxWarp prst="textNoShape">
                <a:avLst/>
              </a:prstTxWarp>
            </a:bodyPr>
            <a:lstStyle/>
            <a:p>
              <a:pPr rtl="0"/>
              <a:endParaRPr lang="es-ES" dirty="0"/>
            </a:p>
          </p:txBody>
        </p:sp>
      </p:grpSp>
      <p:sp>
        <p:nvSpPr>
          <p:cNvPr id="126" name="Rectángulo 125">
            <a:extLst>
              <a:ext uri="{FF2B5EF4-FFF2-40B4-BE49-F238E27FC236}">
                <a16:creationId xmlns:a16="http://schemas.microsoft.com/office/drawing/2014/main" id="{92C8C914-D0F4-4DE4-B39B-2D9D4F2A6EA2}"/>
              </a:ext>
            </a:extLst>
          </p:cNvPr>
          <p:cNvSpPr/>
          <p:nvPr/>
        </p:nvSpPr>
        <p:spPr>
          <a:xfrm>
            <a:off x="4685978" y="1200063"/>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2: medidas ejecutadas al 100%</a:t>
            </a:r>
            <a:endParaRPr lang="es-ES" dirty="0">
              <a:solidFill>
                <a:srgbClr val="002060"/>
              </a:solidFill>
            </a:endParaRPr>
          </a:p>
        </p:txBody>
      </p:sp>
      <p:graphicFrame>
        <p:nvGraphicFramePr>
          <p:cNvPr id="128" name="Marcador de contenido 7">
            <a:extLst>
              <a:ext uri="{FF2B5EF4-FFF2-40B4-BE49-F238E27FC236}">
                <a16:creationId xmlns:a16="http://schemas.microsoft.com/office/drawing/2014/main" id="{008B5837-F24D-4E94-8972-AB3C14AF016A}"/>
              </a:ext>
            </a:extLst>
          </p:cNvPr>
          <p:cNvGraphicFramePr>
            <a:graphicFrameLocks/>
          </p:cNvGraphicFramePr>
          <p:nvPr>
            <p:extLst>
              <p:ext uri="{D42A27DB-BD31-4B8C-83A1-F6EECF244321}">
                <p14:modId xmlns:p14="http://schemas.microsoft.com/office/powerpoint/2010/main" val="4046500295"/>
              </p:ext>
            </p:extLst>
          </p:nvPr>
        </p:nvGraphicFramePr>
        <p:xfrm>
          <a:off x="2501256" y="1942659"/>
          <a:ext cx="9409488" cy="4072542"/>
        </p:xfrm>
        <a:graphic>
          <a:graphicData uri="http://schemas.openxmlformats.org/drawingml/2006/table">
            <a:tbl>
              <a:tblPr firstRow="1" bandRow="1"/>
              <a:tblGrid>
                <a:gridCol w="2359156">
                  <a:extLst>
                    <a:ext uri="{9D8B030D-6E8A-4147-A177-3AD203B41FA5}">
                      <a16:colId xmlns:a16="http://schemas.microsoft.com/office/drawing/2014/main" val="2120316286"/>
                    </a:ext>
                  </a:extLst>
                </a:gridCol>
                <a:gridCol w="1260340">
                  <a:extLst>
                    <a:ext uri="{9D8B030D-6E8A-4147-A177-3AD203B41FA5}">
                      <a16:colId xmlns:a16="http://schemas.microsoft.com/office/drawing/2014/main" val="3254578854"/>
                    </a:ext>
                  </a:extLst>
                </a:gridCol>
                <a:gridCol w="941767">
                  <a:extLst>
                    <a:ext uri="{9D8B030D-6E8A-4147-A177-3AD203B41FA5}">
                      <a16:colId xmlns:a16="http://schemas.microsoft.com/office/drawing/2014/main" val="2025024463"/>
                    </a:ext>
                  </a:extLst>
                </a:gridCol>
                <a:gridCol w="1085850">
                  <a:extLst>
                    <a:ext uri="{9D8B030D-6E8A-4147-A177-3AD203B41FA5}">
                      <a16:colId xmlns:a16="http://schemas.microsoft.com/office/drawing/2014/main" val="2480324120"/>
                    </a:ext>
                  </a:extLst>
                </a:gridCol>
                <a:gridCol w="942975">
                  <a:extLst>
                    <a:ext uri="{9D8B030D-6E8A-4147-A177-3AD203B41FA5}">
                      <a16:colId xmlns:a16="http://schemas.microsoft.com/office/drawing/2014/main" val="1952772150"/>
                    </a:ext>
                  </a:extLst>
                </a:gridCol>
                <a:gridCol w="2819400">
                  <a:extLst>
                    <a:ext uri="{9D8B030D-6E8A-4147-A177-3AD203B41FA5}">
                      <a16:colId xmlns:a16="http://schemas.microsoft.com/office/drawing/2014/main" val="3000376450"/>
                    </a:ext>
                  </a:extLst>
                </a:gridCol>
              </a:tblGrid>
              <a:tr h="415662">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noProof="0" dirty="0">
                          <a:solidFill>
                            <a:schemeClr val="bg1"/>
                          </a:solidFill>
                          <a:latin typeface="+mn-lt"/>
                          <a:cs typeface="Arial"/>
                        </a:rPr>
                        <a:t>OBJETIVO ESTRATÉGICO EJE 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2022</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3505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2023</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9AB"/>
                    </a:solidFill>
                  </a:tcPr>
                </a:tc>
                <a:tc hMerge="1">
                  <a:txBody>
                    <a:bodyPr/>
                    <a:lstStyle/>
                    <a:p>
                      <a:pPr marL="3632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defTabSz="914400" rtl="0" eaLnBrk="1" latinLnBrk="0" hangingPunct="1">
                        <a:lnSpc>
                          <a:spcPct val="100000"/>
                        </a:lnSpc>
                        <a:spcBef>
                          <a:spcPts val="785"/>
                        </a:spcBef>
                      </a:pPr>
                      <a:r>
                        <a:rPr lang="es-ES" sz="1400" b="1" kern="1200" noProof="0" dirty="0">
                          <a:solidFill>
                            <a:schemeClr val="bg1"/>
                          </a:solidFill>
                          <a:latin typeface="+mn-lt"/>
                          <a:ea typeface="+mn-ea"/>
                          <a:cs typeface="Arial"/>
                        </a:rPr>
                        <a:t>TOTAL MEDIDAS EJECUTADAS AL 100%/TOTAL 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2382104278"/>
                  </a:ext>
                </a:extLst>
              </a:tr>
              <a:tr h="433794">
                <a:tc vMerge="1">
                  <a:txBody>
                    <a:bodyPr/>
                    <a:lstStyle/>
                    <a:p>
                      <a:pPr marL="2279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Nº de </a:t>
                      </a:r>
                    </a:p>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 ejecutadas al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b="1" kern="1200" noProof="0" dirty="0">
                        <a:solidFill>
                          <a:schemeClr val="accent1">
                            <a:lumMod val="5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Nº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a:t>
                      </a:r>
                    </a:p>
                    <a:p>
                      <a:pPr marL="363220" rtl="0">
                        <a:lnSpc>
                          <a:spcPct val="100000"/>
                        </a:lnSpc>
                        <a:spcBef>
                          <a:spcPts val="0"/>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 ejecutadas al 100%</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vMerge="1">
                  <a:txBody>
                    <a:bodyPr/>
                    <a:lstStyle/>
                    <a:p>
                      <a:pPr marL="3676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extLst>
                  <a:ext uri="{0D108BD9-81ED-4DB2-BD59-A6C34878D82A}">
                    <a16:rowId xmlns:a16="http://schemas.microsoft.com/office/drawing/2014/main" val="2013428733"/>
                  </a:ext>
                </a:extLst>
              </a:tr>
              <a:tr h="505998">
                <a:tc>
                  <a:txBody>
                    <a:bodyPr/>
                    <a:lstStyle/>
                    <a:p>
                      <a:pPr marL="88900" indent="0" algn="l" defTabSz="914400" rtl="0" eaLnBrk="1" fontAlgn="b" latinLnBrk="0" hangingPunct="1">
                        <a:lnSpc>
                          <a:spcPct val="100000"/>
                        </a:lnSpc>
                        <a:spcBef>
                          <a:spcPts val="415"/>
                        </a:spcBef>
                        <a:spcAft>
                          <a:spcPts val="1000"/>
                        </a:spcAft>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2.1 Visibilizar las medidas de prevención de riesgos laborales.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415662">
                <a:tc>
                  <a:txBody>
                    <a:bodyPr/>
                    <a:lstStyle/>
                    <a:p>
                      <a:pPr marL="88900" indent="0" algn="l" defTabSz="914400" rtl="0" eaLnBrk="1" fontAlgn="b" latinLnBrk="0" hangingPunct="1">
                        <a:lnSpc>
                          <a:spcPct val="100000"/>
                        </a:lnSpc>
                        <a:spcBef>
                          <a:spcPts val="415"/>
                        </a:spcBef>
                        <a:spcAft>
                          <a:spcPts val="1000"/>
                        </a:spcAft>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2.2  Implementar acciones que aseguren la transferencia del conocimiento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415662">
                <a:tc>
                  <a:txBody>
                    <a:bodyPr/>
                    <a:lstStyle/>
                    <a:p>
                      <a:pPr marL="88900" indent="0" algn="l" defTabSz="914400" rtl="0" eaLnBrk="1" fontAlgn="b" latinLnBrk="0" hangingPunct="1">
                        <a:lnSpc>
                          <a:spcPct val="100000"/>
                        </a:lnSpc>
                        <a:spcBef>
                          <a:spcPts val="415"/>
                        </a:spcBef>
                        <a:spcAft>
                          <a:spcPts val="1000"/>
                        </a:spcAft>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2.3 La evaluación del desempeño dentro de una política de gestión por objetivos.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49740845"/>
                  </a:ext>
                </a:extLst>
              </a:tr>
              <a:tr h="505998">
                <a:tc>
                  <a:txBody>
                    <a:bodyPr/>
                    <a:lstStyle/>
                    <a:p>
                      <a:pPr marL="88900" indent="0" algn="l" defTabSz="914400" rtl="0" eaLnBrk="1" fontAlgn="b" latinLnBrk="0" hangingPunct="1">
                        <a:lnSpc>
                          <a:spcPct val="100000"/>
                        </a:lnSpc>
                        <a:spcBef>
                          <a:spcPts val="415"/>
                        </a:spcBef>
                        <a:spcAft>
                          <a:spcPts val="1000"/>
                        </a:spcAft>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2.4 Adaptar los recursos humanos a las necesidades objetivas.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03609066"/>
                  </a:ext>
                </a:extLst>
              </a:tr>
              <a:tr h="415662">
                <a:tc>
                  <a:txBody>
                    <a:bodyPr/>
                    <a:lstStyle/>
                    <a:p>
                      <a:pPr marL="88900" indent="0" algn="l" defTabSz="914400" rtl="0" eaLnBrk="1" fontAlgn="b" latinLnBrk="0" hangingPunct="1">
                        <a:lnSpc>
                          <a:spcPct val="100000"/>
                        </a:lnSpc>
                        <a:spcBef>
                          <a:spcPts val="415"/>
                        </a:spcBef>
                        <a:spcAft>
                          <a:spcPts val="1000"/>
                        </a:spcAft>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2.5 Implementar un clima laboral satisfactorio.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53513980"/>
                  </a:ext>
                </a:extLst>
              </a:tr>
              <a:tr h="415662">
                <a:tc>
                  <a:txBody>
                    <a:bodyPr/>
                    <a:lstStyle/>
                    <a:p>
                      <a:pPr marL="227965" algn="l" defTabSz="914400" rtl="0" eaLnBrk="1" fontAlgn="b" latinLnBrk="0" hangingPunct="1">
                        <a:lnSpc>
                          <a:spcPct val="100000"/>
                        </a:lnSpc>
                        <a:spcBef>
                          <a:spcPts val="415"/>
                        </a:spcBef>
                      </a:pPr>
                      <a:r>
                        <a:rPr lang="es-ES" sz="18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20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14/19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
        <p:nvSpPr>
          <p:cNvPr id="31" name="CuadroTexto 30">
            <a:extLst>
              <a:ext uri="{FF2B5EF4-FFF2-40B4-BE49-F238E27FC236}">
                <a16:creationId xmlns:a16="http://schemas.microsoft.com/office/drawing/2014/main" id="{93777969-EB45-43A5-9E1F-7D1A1804622E}"/>
              </a:ext>
            </a:extLst>
          </p:cNvPr>
          <p:cNvSpPr txBox="1"/>
          <p:nvPr/>
        </p:nvSpPr>
        <p:spPr>
          <a:xfrm>
            <a:off x="5941294" y="694771"/>
            <a:ext cx="222000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5. LAS PERSONAS. </a:t>
            </a:r>
          </a:p>
        </p:txBody>
      </p:sp>
      <p:pic>
        <p:nvPicPr>
          <p:cNvPr id="4" name="Imagen 3">
            <a:extLst>
              <a:ext uri="{FF2B5EF4-FFF2-40B4-BE49-F238E27FC236}">
                <a16:creationId xmlns:a16="http://schemas.microsoft.com/office/drawing/2014/main" id="{A7F0BD2C-EF2F-4C45-ACB1-E8B2C6E5B162}"/>
              </a:ext>
            </a:extLst>
          </p:cNvPr>
          <p:cNvPicPr>
            <a:picLocks noChangeAspect="1"/>
          </p:cNvPicPr>
          <p:nvPr/>
        </p:nvPicPr>
        <p:blipFill>
          <a:blip r:embed="rId13"/>
          <a:stretch>
            <a:fillRect/>
          </a:stretch>
        </p:blipFill>
        <p:spPr>
          <a:xfrm>
            <a:off x="10040436" y="806379"/>
            <a:ext cx="1115665" cy="762066"/>
          </a:xfrm>
          <a:prstGeom prst="rect">
            <a:avLst/>
          </a:prstGeom>
        </p:spPr>
      </p:pic>
    </p:spTree>
    <p:extLst>
      <p:ext uri="{BB962C8B-B14F-4D97-AF65-F5344CB8AC3E}">
        <p14:creationId xmlns:p14="http://schemas.microsoft.com/office/powerpoint/2010/main" val="38605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281500482"/>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578298"/>
            <a:ext cx="2743200" cy="365125"/>
          </a:xfrm>
        </p:spPr>
        <p:txBody>
          <a:bodyPr/>
          <a:lstStyle/>
          <a:p>
            <a:fld id="{43B9F2F5-9901-4B50-B674-E5A258050F84}" type="slidenum">
              <a:rPr lang="es-ES" smtClean="0"/>
              <a:t>22</a:t>
            </a:fld>
            <a:endParaRPr lang="es-ES"/>
          </a:p>
        </p:txBody>
      </p:sp>
      <p:sp>
        <p:nvSpPr>
          <p:cNvPr id="126" name="Rectángulo 125">
            <a:extLst>
              <a:ext uri="{FF2B5EF4-FFF2-40B4-BE49-F238E27FC236}">
                <a16:creationId xmlns:a16="http://schemas.microsoft.com/office/drawing/2014/main" id="{92C8C914-D0F4-4DE4-B39B-2D9D4F2A6EA2}"/>
              </a:ext>
            </a:extLst>
          </p:cNvPr>
          <p:cNvSpPr/>
          <p:nvPr/>
        </p:nvSpPr>
        <p:spPr>
          <a:xfrm>
            <a:off x="4014216" y="1200063"/>
            <a:ext cx="5402396"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2: % de ejecución por objetivos estratégicos sobre el total del plan estratégico</a:t>
            </a:r>
          </a:p>
        </p:txBody>
      </p:sp>
      <p:graphicFrame>
        <p:nvGraphicFramePr>
          <p:cNvPr id="4" name="Tabla 3">
            <a:extLst>
              <a:ext uri="{FF2B5EF4-FFF2-40B4-BE49-F238E27FC236}">
                <a16:creationId xmlns:a16="http://schemas.microsoft.com/office/drawing/2014/main" id="{BD089A14-1750-48B7-B63A-20202749427C}"/>
              </a:ext>
            </a:extLst>
          </p:cNvPr>
          <p:cNvGraphicFramePr>
            <a:graphicFrameLocks noGrp="1"/>
          </p:cNvGraphicFramePr>
          <p:nvPr>
            <p:extLst>
              <p:ext uri="{D42A27DB-BD31-4B8C-83A1-F6EECF244321}">
                <p14:modId xmlns:p14="http://schemas.microsoft.com/office/powerpoint/2010/main" val="2087775399"/>
              </p:ext>
            </p:extLst>
          </p:nvPr>
        </p:nvGraphicFramePr>
        <p:xfrm>
          <a:off x="2474722" y="1993209"/>
          <a:ext cx="9153144" cy="3921806"/>
        </p:xfrm>
        <a:graphic>
          <a:graphicData uri="http://schemas.openxmlformats.org/drawingml/2006/table">
            <a:tbl>
              <a:tblPr>
                <a:tableStyleId>{E929F9F4-4A8F-4326-A1B4-22849713DDAB}</a:tableStyleId>
              </a:tblPr>
              <a:tblGrid>
                <a:gridCol w="2194560">
                  <a:extLst>
                    <a:ext uri="{9D8B030D-6E8A-4147-A177-3AD203B41FA5}">
                      <a16:colId xmlns:a16="http://schemas.microsoft.com/office/drawing/2014/main" val="215177606"/>
                    </a:ext>
                  </a:extLst>
                </a:gridCol>
                <a:gridCol w="1133856">
                  <a:extLst>
                    <a:ext uri="{9D8B030D-6E8A-4147-A177-3AD203B41FA5}">
                      <a16:colId xmlns:a16="http://schemas.microsoft.com/office/drawing/2014/main" val="544093260"/>
                    </a:ext>
                  </a:extLst>
                </a:gridCol>
                <a:gridCol w="1078992">
                  <a:extLst>
                    <a:ext uri="{9D8B030D-6E8A-4147-A177-3AD203B41FA5}">
                      <a16:colId xmlns:a16="http://schemas.microsoft.com/office/drawing/2014/main" val="2093071817"/>
                    </a:ext>
                  </a:extLst>
                </a:gridCol>
                <a:gridCol w="1216152">
                  <a:extLst>
                    <a:ext uri="{9D8B030D-6E8A-4147-A177-3AD203B41FA5}">
                      <a16:colId xmlns:a16="http://schemas.microsoft.com/office/drawing/2014/main" val="98967766"/>
                    </a:ext>
                  </a:extLst>
                </a:gridCol>
                <a:gridCol w="1161288">
                  <a:extLst>
                    <a:ext uri="{9D8B030D-6E8A-4147-A177-3AD203B41FA5}">
                      <a16:colId xmlns:a16="http://schemas.microsoft.com/office/drawing/2014/main" val="3360479086"/>
                    </a:ext>
                  </a:extLst>
                </a:gridCol>
                <a:gridCol w="1243584">
                  <a:extLst>
                    <a:ext uri="{9D8B030D-6E8A-4147-A177-3AD203B41FA5}">
                      <a16:colId xmlns:a16="http://schemas.microsoft.com/office/drawing/2014/main" val="2282077716"/>
                    </a:ext>
                  </a:extLst>
                </a:gridCol>
                <a:gridCol w="1124712">
                  <a:extLst>
                    <a:ext uri="{9D8B030D-6E8A-4147-A177-3AD203B41FA5}">
                      <a16:colId xmlns:a16="http://schemas.microsoft.com/office/drawing/2014/main" val="2903681472"/>
                    </a:ext>
                  </a:extLst>
                </a:gridCol>
              </a:tblGrid>
              <a:tr h="313522">
                <a:tc rowSpan="2">
                  <a:txBody>
                    <a:bodyPr/>
                    <a:lstStyle/>
                    <a:p>
                      <a:pPr algn="ctr" fontAlgn="ctr"/>
                      <a:r>
                        <a:rPr lang="es-ES" sz="1200" b="1" u="none" strike="noStrike" dirty="0">
                          <a:solidFill>
                            <a:schemeClr val="bg1"/>
                          </a:solidFill>
                          <a:effectLst/>
                        </a:rPr>
                        <a:t>EJE 2: OBJETIVO ESTRATÉGICO</a:t>
                      </a:r>
                      <a:endParaRPr lang="es-ES" sz="12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gridSpan="2">
                  <a:txBody>
                    <a:bodyPr/>
                    <a:lstStyle/>
                    <a:p>
                      <a:pPr marL="0" indent="0" algn="ctr" defTabSz="914400" rtl="0" eaLnBrk="1" fontAlgn="ctr" latinLnBrk="0" hangingPunct="1">
                        <a:lnSpc>
                          <a:spcPct val="100000"/>
                        </a:lnSpc>
                        <a:spcBef>
                          <a:spcPts val="785"/>
                        </a:spcBef>
                      </a:pPr>
                      <a:r>
                        <a:rPr lang="es-ES" sz="1400" b="1" kern="1200" dirty="0">
                          <a:solidFill>
                            <a:schemeClr val="accent1">
                              <a:lumMod val="50000"/>
                            </a:schemeClr>
                          </a:solidFill>
                          <a:latin typeface="+mn-lt"/>
                          <a:ea typeface="+mn-ea"/>
                          <a:cs typeface="Arial"/>
                        </a:rPr>
                        <a:t>PLAN DE ACCIÓN 2022</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s-ES"/>
                    </a:p>
                  </a:txBody>
                  <a:tcPr/>
                </a:tc>
                <a:tc gridSpan="2">
                  <a:txBody>
                    <a:bodyPr/>
                    <a:lstStyle/>
                    <a:p>
                      <a:pPr marL="0" marR="0" lvl="0" indent="0" algn="ctr" defTabSz="914400" rtl="0" eaLnBrk="1" fontAlgn="ctr" latinLnBrk="0" hangingPunct="1">
                        <a:lnSpc>
                          <a:spcPct val="100000"/>
                        </a:lnSpc>
                        <a:spcBef>
                          <a:spcPts val="785"/>
                        </a:spcBef>
                        <a:spcAft>
                          <a:spcPts val="0"/>
                        </a:spcAft>
                        <a:buClrTx/>
                        <a:buSzTx/>
                        <a:buFontTx/>
                        <a:buNone/>
                        <a:tabLst/>
                        <a:defRPr/>
                      </a:pPr>
                      <a:r>
                        <a:rPr lang="es-ES" sz="1400" b="1" kern="1200" dirty="0">
                          <a:solidFill>
                            <a:schemeClr val="accent1">
                              <a:lumMod val="50000"/>
                            </a:schemeClr>
                          </a:solidFill>
                          <a:latin typeface="+mn-lt"/>
                          <a:ea typeface="+mn-ea"/>
                          <a:cs typeface="Arial"/>
                        </a:rPr>
                        <a:t>PLAN DE ACCIÓN 2023</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ES"/>
                    </a:p>
                  </a:txBody>
                  <a:tcPr/>
                </a:tc>
                <a:tc gridSpan="2">
                  <a:txBody>
                    <a:bodyPr/>
                    <a:lstStyle/>
                    <a:p>
                      <a:pPr algn="ctr" fontAlgn="ctr"/>
                      <a:r>
                        <a:rPr lang="es-ES" sz="1200" b="1" u="none" strike="noStrike" dirty="0">
                          <a:solidFill>
                            <a:schemeClr val="bg1"/>
                          </a:solidFill>
                          <a:effectLst/>
                        </a:rPr>
                        <a:t>EJECUCIÓN TOTAL</a:t>
                      </a:r>
                      <a:endParaRPr lang="es-ES" sz="12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hMerge="1">
                  <a:txBody>
                    <a:bodyPr/>
                    <a:lstStyle/>
                    <a:p>
                      <a:endParaRPr lang="es-ES"/>
                    </a:p>
                  </a:txBody>
                  <a:tcPr/>
                </a:tc>
                <a:extLst>
                  <a:ext uri="{0D108BD9-81ED-4DB2-BD59-A6C34878D82A}">
                    <a16:rowId xmlns:a16="http://schemas.microsoft.com/office/drawing/2014/main" val="1846731194"/>
                  </a:ext>
                </a:extLst>
              </a:tr>
              <a:tr h="644533">
                <a:tc vMerge="1">
                  <a:txBody>
                    <a:bodyPr/>
                    <a:lstStyle/>
                    <a:p>
                      <a:endParaRPr lang="es-ES"/>
                    </a:p>
                  </a:txBody>
                  <a:tcPr/>
                </a:tc>
                <a:tc>
                  <a:txBody>
                    <a:bodyPr/>
                    <a:lstStyle/>
                    <a:p>
                      <a:pPr algn="ctr" fontAlgn="ctr"/>
                      <a:r>
                        <a:rPr lang="es-ES" sz="1000" b="1" u="none" strike="noStrike" dirty="0">
                          <a:solidFill>
                            <a:schemeClr val="tx1"/>
                          </a:solidFill>
                          <a:effectLst/>
                        </a:rPr>
                        <a:t>% TEORICO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TEÓRICO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TEÓRICO ADJUDICADO SOBRE EL TOTAL DEL PLAN ESTRATÉGICO</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476678"/>
                  </a:ext>
                </a:extLst>
              </a:tr>
              <a:tr h="494871">
                <a:tc>
                  <a:txBody>
                    <a:bodyPr/>
                    <a:lstStyle/>
                    <a:p>
                      <a:pPr marL="88900" indent="0" algn="l" defTabSz="914400" rtl="0" eaLnBrk="1" fontAlgn="b" latinLnBrk="0" hangingPunct="1">
                        <a:lnSpc>
                          <a:spcPct val="100000"/>
                        </a:lnSpc>
                        <a:spcBef>
                          <a:spcPts val="415"/>
                        </a:spcBef>
                        <a:spcAft>
                          <a:spcPts val="1000"/>
                        </a:spcAft>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2.1 Visibilizar las medidas de prevención de riesgos laborales.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956908636"/>
                  </a:ext>
                </a:extLst>
              </a:tr>
              <a:tr h="557784">
                <a:tc>
                  <a:txBody>
                    <a:bodyPr/>
                    <a:lstStyle/>
                    <a:p>
                      <a:pPr marL="88900" indent="0" algn="l" defTabSz="914400" rtl="0" eaLnBrk="1" fontAlgn="b" latinLnBrk="0" hangingPunct="1">
                        <a:lnSpc>
                          <a:spcPct val="100000"/>
                        </a:lnSpc>
                        <a:spcBef>
                          <a:spcPts val="415"/>
                        </a:spcBef>
                        <a:spcAft>
                          <a:spcPts val="1000"/>
                        </a:spcAft>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2.2  Implementar acciones que aseguren la transferencia del conocimiento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0,3%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0,65%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679381314"/>
                  </a:ext>
                </a:extLst>
              </a:tr>
              <a:tr h="576072">
                <a:tc>
                  <a:txBody>
                    <a:bodyPr/>
                    <a:lstStyle/>
                    <a:p>
                      <a:pPr marL="88900" indent="0" algn="l" defTabSz="914400" rtl="0" eaLnBrk="1" fontAlgn="b" latinLnBrk="0" hangingPunct="1">
                        <a:lnSpc>
                          <a:spcPct val="100000"/>
                        </a:lnSpc>
                        <a:spcBef>
                          <a:spcPts val="415"/>
                        </a:spcBef>
                        <a:spcAft>
                          <a:spcPts val="1000"/>
                        </a:spcAft>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2.3 La evaluación del desempeño dentro de una política de gestión por objetivos.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022233061"/>
                  </a:ext>
                </a:extLst>
              </a:tr>
              <a:tr h="461772">
                <a:tc>
                  <a:txBody>
                    <a:bodyPr/>
                    <a:lstStyle/>
                    <a:p>
                      <a:pPr marL="88900" indent="0" algn="l" defTabSz="914400" rtl="0" eaLnBrk="1" fontAlgn="b" latinLnBrk="0" hangingPunct="1">
                        <a:lnSpc>
                          <a:spcPct val="100000"/>
                        </a:lnSpc>
                        <a:spcBef>
                          <a:spcPts val="415"/>
                        </a:spcBef>
                        <a:spcAft>
                          <a:spcPts val="1000"/>
                        </a:spcAft>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2.4 Adaptar los recursos humanos a las necesidades objetivas.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1,5%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834126947"/>
                  </a:ext>
                </a:extLst>
              </a:tr>
              <a:tr h="443484">
                <a:tc>
                  <a:txBody>
                    <a:bodyPr/>
                    <a:lstStyle/>
                    <a:p>
                      <a:pPr marL="88900" indent="0" algn="l" defTabSz="914400" rtl="0" eaLnBrk="1" fontAlgn="b" latinLnBrk="0" hangingPunct="1">
                        <a:lnSpc>
                          <a:spcPct val="100000"/>
                        </a:lnSpc>
                        <a:spcBef>
                          <a:spcPts val="415"/>
                        </a:spcBef>
                        <a:spcAft>
                          <a:spcPts val="1000"/>
                        </a:spcAft>
                      </a:pPr>
                      <a:r>
                        <a:rPr lang="es-ES" sz="105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2.5 Implementar un clima laboral satisfactorio.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4%</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3,5%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233549599"/>
                  </a:ext>
                </a:extLst>
              </a:tr>
              <a:tr h="429768">
                <a:tc>
                  <a:txBody>
                    <a:bodyPr/>
                    <a:lstStyle/>
                    <a:p>
                      <a:pPr algn="ctr" fontAlgn="ctr"/>
                      <a:r>
                        <a:rPr lang="es-ES" sz="1200" b="1" u="none" strike="noStrike" dirty="0">
                          <a:solidFill>
                            <a:schemeClr val="tx1"/>
                          </a:solidFill>
                          <a:effectLst/>
                        </a:rPr>
                        <a:t>TOTAL</a:t>
                      </a:r>
                      <a:endParaRPr lang="es-ES" sz="12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10%</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8,3%</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9%</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6%</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400" b="1" u="none" strike="noStrike" dirty="0">
                          <a:solidFill>
                            <a:schemeClr val="bg1"/>
                          </a:solidFill>
                          <a:effectLst/>
                        </a:rPr>
                        <a:t>9,5%</a:t>
                      </a:r>
                      <a:endParaRPr lang="es-ES" sz="14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400" b="1" u="none" strike="noStrike" dirty="0">
                          <a:solidFill>
                            <a:schemeClr val="bg1"/>
                          </a:solidFill>
                          <a:effectLst/>
                        </a:rPr>
                        <a:t>7,15%</a:t>
                      </a:r>
                      <a:endParaRPr lang="es-ES" sz="14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68339771"/>
                  </a:ext>
                </a:extLst>
              </a:tr>
            </a:tbl>
          </a:graphicData>
        </a:graphic>
      </p:graphicFrame>
      <p:sp>
        <p:nvSpPr>
          <p:cNvPr id="10" name="CuadroTexto 9">
            <a:extLst>
              <a:ext uri="{FF2B5EF4-FFF2-40B4-BE49-F238E27FC236}">
                <a16:creationId xmlns:a16="http://schemas.microsoft.com/office/drawing/2014/main" id="{779E2C9F-41CF-4C87-98EC-98401B832EFE}"/>
              </a:ext>
            </a:extLst>
          </p:cNvPr>
          <p:cNvSpPr txBox="1"/>
          <p:nvPr/>
        </p:nvSpPr>
        <p:spPr>
          <a:xfrm>
            <a:off x="5941294" y="694771"/>
            <a:ext cx="222000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5. LAS PERSONAS. </a:t>
            </a:r>
          </a:p>
        </p:txBody>
      </p:sp>
      <p:pic>
        <p:nvPicPr>
          <p:cNvPr id="5" name="Imagen 4">
            <a:extLst>
              <a:ext uri="{FF2B5EF4-FFF2-40B4-BE49-F238E27FC236}">
                <a16:creationId xmlns:a16="http://schemas.microsoft.com/office/drawing/2014/main" id="{4D263260-520C-41CB-A239-8CBEE8BE3373}"/>
              </a:ext>
            </a:extLst>
          </p:cNvPr>
          <p:cNvPicPr>
            <a:picLocks noChangeAspect="1"/>
          </p:cNvPicPr>
          <p:nvPr/>
        </p:nvPicPr>
        <p:blipFill>
          <a:blip r:embed="rId13"/>
          <a:stretch>
            <a:fillRect/>
          </a:stretch>
        </p:blipFill>
        <p:spPr>
          <a:xfrm>
            <a:off x="10230379" y="858304"/>
            <a:ext cx="1115665" cy="762066"/>
          </a:xfrm>
          <a:prstGeom prst="rect">
            <a:avLst/>
          </a:prstGeom>
        </p:spPr>
      </p:pic>
    </p:spTree>
    <p:extLst>
      <p:ext uri="{BB962C8B-B14F-4D97-AF65-F5344CB8AC3E}">
        <p14:creationId xmlns:p14="http://schemas.microsoft.com/office/powerpoint/2010/main" val="406454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182543464"/>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578298"/>
            <a:ext cx="2743200" cy="365125"/>
          </a:xfrm>
        </p:spPr>
        <p:txBody>
          <a:bodyPr/>
          <a:lstStyle/>
          <a:p>
            <a:fld id="{43B9F2F5-9901-4B50-B674-E5A258050F84}" type="slidenum">
              <a:rPr lang="es-ES" smtClean="0"/>
              <a:t>23</a:t>
            </a:fld>
            <a:endParaRPr lang="es-ES"/>
          </a:p>
        </p:txBody>
      </p:sp>
      <p:sp>
        <p:nvSpPr>
          <p:cNvPr id="126" name="Rectángulo 125">
            <a:extLst>
              <a:ext uri="{FF2B5EF4-FFF2-40B4-BE49-F238E27FC236}">
                <a16:creationId xmlns:a16="http://schemas.microsoft.com/office/drawing/2014/main" id="{92C8C914-D0F4-4DE4-B39B-2D9D4F2A6EA2}"/>
              </a:ext>
            </a:extLst>
          </p:cNvPr>
          <p:cNvSpPr/>
          <p:nvPr/>
        </p:nvSpPr>
        <p:spPr>
          <a:xfrm>
            <a:off x="4685978" y="1200063"/>
            <a:ext cx="4730634"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2: % de ejecución sobre el total del Plan Estratégico 2021-2023</a:t>
            </a:r>
          </a:p>
        </p:txBody>
      </p:sp>
      <p:graphicFrame>
        <p:nvGraphicFramePr>
          <p:cNvPr id="9" name="Gráfico 8">
            <a:extLst>
              <a:ext uri="{FF2B5EF4-FFF2-40B4-BE49-F238E27FC236}">
                <a16:creationId xmlns:a16="http://schemas.microsoft.com/office/drawing/2014/main" id="{15FF3203-4E23-4BE2-B501-41AA21191CE9}"/>
              </a:ext>
            </a:extLst>
          </p:cNvPr>
          <p:cNvGraphicFramePr>
            <a:graphicFrameLocks/>
          </p:cNvGraphicFramePr>
          <p:nvPr>
            <p:extLst>
              <p:ext uri="{D42A27DB-BD31-4B8C-83A1-F6EECF244321}">
                <p14:modId xmlns:p14="http://schemas.microsoft.com/office/powerpoint/2010/main" val="2204416139"/>
              </p:ext>
            </p:extLst>
          </p:nvPr>
        </p:nvGraphicFramePr>
        <p:xfrm>
          <a:off x="3291349" y="1954750"/>
          <a:ext cx="6911150" cy="4422858"/>
        </p:xfrm>
        <a:graphic>
          <a:graphicData uri="http://schemas.openxmlformats.org/drawingml/2006/chart">
            <c:chart xmlns:c="http://schemas.openxmlformats.org/drawingml/2006/chart" xmlns:r="http://schemas.openxmlformats.org/officeDocument/2006/relationships" r:id="rId13"/>
          </a:graphicData>
        </a:graphic>
      </p:graphicFrame>
      <p:sp>
        <p:nvSpPr>
          <p:cNvPr id="10" name="CuadroTexto 9">
            <a:extLst>
              <a:ext uri="{FF2B5EF4-FFF2-40B4-BE49-F238E27FC236}">
                <a16:creationId xmlns:a16="http://schemas.microsoft.com/office/drawing/2014/main" id="{AB4CC4A4-5AED-46F4-8652-FE1E2910F914}"/>
              </a:ext>
            </a:extLst>
          </p:cNvPr>
          <p:cNvSpPr txBox="1"/>
          <p:nvPr/>
        </p:nvSpPr>
        <p:spPr>
          <a:xfrm>
            <a:off x="5941294" y="694771"/>
            <a:ext cx="222000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5. LAS PERSONAS. </a:t>
            </a:r>
          </a:p>
        </p:txBody>
      </p:sp>
      <p:pic>
        <p:nvPicPr>
          <p:cNvPr id="4" name="Imagen 3">
            <a:extLst>
              <a:ext uri="{FF2B5EF4-FFF2-40B4-BE49-F238E27FC236}">
                <a16:creationId xmlns:a16="http://schemas.microsoft.com/office/drawing/2014/main" id="{2BFAD274-70D6-4B6D-8841-62F5080AEF81}"/>
              </a:ext>
            </a:extLst>
          </p:cNvPr>
          <p:cNvPicPr>
            <a:picLocks noChangeAspect="1"/>
          </p:cNvPicPr>
          <p:nvPr/>
        </p:nvPicPr>
        <p:blipFill>
          <a:blip r:embed="rId14"/>
          <a:stretch>
            <a:fillRect/>
          </a:stretch>
        </p:blipFill>
        <p:spPr>
          <a:xfrm>
            <a:off x="10686239" y="1019427"/>
            <a:ext cx="1115665" cy="762066"/>
          </a:xfrm>
          <a:prstGeom prst="rect">
            <a:avLst/>
          </a:prstGeom>
        </p:spPr>
      </p:pic>
    </p:spTree>
    <p:extLst>
      <p:ext uri="{BB962C8B-B14F-4D97-AF65-F5344CB8AC3E}">
        <p14:creationId xmlns:p14="http://schemas.microsoft.com/office/powerpoint/2010/main" val="212752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317104948"/>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578298"/>
            <a:ext cx="2743200" cy="365125"/>
          </a:xfrm>
        </p:spPr>
        <p:txBody>
          <a:bodyPr/>
          <a:lstStyle/>
          <a:p>
            <a:fld id="{43B9F2F5-9901-4B50-B674-E5A258050F84}" type="slidenum">
              <a:rPr lang="es-ES" smtClean="0"/>
              <a:t>24</a:t>
            </a:fld>
            <a:endParaRPr lang="es-ES"/>
          </a:p>
        </p:txBody>
      </p:sp>
      <p:sp>
        <p:nvSpPr>
          <p:cNvPr id="126" name="Rectángulo 125">
            <a:extLst>
              <a:ext uri="{FF2B5EF4-FFF2-40B4-BE49-F238E27FC236}">
                <a16:creationId xmlns:a16="http://schemas.microsoft.com/office/drawing/2014/main" id="{92C8C914-D0F4-4DE4-B39B-2D9D4F2A6EA2}"/>
              </a:ext>
            </a:extLst>
          </p:cNvPr>
          <p:cNvSpPr/>
          <p:nvPr/>
        </p:nvSpPr>
        <p:spPr>
          <a:xfrm>
            <a:off x="4685978" y="1200063"/>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del eje 2 </a:t>
            </a:r>
          </a:p>
        </p:txBody>
      </p:sp>
      <p:graphicFrame>
        <p:nvGraphicFramePr>
          <p:cNvPr id="9" name="Gráfico 8">
            <a:extLst>
              <a:ext uri="{FF2B5EF4-FFF2-40B4-BE49-F238E27FC236}">
                <a16:creationId xmlns:a16="http://schemas.microsoft.com/office/drawing/2014/main" id="{15FF3203-4E23-4BE2-B501-41AA21191CE9}"/>
              </a:ext>
            </a:extLst>
          </p:cNvPr>
          <p:cNvGraphicFramePr>
            <a:graphicFrameLocks/>
          </p:cNvGraphicFramePr>
          <p:nvPr>
            <p:extLst>
              <p:ext uri="{D42A27DB-BD31-4B8C-83A1-F6EECF244321}">
                <p14:modId xmlns:p14="http://schemas.microsoft.com/office/powerpoint/2010/main" val="3256015506"/>
              </p:ext>
            </p:extLst>
          </p:nvPr>
        </p:nvGraphicFramePr>
        <p:xfrm>
          <a:off x="3291349" y="1954750"/>
          <a:ext cx="6911150" cy="4422858"/>
        </p:xfrm>
        <a:graphic>
          <a:graphicData uri="http://schemas.openxmlformats.org/drawingml/2006/chart">
            <c:chart xmlns:c="http://schemas.openxmlformats.org/drawingml/2006/chart" xmlns:r="http://schemas.openxmlformats.org/officeDocument/2006/relationships" r:id="rId13"/>
          </a:graphicData>
        </a:graphic>
      </p:graphicFrame>
      <p:sp>
        <p:nvSpPr>
          <p:cNvPr id="10" name="CuadroTexto 9">
            <a:extLst>
              <a:ext uri="{FF2B5EF4-FFF2-40B4-BE49-F238E27FC236}">
                <a16:creationId xmlns:a16="http://schemas.microsoft.com/office/drawing/2014/main" id="{F473F5F1-1DB7-4CC5-9038-3A3590BBAB81}"/>
              </a:ext>
            </a:extLst>
          </p:cNvPr>
          <p:cNvSpPr txBox="1"/>
          <p:nvPr/>
        </p:nvSpPr>
        <p:spPr>
          <a:xfrm>
            <a:off x="5941294" y="694771"/>
            <a:ext cx="222000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5. LAS PERSONAS. </a:t>
            </a:r>
          </a:p>
        </p:txBody>
      </p:sp>
      <p:pic>
        <p:nvPicPr>
          <p:cNvPr id="4" name="Imagen 3">
            <a:extLst>
              <a:ext uri="{FF2B5EF4-FFF2-40B4-BE49-F238E27FC236}">
                <a16:creationId xmlns:a16="http://schemas.microsoft.com/office/drawing/2014/main" id="{9D856B75-1B56-42DB-9F17-331920E1B6AC}"/>
              </a:ext>
            </a:extLst>
          </p:cNvPr>
          <p:cNvPicPr>
            <a:picLocks noChangeAspect="1"/>
          </p:cNvPicPr>
          <p:nvPr/>
        </p:nvPicPr>
        <p:blipFill>
          <a:blip r:embed="rId14"/>
          <a:stretch>
            <a:fillRect/>
          </a:stretch>
        </p:blipFill>
        <p:spPr>
          <a:xfrm>
            <a:off x="10598268" y="957529"/>
            <a:ext cx="1115665" cy="762066"/>
          </a:xfrm>
          <a:prstGeom prst="rect">
            <a:avLst/>
          </a:prstGeom>
        </p:spPr>
      </p:pic>
    </p:spTree>
    <p:extLst>
      <p:ext uri="{BB962C8B-B14F-4D97-AF65-F5344CB8AC3E}">
        <p14:creationId xmlns:p14="http://schemas.microsoft.com/office/powerpoint/2010/main" val="51297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024701084"/>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578298"/>
            <a:ext cx="2743200" cy="365125"/>
          </a:xfrm>
        </p:spPr>
        <p:txBody>
          <a:bodyPr/>
          <a:lstStyle/>
          <a:p>
            <a:fld id="{43B9F2F5-9901-4B50-B674-E5A258050F84}" type="slidenum">
              <a:rPr lang="es-ES" smtClean="0"/>
              <a:t>25</a:t>
            </a:fld>
            <a:endParaRPr lang="es-ES"/>
          </a:p>
        </p:txBody>
      </p:sp>
      <p:sp>
        <p:nvSpPr>
          <p:cNvPr id="126" name="Rectángulo 125">
            <a:extLst>
              <a:ext uri="{FF2B5EF4-FFF2-40B4-BE49-F238E27FC236}">
                <a16:creationId xmlns:a16="http://schemas.microsoft.com/office/drawing/2014/main" id="{92C8C914-D0F4-4DE4-B39B-2D9D4F2A6EA2}"/>
              </a:ext>
            </a:extLst>
          </p:cNvPr>
          <p:cNvSpPr/>
          <p:nvPr/>
        </p:nvSpPr>
        <p:spPr>
          <a:xfrm>
            <a:off x="3923203" y="1081550"/>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2 (1 de 2)</a:t>
            </a:r>
          </a:p>
        </p:txBody>
      </p:sp>
      <p:graphicFrame>
        <p:nvGraphicFramePr>
          <p:cNvPr id="4" name="Tabla 3">
            <a:extLst>
              <a:ext uri="{FF2B5EF4-FFF2-40B4-BE49-F238E27FC236}">
                <a16:creationId xmlns:a16="http://schemas.microsoft.com/office/drawing/2014/main" id="{8B37D158-448A-4C26-BD3B-ADD200458C74}"/>
              </a:ext>
            </a:extLst>
          </p:cNvPr>
          <p:cNvGraphicFramePr>
            <a:graphicFrameLocks noGrp="1"/>
          </p:cNvGraphicFramePr>
          <p:nvPr>
            <p:extLst>
              <p:ext uri="{D42A27DB-BD31-4B8C-83A1-F6EECF244321}">
                <p14:modId xmlns:p14="http://schemas.microsoft.com/office/powerpoint/2010/main" val="2519114418"/>
              </p:ext>
            </p:extLst>
          </p:nvPr>
        </p:nvGraphicFramePr>
        <p:xfrm>
          <a:off x="2330441" y="1886101"/>
          <a:ext cx="9464040" cy="4446720"/>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2607074338"/>
                    </a:ext>
                  </a:extLst>
                </a:gridCol>
                <a:gridCol w="4078224">
                  <a:extLst>
                    <a:ext uri="{9D8B030D-6E8A-4147-A177-3AD203B41FA5}">
                      <a16:colId xmlns:a16="http://schemas.microsoft.com/office/drawing/2014/main" val="2204196425"/>
                    </a:ext>
                  </a:extLst>
                </a:gridCol>
                <a:gridCol w="1618488">
                  <a:extLst>
                    <a:ext uri="{9D8B030D-6E8A-4147-A177-3AD203B41FA5}">
                      <a16:colId xmlns:a16="http://schemas.microsoft.com/office/drawing/2014/main" val="680364828"/>
                    </a:ext>
                  </a:extLst>
                </a:gridCol>
                <a:gridCol w="1572768">
                  <a:extLst>
                    <a:ext uri="{9D8B030D-6E8A-4147-A177-3AD203B41FA5}">
                      <a16:colId xmlns:a16="http://schemas.microsoft.com/office/drawing/2014/main" val="1754593814"/>
                    </a:ext>
                  </a:extLst>
                </a:gridCol>
              </a:tblGrid>
              <a:tr h="947252">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200" b="1" u="none" strike="noStrike" dirty="0">
                          <a:solidFill>
                            <a:schemeClr val="bg1"/>
                          </a:solidFill>
                          <a:effectLst/>
                        </a:rPr>
                        <a:t>Ejecución teórica de la medida sobre el total del Plan de Acción respectivo si se ejecuta el 100% de la medida</a:t>
                      </a:r>
                      <a:endParaRPr lang="es-ES" sz="1200" b="1" i="0" u="none" strike="noStrike" dirty="0">
                        <a:solidFill>
                          <a:schemeClr val="bg1"/>
                        </a:solidFill>
                        <a:effectLst/>
                        <a:latin typeface="Calibri" panose="020F0502020204030204" pitchFamily="34" charset="0"/>
                      </a:endParaRPr>
                    </a:p>
                  </a:txBody>
                  <a:tcPr marL="72000" marR="72000" marT="36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300" b="1" u="none" strike="noStrike" dirty="0">
                          <a:solidFill>
                            <a:schemeClr val="bg1"/>
                          </a:solidFill>
                          <a:effectLst/>
                        </a:rPr>
                        <a:t>Ejecución final real de la medida sobre el total del Plan de Acción respectivo</a:t>
                      </a:r>
                      <a:endParaRPr lang="es-ES" sz="1300" b="1" i="0" u="none" strike="noStrike" dirty="0">
                        <a:solidFill>
                          <a:schemeClr val="bg1"/>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381631">
                <a:tc rowSpan="2">
                  <a:txBody>
                    <a:bodyPr/>
                    <a:lstStyle/>
                    <a:p>
                      <a:pPr algn="l" fontAlgn="ctr"/>
                      <a:r>
                        <a:rPr lang="es-ES" sz="1200" b="1" u="none" strike="noStrike" dirty="0">
                          <a:effectLst/>
                        </a:rPr>
                        <a:t>2.1 Visibilizar las medidas de prevención de riesgos laborales.</a:t>
                      </a:r>
                      <a:endParaRPr lang="es-ES" sz="1200" b="1"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Elaboración de un Programa de Prevención de Riesgos Laborales</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47996341"/>
                  </a:ext>
                </a:extLst>
              </a:tr>
              <a:tr h="193090">
                <a:tc vMerge="1">
                  <a:txBody>
                    <a:bodyPr/>
                    <a:lstStyle/>
                    <a:p>
                      <a:endParaRPr lang="es-ES"/>
                    </a:p>
                  </a:txBody>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Capacitar al personal de la DGG/SGAC en el nivel básico (30h) de formación en prevención de riesgos laborales (DGAGET)</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6908196"/>
                  </a:ext>
                </a:extLst>
              </a:tr>
              <a:tr h="202524">
                <a:tc rowSpan="2">
                  <a:txBody>
                    <a:bodyPr/>
                    <a:lstStyle/>
                    <a:p>
                      <a:pPr algn="l" fontAlgn="ctr"/>
                      <a:r>
                        <a:rPr lang="es-ES" sz="1200" b="1" u="none" strike="noStrike" dirty="0">
                          <a:effectLst/>
                        </a:rPr>
                        <a:t>2.2  Implementar acciones que aseguren la transferencia del conocimiento .</a:t>
                      </a:r>
                      <a:endParaRPr lang="es-ES" sz="1200" b="1"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Elaboración de un Plan integral para la gestión del conocimiento. </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200" b="1" i="0" u="none" strike="noStrike" dirty="0">
                          <a:solidFill>
                            <a:srgbClr val="000000"/>
                          </a:solidFill>
                          <a:effectLst/>
                          <a:latin typeface="Calibri" panose="020F0502020204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6084172"/>
                  </a:ext>
                </a:extLst>
              </a:tr>
              <a:tr h="381631">
                <a:tc vMerge="1">
                  <a:txBody>
                    <a:bodyPr/>
                    <a:lstStyle/>
                    <a:p>
                      <a:endParaRPr lang="es-ES"/>
                    </a:p>
                  </a:txBody>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Reforzar la capacitación del personal de las oficinas de extranjería (DGAGET).</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06365565"/>
                  </a:ext>
                </a:extLst>
              </a:tr>
              <a:tr h="193090">
                <a:tc rowSpan="2">
                  <a:txBody>
                    <a:bodyPr/>
                    <a:lstStyle/>
                    <a:p>
                      <a:pPr algn="l" fontAlgn="ctr"/>
                      <a:r>
                        <a:rPr lang="es-ES" sz="1200" b="1" u="none" strike="noStrike" dirty="0">
                          <a:effectLst/>
                        </a:rPr>
                        <a:t>2.3 La evaluación del desempeño dentro de una política de gestión por objetivos.</a:t>
                      </a:r>
                      <a:endParaRPr lang="es-ES" sz="1200" b="1"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Disponer de los indicadores de actividad en CRETA en el tiempo establecido</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76437144"/>
                  </a:ext>
                </a:extLst>
              </a:tr>
              <a:tr h="381631">
                <a:tc vMerge="1">
                  <a:txBody>
                    <a:bodyPr/>
                    <a:lstStyle/>
                    <a:p>
                      <a:endParaRPr lang="es-ES"/>
                    </a:p>
                  </a:txBody>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Análisis para la implantación de un sistema de gestión por objetivos y su vinculación con complementos de productividad por objetivos. Aprobación de una Metodología para la Evaluación del Desempeño en la DGG/SGAC</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200" b="1" i="0" u="none" strike="noStrike" dirty="0">
                          <a:solidFill>
                            <a:srgbClr val="000000"/>
                          </a:solidFill>
                          <a:effectLst/>
                          <a:latin typeface="Calibri" panose="020F0502020204030204" pitchFamily="34" charset="0"/>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28895357"/>
                  </a:ext>
                </a:extLst>
              </a:tr>
            </a:tbl>
          </a:graphicData>
        </a:graphic>
      </p:graphicFrame>
      <p:sp>
        <p:nvSpPr>
          <p:cNvPr id="10" name="CuadroTexto 9">
            <a:extLst>
              <a:ext uri="{FF2B5EF4-FFF2-40B4-BE49-F238E27FC236}">
                <a16:creationId xmlns:a16="http://schemas.microsoft.com/office/drawing/2014/main" id="{4CB581F8-9369-4835-8301-405CEF56BB90}"/>
              </a:ext>
            </a:extLst>
          </p:cNvPr>
          <p:cNvSpPr txBox="1"/>
          <p:nvPr/>
        </p:nvSpPr>
        <p:spPr>
          <a:xfrm>
            <a:off x="5840710" y="599078"/>
            <a:ext cx="222000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5. LAS PERSONAS. </a:t>
            </a:r>
          </a:p>
        </p:txBody>
      </p:sp>
      <p:pic>
        <p:nvPicPr>
          <p:cNvPr id="5" name="Imagen 4">
            <a:extLst>
              <a:ext uri="{FF2B5EF4-FFF2-40B4-BE49-F238E27FC236}">
                <a16:creationId xmlns:a16="http://schemas.microsoft.com/office/drawing/2014/main" id="{45549A90-195A-40E8-A38B-92777ACE47DD}"/>
              </a:ext>
            </a:extLst>
          </p:cNvPr>
          <p:cNvPicPr>
            <a:picLocks noChangeAspect="1"/>
          </p:cNvPicPr>
          <p:nvPr/>
        </p:nvPicPr>
        <p:blipFill>
          <a:blip r:embed="rId13"/>
          <a:stretch>
            <a:fillRect/>
          </a:stretch>
        </p:blipFill>
        <p:spPr>
          <a:xfrm>
            <a:off x="10565756" y="678846"/>
            <a:ext cx="1115665" cy="762066"/>
          </a:xfrm>
          <a:prstGeom prst="rect">
            <a:avLst/>
          </a:prstGeom>
        </p:spPr>
      </p:pic>
    </p:spTree>
    <p:extLst>
      <p:ext uri="{BB962C8B-B14F-4D97-AF65-F5344CB8AC3E}">
        <p14:creationId xmlns:p14="http://schemas.microsoft.com/office/powerpoint/2010/main" val="3380155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369099740"/>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416612" y="6578298"/>
            <a:ext cx="2743200" cy="365125"/>
          </a:xfrm>
        </p:spPr>
        <p:txBody>
          <a:bodyPr/>
          <a:lstStyle/>
          <a:p>
            <a:fld id="{43B9F2F5-9901-4B50-B674-E5A258050F84}" type="slidenum">
              <a:rPr lang="es-ES" smtClean="0"/>
              <a:t>26</a:t>
            </a:fld>
            <a:endParaRPr lang="es-ES"/>
          </a:p>
        </p:txBody>
      </p:sp>
      <p:sp>
        <p:nvSpPr>
          <p:cNvPr id="126" name="Rectángulo 125">
            <a:extLst>
              <a:ext uri="{FF2B5EF4-FFF2-40B4-BE49-F238E27FC236}">
                <a16:creationId xmlns:a16="http://schemas.microsoft.com/office/drawing/2014/main" id="{92C8C914-D0F4-4DE4-B39B-2D9D4F2A6EA2}"/>
              </a:ext>
            </a:extLst>
          </p:cNvPr>
          <p:cNvSpPr/>
          <p:nvPr/>
        </p:nvSpPr>
        <p:spPr>
          <a:xfrm>
            <a:off x="3480038" y="1170578"/>
            <a:ext cx="593657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2 (2 de 2)</a:t>
            </a:r>
          </a:p>
        </p:txBody>
      </p:sp>
      <p:graphicFrame>
        <p:nvGraphicFramePr>
          <p:cNvPr id="4" name="Tabla 3">
            <a:extLst>
              <a:ext uri="{FF2B5EF4-FFF2-40B4-BE49-F238E27FC236}">
                <a16:creationId xmlns:a16="http://schemas.microsoft.com/office/drawing/2014/main" id="{8B37D158-448A-4C26-BD3B-ADD200458C74}"/>
              </a:ext>
            </a:extLst>
          </p:cNvPr>
          <p:cNvGraphicFramePr>
            <a:graphicFrameLocks noGrp="1"/>
          </p:cNvGraphicFramePr>
          <p:nvPr>
            <p:extLst>
              <p:ext uri="{D42A27DB-BD31-4B8C-83A1-F6EECF244321}">
                <p14:modId xmlns:p14="http://schemas.microsoft.com/office/powerpoint/2010/main" val="478346353"/>
              </p:ext>
            </p:extLst>
          </p:nvPr>
        </p:nvGraphicFramePr>
        <p:xfrm>
          <a:off x="2345964" y="1774140"/>
          <a:ext cx="9464040" cy="4842720"/>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2607074338"/>
                    </a:ext>
                  </a:extLst>
                </a:gridCol>
                <a:gridCol w="4078224">
                  <a:extLst>
                    <a:ext uri="{9D8B030D-6E8A-4147-A177-3AD203B41FA5}">
                      <a16:colId xmlns:a16="http://schemas.microsoft.com/office/drawing/2014/main" val="2204196425"/>
                    </a:ext>
                  </a:extLst>
                </a:gridCol>
                <a:gridCol w="1618488">
                  <a:extLst>
                    <a:ext uri="{9D8B030D-6E8A-4147-A177-3AD203B41FA5}">
                      <a16:colId xmlns:a16="http://schemas.microsoft.com/office/drawing/2014/main" val="680364828"/>
                    </a:ext>
                  </a:extLst>
                </a:gridCol>
                <a:gridCol w="1572768">
                  <a:extLst>
                    <a:ext uri="{9D8B030D-6E8A-4147-A177-3AD203B41FA5}">
                      <a16:colId xmlns:a16="http://schemas.microsoft.com/office/drawing/2014/main" val="1754593814"/>
                    </a:ext>
                  </a:extLst>
                </a:gridCol>
              </a:tblGrid>
              <a:tr h="0">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200" b="1" u="none" strike="noStrike" dirty="0">
                          <a:solidFill>
                            <a:schemeClr val="bg1"/>
                          </a:solidFill>
                          <a:effectLst/>
                        </a:rPr>
                        <a:t>Ejecución teórica de la medida sobre el total del Plan de Acción respectivo si se ejecuta el 100% de la medida</a:t>
                      </a:r>
                      <a:endParaRPr lang="es-ES" sz="1200" b="1" i="0" u="none" strike="noStrike" dirty="0">
                        <a:solidFill>
                          <a:schemeClr val="bg1"/>
                        </a:solidFill>
                        <a:effectLst/>
                        <a:latin typeface="Calibri" panose="020F0502020204030204" pitchFamily="34" charset="0"/>
                      </a:endParaRP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200" b="1" u="none" strike="noStrike" dirty="0">
                          <a:solidFill>
                            <a:schemeClr val="bg1"/>
                          </a:solidFill>
                          <a:effectLst/>
                        </a:rPr>
                        <a:t>Ejecución final real de la medida sobre el total del Plan de Acción respectivo</a:t>
                      </a:r>
                      <a:endParaRPr lang="es-ES" sz="1200" b="1" i="0" u="none" strike="noStrike" dirty="0">
                        <a:solidFill>
                          <a:schemeClr val="bg1"/>
                        </a:solidFill>
                        <a:effectLst/>
                        <a:latin typeface="Calibri" panose="020F0502020204030204" pitchFamily="34" charset="0"/>
                      </a:endParaRPr>
                    </a:p>
                  </a:txBody>
                  <a:tcPr marL="72000" marR="72000" marT="4413"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196444">
                <a:tc rowSpan="3">
                  <a:txBody>
                    <a:bodyPr/>
                    <a:lstStyle/>
                    <a:p>
                      <a:pPr marL="0" indent="0" algn="l" defTabSz="914400" rtl="0" eaLnBrk="1" fontAlgn="b" latinLnBrk="0" hangingPunct="1">
                        <a:lnSpc>
                          <a:spcPct val="100000"/>
                        </a:lnSpc>
                        <a:spcBef>
                          <a:spcPts val="415"/>
                        </a:spcBef>
                        <a:spcAft>
                          <a:spcPts val="10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2.4 Adaptar los recursos humanos a las necesidades objetivas.</a:t>
                      </a:r>
                    </a:p>
                  </a:txBody>
                  <a:tcPr marL="72000" marR="72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200" b="0" i="0" u="none" strike="noStrike" dirty="0">
                          <a:solidFill>
                            <a:srgbClr val="000000"/>
                          </a:solidFill>
                          <a:effectLst/>
                          <a:latin typeface="Calibri" panose="020F0502020204030204" pitchFamily="34" charset="0"/>
                        </a:rPr>
                        <a:t>Presentación de solicitud al programa  primera experiencia profesional/Programa Tandem.</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6834119"/>
                  </a:ext>
                </a:extLst>
              </a:tr>
              <a:tr h="19644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200" b="0" i="0" u="none" strike="noStrike" dirty="0">
                          <a:solidFill>
                            <a:srgbClr val="000000"/>
                          </a:solidFill>
                          <a:effectLst/>
                          <a:latin typeface="Calibri" panose="020F0502020204030204" pitchFamily="34" charset="0"/>
                        </a:rPr>
                        <a:t>Desarrollar actuaciones para reforzar y atraer el talento a las Delegaciones del Gobierno y Subdelegaciones del Gobierno</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64403552"/>
                  </a:ext>
                </a:extLst>
              </a:tr>
              <a:tr h="186016">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200" b="0" i="0" u="none" strike="noStrike" dirty="0">
                          <a:solidFill>
                            <a:srgbClr val="000000"/>
                          </a:solidFill>
                          <a:effectLst/>
                          <a:latin typeface="Calibri" panose="020F0502020204030204" pitchFamily="34" charset="0"/>
                        </a:rPr>
                        <a:t>Elaboración de un Plan para el diseño y evaluación de necesidades en materia de recursos humanos de la DGG/SGAC</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200" b="1" i="0" u="none" strike="noStrike" dirty="0">
                          <a:solidFill>
                            <a:srgbClr val="000000"/>
                          </a:solidFill>
                          <a:effectLst/>
                          <a:latin typeface="Calibri" panose="020F0502020204030204" pitchFamily="34" charset="0"/>
                        </a:rPr>
                        <a:t>0,00%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87801342"/>
                  </a:ext>
                </a:extLst>
              </a:tr>
              <a:tr h="0">
                <a:tc rowSpan="6">
                  <a:txBody>
                    <a:bodyPr/>
                    <a:lstStyle/>
                    <a:p>
                      <a:pPr algn="l" fontAlgn="ctr"/>
                      <a:r>
                        <a:rPr lang="es-ES" sz="1200" b="1" u="none" strike="noStrike" dirty="0">
                          <a:effectLst/>
                        </a:rPr>
                        <a:t>2.5 Implementar un clima laboral satisfactorio.   </a:t>
                      </a:r>
                      <a:endParaRPr lang="es-ES" sz="1200" b="1" i="0" u="none" strike="noStrike" dirty="0">
                        <a:solidFill>
                          <a:srgbClr val="000000"/>
                        </a:solidFill>
                        <a:effectLst/>
                        <a:latin typeface="Calibri" panose="020F0502020204030204" pitchFamily="34" charset="0"/>
                      </a:endParaRPr>
                    </a:p>
                  </a:txBody>
                  <a:tcPr marL="72000" marR="72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200" b="0" i="0" u="none" strike="noStrike" dirty="0">
                          <a:solidFill>
                            <a:srgbClr val="000000"/>
                          </a:solidFill>
                          <a:effectLst/>
                          <a:latin typeface="Calibri" panose="020F0502020204030204" pitchFamily="34" charset="0"/>
                        </a:rPr>
                        <a:t>Elaboración de un Programa de Atención a las Personas de la DGG/SGAC</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534531212"/>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200" b="0" i="0" u="none" strike="noStrike" dirty="0">
                          <a:solidFill>
                            <a:srgbClr val="000000"/>
                          </a:solidFill>
                          <a:effectLst/>
                          <a:latin typeface="Calibri" panose="020F0502020204030204" pitchFamily="34" charset="0"/>
                        </a:rPr>
                        <a:t>Elaboración de un Manual de Acogida.</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637360573"/>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200" b="0" i="0" u="none" strike="noStrike" dirty="0">
                          <a:solidFill>
                            <a:srgbClr val="000000"/>
                          </a:solidFill>
                          <a:effectLst/>
                          <a:latin typeface="Calibri" panose="020F0502020204030204" pitchFamily="34" charset="0"/>
                        </a:rPr>
                        <a:t>Elaboración de un programa de reconocimiento.</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1878023359"/>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200" b="0" i="0" u="none" strike="noStrike" dirty="0">
                          <a:solidFill>
                            <a:srgbClr val="000000"/>
                          </a:solidFill>
                          <a:effectLst/>
                          <a:latin typeface="Calibri" panose="020F0502020204030204" pitchFamily="34" charset="0"/>
                        </a:rPr>
                        <a:t>Elaboración de un Plan de Movilidad Interna</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831306960"/>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200" b="0" i="0" u="none" strike="noStrike" dirty="0">
                          <a:solidFill>
                            <a:srgbClr val="000000"/>
                          </a:solidFill>
                          <a:effectLst/>
                          <a:latin typeface="Calibri" panose="020F0502020204030204" pitchFamily="34" charset="0"/>
                        </a:rPr>
                        <a:t>Entrega del Manual de Acogida a todo el personal de nuevo ingreso.</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1566203319"/>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200" b="0" i="0" u="none" strike="noStrike" dirty="0">
                          <a:solidFill>
                            <a:srgbClr val="000000"/>
                          </a:solidFill>
                          <a:effectLst/>
                          <a:latin typeface="Calibri" panose="020F0502020204030204" pitchFamily="34" charset="0"/>
                        </a:rPr>
                        <a:t>Elaboración de un Manual de Despedida.</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200" b="1" i="0" u="none" strike="noStrike" dirty="0">
                          <a:solidFill>
                            <a:srgbClr val="000000"/>
                          </a:solidFill>
                          <a:effectLst/>
                          <a:latin typeface="Calibri" panose="020F0502020204030204" pitchFamily="34" charset="0"/>
                        </a:rPr>
                        <a:t>1,00%</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279687317"/>
                  </a:ext>
                </a:extLst>
              </a:tr>
            </a:tbl>
          </a:graphicData>
        </a:graphic>
      </p:graphicFrame>
      <p:sp>
        <p:nvSpPr>
          <p:cNvPr id="10" name="CuadroTexto 9">
            <a:extLst>
              <a:ext uri="{FF2B5EF4-FFF2-40B4-BE49-F238E27FC236}">
                <a16:creationId xmlns:a16="http://schemas.microsoft.com/office/drawing/2014/main" id="{AE771D42-AB5F-4BEF-95F9-2C4798292DD9}"/>
              </a:ext>
            </a:extLst>
          </p:cNvPr>
          <p:cNvSpPr txBox="1"/>
          <p:nvPr/>
        </p:nvSpPr>
        <p:spPr>
          <a:xfrm>
            <a:off x="5840710" y="599078"/>
            <a:ext cx="222000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5. LAS PERSONAS. </a:t>
            </a:r>
          </a:p>
        </p:txBody>
      </p:sp>
      <p:pic>
        <p:nvPicPr>
          <p:cNvPr id="5" name="Imagen 4">
            <a:extLst>
              <a:ext uri="{FF2B5EF4-FFF2-40B4-BE49-F238E27FC236}">
                <a16:creationId xmlns:a16="http://schemas.microsoft.com/office/drawing/2014/main" id="{EDABC3E2-E124-4506-866D-771BB1D8FEE3}"/>
              </a:ext>
            </a:extLst>
          </p:cNvPr>
          <p:cNvPicPr>
            <a:picLocks noChangeAspect="1"/>
          </p:cNvPicPr>
          <p:nvPr/>
        </p:nvPicPr>
        <p:blipFill>
          <a:blip r:embed="rId13"/>
          <a:stretch>
            <a:fillRect/>
          </a:stretch>
        </p:blipFill>
        <p:spPr>
          <a:xfrm>
            <a:off x="10329623" y="760200"/>
            <a:ext cx="1115665" cy="762066"/>
          </a:xfrm>
          <a:prstGeom prst="rect">
            <a:avLst/>
          </a:prstGeom>
        </p:spPr>
      </p:pic>
    </p:spTree>
    <p:extLst>
      <p:ext uri="{BB962C8B-B14F-4D97-AF65-F5344CB8AC3E}">
        <p14:creationId xmlns:p14="http://schemas.microsoft.com/office/powerpoint/2010/main" val="2628555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936070830"/>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rgbClr val="CC0066"/>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3342064" y="816243"/>
            <a:ext cx="710488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6. LOS RECURSOS MATERIALES, ORGANIZATIVOS Y AMBIENTALES.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27</a:t>
            </a:fld>
            <a:endParaRPr lang="es-ES"/>
          </a:p>
        </p:txBody>
      </p:sp>
      <p:sp>
        <p:nvSpPr>
          <p:cNvPr id="8" name="CuadroTexto 7">
            <a:extLst>
              <a:ext uri="{FF2B5EF4-FFF2-40B4-BE49-F238E27FC236}">
                <a16:creationId xmlns:a16="http://schemas.microsoft.com/office/drawing/2014/main" id="{B5B479E0-43BB-464A-AA65-5BD4BA8711EC}"/>
              </a:ext>
            </a:extLst>
          </p:cNvPr>
          <p:cNvSpPr txBox="1"/>
          <p:nvPr/>
        </p:nvSpPr>
        <p:spPr>
          <a:xfrm>
            <a:off x="2468652" y="1360765"/>
            <a:ext cx="8751608" cy="1815882"/>
          </a:xfrm>
          <a:prstGeom prst="rect">
            <a:avLst/>
          </a:prstGeom>
          <a:noFill/>
        </p:spPr>
        <p:txBody>
          <a:bodyPr wrap="square" rtlCol="0">
            <a:spAutoFit/>
          </a:bodyPr>
          <a:lstStyle/>
          <a:p>
            <a:pPr algn="just"/>
            <a:r>
              <a:rPr lang="es-ES" dirty="0">
                <a:solidFill>
                  <a:schemeClr val="accent1">
                    <a:lumMod val="50000"/>
                  </a:schemeClr>
                </a:solidFill>
              </a:rPr>
              <a:t>El </a:t>
            </a:r>
            <a:r>
              <a:rPr lang="es-ES" b="1" dirty="0">
                <a:solidFill>
                  <a:srgbClr val="CC0066"/>
                </a:solidFill>
              </a:rPr>
              <a:t>EJE 3</a:t>
            </a:r>
            <a:r>
              <a:rPr lang="es-ES" dirty="0"/>
              <a:t> </a:t>
            </a:r>
            <a:r>
              <a:rPr lang="es-ES" dirty="0">
                <a:solidFill>
                  <a:schemeClr val="accent1">
                    <a:lumMod val="50000"/>
                  </a:schemeClr>
                </a:solidFill>
              </a:rPr>
              <a:t>del Plan Estratégico 2021-2023 tiene por título </a:t>
            </a:r>
            <a:r>
              <a:rPr lang="es-ES" sz="2000" dirty="0">
                <a:solidFill>
                  <a:srgbClr val="CC0066"/>
                </a:solidFill>
              </a:rPr>
              <a:t>“EJE 3. Utilización racional de los recursos materiales, organizativos y ambientales.” </a:t>
            </a:r>
            <a:r>
              <a:rPr lang="es-ES" dirty="0">
                <a:solidFill>
                  <a:schemeClr val="accent1">
                    <a:lumMod val="50000"/>
                  </a:schemeClr>
                </a:solidFill>
              </a:rPr>
              <a:t>La finalidad es implantar una gestión racional, eficiente y sostenible de los recursos disponibles. Se trata de identificar las necesidades materiales y presupuestarias para la consecución de los objetivos y comparar con los disponibles. Se busca establecer pautas para una asignación y gestión eficaz y eficiente de los recursos disponibles, optimizando y racionalizando su uso. </a:t>
            </a:r>
          </a:p>
        </p:txBody>
      </p:sp>
      <p:sp>
        <p:nvSpPr>
          <p:cNvPr id="9" name="CuadroTexto 8">
            <a:extLst>
              <a:ext uri="{FF2B5EF4-FFF2-40B4-BE49-F238E27FC236}">
                <a16:creationId xmlns:a16="http://schemas.microsoft.com/office/drawing/2014/main" id="{65AF05A3-236C-406F-B8E7-8349FCD192D4}"/>
              </a:ext>
            </a:extLst>
          </p:cNvPr>
          <p:cNvSpPr txBox="1"/>
          <p:nvPr/>
        </p:nvSpPr>
        <p:spPr>
          <a:xfrm>
            <a:off x="2468652" y="3233166"/>
            <a:ext cx="8751608" cy="646331"/>
          </a:xfrm>
          <a:prstGeom prst="rect">
            <a:avLst/>
          </a:prstGeom>
          <a:noFill/>
        </p:spPr>
        <p:txBody>
          <a:bodyPr wrap="square" rtlCol="0">
            <a:spAutoFit/>
          </a:bodyPr>
          <a:lstStyle/>
          <a:p>
            <a:pPr algn="just"/>
            <a:r>
              <a:rPr lang="es-ES" dirty="0">
                <a:solidFill>
                  <a:schemeClr val="accent1">
                    <a:lumMod val="50000"/>
                  </a:schemeClr>
                </a:solidFill>
              </a:rPr>
              <a:t>El Eje 3 se concretaba en </a:t>
            </a:r>
            <a:r>
              <a:rPr lang="es-ES" b="1" dirty="0">
                <a:solidFill>
                  <a:srgbClr val="C00000"/>
                </a:solidFill>
              </a:rPr>
              <a:t>5 objetivos estratégicos </a:t>
            </a:r>
            <a:r>
              <a:rPr lang="es-ES" dirty="0">
                <a:solidFill>
                  <a:schemeClr val="accent1">
                    <a:lumMod val="50000"/>
                  </a:schemeClr>
                </a:solidFill>
              </a:rPr>
              <a:t>que se desarrollaron en </a:t>
            </a:r>
            <a:r>
              <a:rPr lang="es-ES" b="1" dirty="0">
                <a:solidFill>
                  <a:srgbClr val="C00000"/>
                </a:solidFill>
              </a:rPr>
              <a:t>19 medidas,  11 en 2022 y 8 en 2023. </a:t>
            </a:r>
          </a:p>
        </p:txBody>
      </p:sp>
      <p:graphicFrame>
        <p:nvGraphicFramePr>
          <p:cNvPr id="12" name="Tabla 11">
            <a:extLst>
              <a:ext uri="{FF2B5EF4-FFF2-40B4-BE49-F238E27FC236}">
                <a16:creationId xmlns:a16="http://schemas.microsoft.com/office/drawing/2014/main" id="{D14E2AC8-D605-45F5-9DF8-3CD46003AD54}"/>
              </a:ext>
            </a:extLst>
          </p:cNvPr>
          <p:cNvGraphicFramePr>
            <a:graphicFrameLocks noGrp="1"/>
          </p:cNvGraphicFramePr>
          <p:nvPr>
            <p:extLst>
              <p:ext uri="{D42A27DB-BD31-4B8C-83A1-F6EECF244321}">
                <p14:modId xmlns:p14="http://schemas.microsoft.com/office/powerpoint/2010/main" val="2660058332"/>
              </p:ext>
            </p:extLst>
          </p:nvPr>
        </p:nvGraphicFramePr>
        <p:xfrm>
          <a:off x="3060162" y="4032755"/>
          <a:ext cx="7568588" cy="2500775"/>
        </p:xfrm>
        <a:graphic>
          <a:graphicData uri="http://schemas.openxmlformats.org/drawingml/2006/table">
            <a:tbl>
              <a:tblPr firstRow="1">
                <a:tableStyleId>{9DCAF9ED-07DC-4A11-8D7F-57B35C25682E}</a:tableStyleId>
              </a:tblPr>
              <a:tblGrid>
                <a:gridCol w="7568588">
                  <a:extLst>
                    <a:ext uri="{9D8B030D-6E8A-4147-A177-3AD203B41FA5}">
                      <a16:colId xmlns:a16="http://schemas.microsoft.com/office/drawing/2014/main" val="3245041723"/>
                    </a:ext>
                  </a:extLst>
                </a:gridCol>
              </a:tblGrid>
              <a:tr h="363794">
                <a:tc>
                  <a:txBody>
                    <a:bodyPr/>
                    <a:lstStyle/>
                    <a:p>
                      <a:pPr algn="ctr" fontAlgn="b"/>
                      <a:r>
                        <a:rPr lang="es-ES" sz="1400" b="1" u="none" strike="noStrike" dirty="0">
                          <a:solidFill>
                            <a:schemeClr val="accent1">
                              <a:lumMod val="50000"/>
                            </a:schemeClr>
                          </a:solidFill>
                          <a:effectLst/>
                        </a:rPr>
                        <a:t>OBJETIVOS ESTRATÉGICOS EJE 3: “UTILIZACIÓN RACIONAL DE LOS RECURSOS MATERIALES, ORGANIZATIVOS Y AMBIENTALES”</a:t>
                      </a:r>
                      <a:endParaRPr lang="es-ES" sz="14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93C9"/>
                    </a:solidFill>
                  </a:tcPr>
                </a:tc>
                <a:extLst>
                  <a:ext uri="{0D108BD9-81ED-4DB2-BD59-A6C34878D82A}">
                    <a16:rowId xmlns:a16="http://schemas.microsoft.com/office/drawing/2014/main" val="1805884026"/>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3.1 Favorecer el uso compartido de los recursos materiales, organizativos y ambientales.</a:t>
                      </a:r>
                    </a:p>
                  </a:txBody>
                  <a:tcPr marL="68580" marR="68580" marT="0" marB="0" anchor="ctr">
                    <a:solidFill>
                      <a:srgbClr val="FFE1F0"/>
                    </a:solidFill>
                  </a:tcPr>
                </a:tc>
                <a:extLst>
                  <a:ext uri="{0D108BD9-81ED-4DB2-BD59-A6C34878D82A}">
                    <a16:rowId xmlns:a16="http://schemas.microsoft.com/office/drawing/2014/main" val="3006738235"/>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3.2 Organización y utilización racional de los archivos físicos, digitales y la documentación.</a:t>
                      </a:r>
                    </a:p>
                  </a:txBody>
                  <a:tcPr marL="68580" marR="68580" marT="0" marB="0" anchor="ctr">
                    <a:solidFill>
                      <a:srgbClr val="FFE1F0"/>
                    </a:solidFill>
                  </a:tcPr>
                </a:tc>
                <a:extLst>
                  <a:ext uri="{0D108BD9-81ED-4DB2-BD59-A6C34878D82A}">
                    <a16:rowId xmlns:a16="http://schemas.microsoft.com/office/drawing/2014/main" val="1357815780"/>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3.3 Favorecer un uso racional de los recursos para favorecer un desarrollo sostenible.</a:t>
                      </a:r>
                    </a:p>
                  </a:txBody>
                  <a:tcPr marL="68580" marR="68580" marT="0" marB="0" anchor="ctr">
                    <a:solidFill>
                      <a:srgbClr val="FFE1F0"/>
                    </a:solidFill>
                  </a:tcPr>
                </a:tc>
                <a:extLst>
                  <a:ext uri="{0D108BD9-81ED-4DB2-BD59-A6C34878D82A}">
                    <a16:rowId xmlns:a16="http://schemas.microsoft.com/office/drawing/2014/main" val="4165540624"/>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3.4 Adaptar las necesidades económicas y materiales  a las demandas reales.</a:t>
                      </a:r>
                    </a:p>
                  </a:txBody>
                  <a:tcPr marL="68580" marR="68580" marT="0" marB="0" anchor="ctr">
                    <a:solidFill>
                      <a:srgbClr val="FFE1F0"/>
                    </a:solidFill>
                  </a:tcPr>
                </a:tc>
                <a:extLst>
                  <a:ext uri="{0D108BD9-81ED-4DB2-BD59-A6C34878D82A}">
                    <a16:rowId xmlns:a16="http://schemas.microsoft.com/office/drawing/2014/main" val="1559310158"/>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3.5 Reformular espacios y equipos.</a:t>
                      </a:r>
                    </a:p>
                  </a:txBody>
                  <a:tcPr marL="68580" marR="68580" marT="0" marB="0" anchor="ctr">
                    <a:solidFill>
                      <a:srgbClr val="FFE1F0"/>
                    </a:solidFill>
                  </a:tcPr>
                </a:tc>
                <a:extLst>
                  <a:ext uri="{0D108BD9-81ED-4DB2-BD59-A6C34878D82A}">
                    <a16:rowId xmlns:a16="http://schemas.microsoft.com/office/drawing/2014/main" val="1630141464"/>
                  </a:ext>
                </a:extLst>
              </a:tr>
            </a:tbl>
          </a:graphicData>
        </a:graphic>
      </p:graphicFrame>
      <p:pic>
        <p:nvPicPr>
          <p:cNvPr id="4" name="Imagen 3">
            <a:extLst>
              <a:ext uri="{FF2B5EF4-FFF2-40B4-BE49-F238E27FC236}">
                <a16:creationId xmlns:a16="http://schemas.microsoft.com/office/drawing/2014/main" id="{F36CB656-4485-4377-9FD9-B811B2C847C0}"/>
              </a:ext>
            </a:extLst>
          </p:cNvPr>
          <p:cNvPicPr>
            <a:picLocks noChangeAspect="1"/>
          </p:cNvPicPr>
          <p:nvPr/>
        </p:nvPicPr>
        <p:blipFill>
          <a:blip r:embed="rId13"/>
          <a:stretch>
            <a:fillRect/>
          </a:stretch>
        </p:blipFill>
        <p:spPr>
          <a:xfrm>
            <a:off x="11103120" y="865802"/>
            <a:ext cx="852202" cy="816694"/>
          </a:xfrm>
          <a:prstGeom prst="rect">
            <a:avLst/>
          </a:prstGeom>
        </p:spPr>
      </p:pic>
    </p:spTree>
    <p:extLst>
      <p:ext uri="{BB962C8B-B14F-4D97-AF65-F5344CB8AC3E}">
        <p14:creationId xmlns:p14="http://schemas.microsoft.com/office/powerpoint/2010/main" val="3403873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553166192"/>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rgbClr val="CC0066"/>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3342064" y="816243"/>
            <a:ext cx="710488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6. LOS RECURSOS MATERIALES, ORGANIZATIVOS Y AMBIENTALES.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28</a:t>
            </a:fld>
            <a:endParaRPr lang="es-ES"/>
          </a:p>
        </p:txBody>
      </p:sp>
      <p:pic>
        <p:nvPicPr>
          <p:cNvPr id="4" name="Imagen 3">
            <a:extLst>
              <a:ext uri="{FF2B5EF4-FFF2-40B4-BE49-F238E27FC236}">
                <a16:creationId xmlns:a16="http://schemas.microsoft.com/office/drawing/2014/main" id="{F36CB656-4485-4377-9FD9-B811B2C847C0}"/>
              </a:ext>
            </a:extLst>
          </p:cNvPr>
          <p:cNvPicPr>
            <a:picLocks noChangeAspect="1"/>
          </p:cNvPicPr>
          <p:nvPr/>
        </p:nvPicPr>
        <p:blipFill>
          <a:blip r:embed="rId13"/>
          <a:stretch>
            <a:fillRect/>
          </a:stretch>
        </p:blipFill>
        <p:spPr>
          <a:xfrm>
            <a:off x="11103120" y="865802"/>
            <a:ext cx="852202" cy="816694"/>
          </a:xfrm>
          <a:prstGeom prst="rect">
            <a:avLst/>
          </a:prstGeom>
        </p:spPr>
      </p:pic>
      <p:graphicFrame>
        <p:nvGraphicFramePr>
          <p:cNvPr id="13" name="Marcador de contenido 7">
            <a:extLst>
              <a:ext uri="{FF2B5EF4-FFF2-40B4-BE49-F238E27FC236}">
                <a16:creationId xmlns:a16="http://schemas.microsoft.com/office/drawing/2014/main" id="{9C5F6954-9918-49FE-B5CF-AAD83DB2BBDB}"/>
              </a:ext>
            </a:extLst>
          </p:cNvPr>
          <p:cNvGraphicFramePr>
            <a:graphicFrameLocks/>
          </p:cNvGraphicFramePr>
          <p:nvPr>
            <p:extLst>
              <p:ext uri="{D42A27DB-BD31-4B8C-83A1-F6EECF244321}">
                <p14:modId xmlns:p14="http://schemas.microsoft.com/office/powerpoint/2010/main" val="2903488935"/>
              </p:ext>
            </p:extLst>
          </p:nvPr>
        </p:nvGraphicFramePr>
        <p:xfrm>
          <a:off x="2501256" y="1942659"/>
          <a:ext cx="9409488" cy="4230246"/>
        </p:xfrm>
        <a:graphic>
          <a:graphicData uri="http://schemas.openxmlformats.org/drawingml/2006/table">
            <a:tbl>
              <a:tblPr firstRow="1" bandRow="1"/>
              <a:tblGrid>
                <a:gridCol w="2359156">
                  <a:extLst>
                    <a:ext uri="{9D8B030D-6E8A-4147-A177-3AD203B41FA5}">
                      <a16:colId xmlns:a16="http://schemas.microsoft.com/office/drawing/2014/main" val="2120316286"/>
                    </a:ext>
                  </a:extLst>
                </a:gridCol>
                <a:gridCol w="1260340">
                  <a:extLst>
                    <a:ext uri="{9D8B030D-6E8A-4147-A177-3AD203B41FA5}">
                      <a16:colId xmlns:a16="http://schemas.microsoft.com/office/drawing/2014/main" val="3254578854"/>
                    </a:ext>
                  </a:extLst>
                </a:gridCol>
                <a:gridCol w="941767">
                  <a:extLst>
                    <a:ext uri="{9D8B030D-6E8A-4147-A177-3AD203B41FA5}">
                      <a16:colId xmlns:a16="http://schemas.microsoft.com/office/drawing/2014/main" val="2025024463"/>
                    </a:ext>
                  </a:extLst>
                </a:gridCol>
                <a:gridCol w="1085850">
                  <a:extLst>
                    <a:ext uri="{9D8B030D-6E8A-4147-A177-3AD203B41FA5}">
                      <a16:colId xmlns:a16="http://schemas.microsoft.com/office/drawing/2014/main" val="2480324120"/>
                    </a:ext>
                  </a:extLst>
                </a:gridCol>
                <a:gridCol w="942975">
                  <a:extLst>
                    <a:ext uri="{9D8B030D-6E8A-4147-A177-3AD203B41FA5}">
                      <a16:colId xmlns:a16="http://schemas.microsoft.com/office/drawing/2014/main" val="1952772150"/>
                    </a:ext>
                  </a:extLst>
                </a:gridCol>
                <a:gridCol w="2819400">
                  <a:extLst>
                    <a:ext uri="{9D8B030D-6E8A-4147-A177-3AD203B41FA5}">
                      <a16:colId xmlns:a16="http://schemas.microsoft.com/office/drawing/2014/main" val="3000376450"/>
                    </a:ext>
                  </a:extLst>
                </a:gridCol>
              </a:tblGrid>
              <a:tr h="415662">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noProof="0" dirty="0">
                          <a:solidFill>
                            <a:schemeClr val="bg1"/>
                          </a:solidFill>
                          <a:latin typeface="+mn-lt"/>
                          <a:cs typeface="Arial"/>
                        </a:rPr>
                        <a:t>OBJETIVO ESTRATÉGICO EJE 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2022</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3505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2023</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9AB"/>
                    </a:solidFill>
                  </a:tcPr>
                </a:tc>
                <a:tc hMerge="1">
                  <a:txBody>
                    <a:bodyPr/>
                    <a:lstStyle/>
                    <a:p>
                      <a:pPr marL="3632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defTabSz="914400" rtl="0" eaLnBrk="1" latinLnBrk="0" hangingPunct="1">
                        <a:lnSpc>
                          <a:spcPct val="100000"/>
                        </a:lnSpc>
                        <a:spcBef>
                          <a:spcPts val="785"/>
                        </a:spcBef>
                      </a:pPr>
                      <a:r>
                        <a:rPr lang="es-ES" sz="1400" b="1" kern="1200" noProof="0" dirty="0">
                          <a:solidFill>
                            <a:schemeClr val="bg1"/>
                          </a:solidFill>
                          <a:latin typeface="+mn-lt"/>
                          <a:ea typeface="+mn-ea"/>
                          <a:cs typeface="Arial"/>
                        </a:rPr>
                        <a:t>TOTAL MEDIDAS EJECUTADAS AL 100%/TOTAL 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2382104278"/>
                  </a:ext>
                </a:extLst>
              </a:tr>
              <a:tr h="433794">
                <a:tc vMerge="1">
                  <a:txBody>
                    <a:bodyPr/>
                    <a:lstStyle/>
                    <a:p>
                      <a:pPr marL="2279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Nº de </a:t>
                      </a:r>
                    </a:p>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 ejecutadas al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b="1" kern="1200" noProof="0" dirty="0">
                        <a:solidFill>
                          <a:schemeClr val="accent1">
                            <a:lumMod val="5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Nº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a:t>
                      </a:r>
                    </a:p>
                    <a:p>
                      <a:pPr marL="363220" rtl="0">
                        <a:lnSpc>
                          <a:spcPct val="100000"/>
                        </a:lnSpc>
                        <a:spcBef>
                          <a:spcPts val="0"/>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 ejecutadas al 100%</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vMerge="1">
                  <a:txBody>
                    <a:bodyPr/>
                    <a:lstStyle/>
                    <a:p>
                      <a:pPr marL="3676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extLst>
                  <a:ext uri="{0D108BD9-81ED-4DB2-BD59-A6C34878D82A}">
                    <a16:rowId xmlns:a16="http://schemas.microsoft.com/office/drawing/2014/main" val="2013428733"/>
                  </a:ext>
                </a:extLst>
              </a:tr>
              <a:tr h="505998">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3.1 Favorecer el uso compartido de los recursos materiales, organizativos y ambientales.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391601">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3.2 Organización y utilización racional de los archivos físicos, digitales y la documentación.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41566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3.3 Favorecer un uso racional de los recursos para favorecer un desarrollo sostenible.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49740845"/>
                  </a:ext>
                </a:extLst>
              </a:tr>
              <a:tr h="505998">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3.4 Adaptar las necesidades económicas y materiales  a las demandas reales.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03609066"/>
                  </a:ext>
                </a:extLst>
              </a:tr>
              <a:tr h="41566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3.5 Reformular espacios y equipos.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453513980"/>
                  </a:ext>
                </a:extLst>
              </a:tr>
              <a:tr h="415662">
                <a:tc>
                  <a:txBody>
                    <a:bodyPr/>
                    <a:lstStyle/>
                    <a:p>
                      <a:pPr marL="227965" algn="l" defTabSz="914400" rtl="0" eaLnBrk="1" fontAlgn="b" latinLnBrk="0" hangingPunct="1">
                        <a:lnSpc>
                          <a:spcPct val="100000"/>
                        </a:lnSpc>
                        <a:spcBef>
                          <a:spcPts val="415"/>
                        </a:spcBef>
                      </a:pPr>
                      <a:r>
                        <a:rPr lang="es-ES" sz="18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20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14/19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
        <p:nvSpPr>
          <p:cNvPr id="14" name="Rectángulo 13">
            <a:extLst>
              <a:ext uri="{FF2B5EF4-FFF2-40B4-BE49-F238E27FC236}">
                <a16:creationId xmlns:a16="http://schemas.microsoft.com/office/drawing/2014/main" id="{3E6E415D-EB2E-4C81-915C-6607FE39C371}"/>
              </a:ext>
            </a:extLst>
          </p:cNvPr>
          <p:cNvSpPr/>
          <p:nvPr/>
        </p:nvSpPr>
        <p:spPr>
          <a:xfrm>
            <a:off x="4529190" y="1397079"/>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3: medidas ejecutadas al 100%</a:t>
            </a:r>
            <a:endParaRPr lang="es-ES" dirty="0">
              <a:solidFill>
                <a:srgbClr val="002060"/>
              </a:solidFill>
            </a:endParaRPr>
          </a:p>
        </p:txBody>
      </p:sp>
    </p:spTree>
    <p:extLst>
      <p:ext uri="{BB962C8B-B14F-4D97-AF65-F5344CB8AC3E}">
        <p14:creationId xmlns:p14="http://schemas.microsoft.com/office/powerpoint/2010/main" val="804870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819184491"/>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rgbClr val="CC0066"/>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3342064" y="816243"/>
            <a:ext cx="710488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6. LOS RECURSOS MATERIALES, ORGANIZATIVOS Y AMBIENTALES.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212122" y="6351633"/>
            <a:ext cx="2743200" cy="365125"/>
          </a:xfrm>
        </p:spPr>
        <p:txBody>
          <a:bodyPr/>
          <a:lstStyle/>
          <a:p>
            <a:fld id="{43B9F2F5-9901-4B50-B674-E5A258050F84}" type="slidenum">
              <a:rPr lang="es-ES" smtClean="0"/>
              <a:t>29</a:t>
            </a:fld>
            <a:endParaRPr lang="es-ES"/>
          </a:p>
        </p:txBody>
      </p:sp>
      <p:pic>
        <p:nvPicPr>
          <p:cNvPr id="4" name="Imagen 3">
            <a:extLst>
              <a:ext uri="{FF2B5EF4-FFF2-40B4-BE49-F238E27FC236}">
                <a16:creationId xmlns:a16="http://schemas.microsoft.com/office/drawing/2014/main" id="{F36CB656-4485-4377-9FD9-B811B2C847C0}"/>
              </a:ext>
            </a:extLst>
          </p:cNvPr>
          <p:cNvPicPr>
            <a:picLocks noChangeAspect="1"/>
          </p:cNvPicPr>
          <p:nvPr/>
        </p:nvPicPr>
        <p:blipFill>
          <a:blip r:embed="rId13"/>
          <a:stretch>
            <a:fillRect/>
          </a:stretch>
        </p:blipFill>
        <p:spPr>
          <a:xfrm>
            <a:off x="11103120" y="865802"/>
            <a:ext cx="852202" cy="816694"/>
          </a:xfrm>
          <a:prstGeom prst="rect">
            <a:avLst/>
          </a:prstGeom>
        </p:spPr>
      </p:pic>
      <p:graphicFrame>
        <p:nvGraphicFramePr>
          <p:cNvPr id="10" name="Tabla 9">
            <a:extLst>
              <a:ext uri="{FF2B5EF4-FFF2-40B4-BE49-F238E27FC236}">
                <a16:creationId xmlns:a16="http://schemas.microsoft.com/office/drawing/2014/main" id="{81B5E391-1ACB-470E-ADC5-F3599EAE4238}"/>
              </a:ext>
            </a:extLst>
          </p:cNvPr>
          <p:cNvGraphicFramePr>
            <a:graphicFrameLocks noGrp="1"/>
          </p:cNvGraphicFramePr>
          <p:nvPr>
            <p:extLst>
              <p:ext uri="{D42A27DB-BD31-4B8C-83A1-F6EECF244321}">
                <p14:modId xmlns:p14="http://schemas.microsoft.com/office/powerpoint/2010/main" val="3225081688"/>
              </p:ext>
            </p:extLst>
          </p:nvPr>
        </p:nvGraphicFramePr>
        <p:xfrm>
          <a:off x="2474722" y="1993209"/>
          <a:ext cx="9153144" cy="4047711"/>
        </p:xfrm>
        <a:graphic>
          <a:graphicData uri="http://schemas.openxmlformats.org/drawingml/2006/table">
            <a:tbl>
              <a:tblPr>
                <a:tableStyleId>{E929F9F4-4A8F-4326-A1B4-22849713DDAB}</a:tableStyleId>
              </a:tblPr>
              <a:tblGrid>
                <a:gridCol w="2194560">
                  <a:extLst>
                    <a:ext uri="{9D8B030D-6E8A-4147-A177-3AD203B41FA5}">
                      <a16:colId xmlns:a16="http://schemas.microsoft.com/office/drawing/2014/main" val="215177606"/>
                    </a:ext>
                  </a:extLst>
                </a:gridCol>
                <a:gridCol w="1133856">
                  <a:extLst>
                    <a:ext uri="{9D8B030D-6E8A-4147-A177-3AD203B41FA5}">
                      <a16:colId xmlns:a16="http://schemas.microsoft.com/office/drawing/2014/main" val="544093260"/>
                    </a:ext>
                  </a:extLst>
                </a:gridCol>
                <a:gridCol w="1078992">
                  <a:extLst>
                    <a:ext uri="{9D8B030D-6E8A-4147-A177-3AD203B41FA5}">
                      <a16:colId xmlns:a16="http://schemas.microsoft.com/office/drawing/2014/main" val="2093071817"/>
                    </a:ext>
                  </a:extLst>
                </a:gridCol>
                <a:gridCol w="1216152">
                  <a:extLst>
                    <a:ext uri="{9D8B030D-6E8A-4147-A177-3AD203B41FA5}">
                      <a16:colId xmlns:a16="http://schemas.microsoft.com/office/drawing/2014/main" val="98967766"/>
                    </a:ext>
                  </a:extLst>
                </a:gridCol>
                <a:gridCol w="1161288">
                  <a:extLst>
                    <a:ext uri="{9D8B030D-6E8A-4147-A177-3AD203B41FA5}">
                      <a16:colId xmlns:a16="http://schemas.microsoft.com/office/drawing/2014/main" val="3360479086"/>
                    </a:ext>
                  </a:extLst>
                </a:gridCol>
                <a:gridCol w="1243584">
                  <a:extLst>
                    <a:ext uri="{9D8B030D-6E8A-4147-A177-3AD203B41FA5}">
                      <a16:colId xmlns:a16="http://schemas.microsoft.com/office/drawing/2014/main" val="2282077716"/>
                    </a:ext>
                  </a:extLst>
                </a:gridCol>
                <a:gridCol w="1124712">
                  <a:extLst>
                    <a:ext uri="{9D8B030D-6E8A-4147-A177-3AD203B41FA5}">
                      <a16:colId xmlns:a16="http://schemas.microsoft.com/office/drawing/2014/main" val="2903681472"/>
                    </a:ext>
                  </a:extLst>
                </a:gridCol>
              </a:tblGrid>
              <a:tr h="313522">
                <a:tc rowSpan="2">
                  <a:txBody>
                    <a:bodyPr/>
                    <a:lstStyle/>
                    <a:p>
                      <a:pPr algn="ctr" fontAlgn="ctr"/>
                      <a:r>
                        <a:rPr lang="es-ES" sz="1200" b="1" u="none" strike="noStrike" dirty="0">
                          <a:solidFill>
                            <a:schemeClr val="bg1"/>
                          </a:solidFill>
                          <a:effectLst/>
                        </a:rPr>
                        <a:t>EJE 3: OBJETIVO ESTRATÉGICO</a:t>
                      </a:r>
                      <a:endParaRPr lang="es-ES" sz="12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gridSpan="2">
                  <a:txBody>
                    <a:bodyPr/>
                    <a:lstStyle/>
                    <a:p>
                      <a:pPr marL="0" indent="0" algn="ctr" defTabSz="914400" rtl="0" eaLnBrk="1" fontAlgn="ctr" latinLnBrk="0" hangingPunct="1">
                        <a:lnSpc>
                          <a:spcPct val="100000"/>
                        </a:lnSpc>
                        <a:spcBef>
                          <a:spcPts val="785"/>
                        </a:spcBef>
                      </a:pPr>
                      <a:r>
                        <a:rPr lang="es-ES" sz="1400" b="1" kern="1200" dirty="0">
                          <a:solidFill>
                            <a:schemeClr val="accent1">
                              <a:lumMod val="50000"/>
                            </a:schemeClr>
                          </a:solidFill>
                          <a:latin typeface="+mn-lt"/>
                          <a:ea typeface="+mn-ea"/>
                          <a:cs typeface="Arial"/>
                        </a:rPr>
                        <a:t>PLAN DE ACCIÓN 2022</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s-ES"/>
                    </a:p>
                  </a:txBody>
                  <a:tcPr/>
                </a:tc>
                <a:tc gridSpan="2">
                  <a:txBody>
                    <a:bodyPr/>
                    <a:lstStyle/>
                    <a:p>
                      <a:pPr marL="0" marR="0" lvl="0" indent="0" algn="ctr" defTabSz="914400" rtl="0" eaLnBrk="1" fontAlgn="ctr" latinLnBrk="0" hangingPunct="1">
                        <a:lnSpc>
                          <a:spcPct val="100000"/>
                        </a:lnSpc>
                        <a:spcBef>
                          <a:spcPts val="785"/>
                        </a:spcBef>
                        <a:spcAft>
                          <a:spcPts val="0"/>
                        </a:spcAft>
                        <a:buClrTx/>
                        <a:buSzTx/>
                        <a:buFontTx/>
                        <a:buNone/>
                        <a:tabLst/>
                        <a:defRPr/>
                      </a:pPr>
                      <a:r>
                        <a:rPr lang="es-ES" sz="1400" b="1" kern="1200" dirty="0">
                          <a:solidFill>
                            <a:schemeClr val="accent1">
                              <a:lumMod val="50000"/>
                            </a:schemeClr>
                          </a:solidFill>
                          <a:latin typeface="+mn-lt"/>
                          <a:ea typeface="+mn-ea"/>
                          <a:cs typeface="Arial"/>
                        </a:rPr>
                        <a:t>PLAN DE ACCIÓN 2023</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ES"/>
                    </a:p>
                  </a:txBody>
                  <a:tcPr/>
                </a:tc>
                <a:tc gridSpan="2">
                  <a:txBody>
                    <a:bodyPr/>
                    <a:lstStyle/>
                    <a:p>
                      <a:pPr algn="ctr" fontAlgn="ctr"/>
                      <a:r>
                        <a:rPr lang="es-ES" sz="1200" b="1" u="none" strike="noStrike" dirty="0">
                          <a:solidFill>
                            <a:schemeClr val="bg1"/>
                          </a:solidFill>
                          <a:effectLst/>
                        </a:rPr>
                        <a:t>EJECUCIÓN TOTAL</a:t>
                      </a:r>
                      <a:endParaRPr lang="es-ES" sz="12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hMerge="1">
                  <a:txBody>
                    <a:bodyPr/>
                    <a:lstStyle/>
                    <a:p>
                      <a:endParaRPr lang="es-ES"/>
                    </a:p>
                  </a:txBody>
                  <a:tcPr/>
                </a:tc>
                <a:extLst>
                  <a:ext uri="{0D108BD9-81ED-4DB2-BD59-A6C34878D82A}">
                    <a16:rowId xmlns:a16="http://schemas.microsoft.com/office/drawing/2014/main" val="1846731194"/>
                  </a:ext>
                </a:extLst>
              </a:tr>
              <a:tr h="644533">
                <a:tc vMerge="1">
                  <a:txBody>
                    <a:bodyPr/>
                    <a:lstStyle/>
                    <a:p>
                      <a:endParaRPr lang="es-ES"/>
                    </a:p>
                  </a:txBody>
                  <a:tcPr/>
                </a:tc>
                <a:tc>
                  <a:txBody>
                    <a:bodyPr/>
                    <a:lstStyle/>
                    <a:p>
                      <a:pPr algn="ctr" fontAlgn="ctr"/>
                      <a:r>
                        <a:rPr lang="es-ES" sz="1000" b="1" u="none" strike="noStrike" dirty="0">
                          <a:solidFill>
                            <a:schemeClr val="tx1"/>
                          </a:solidFill>
                          <a:effectLst/>
                        </a:rPr>
                        <a:t>% TEORICO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TEÓRICO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TEÓRICO ADJUDICADO SOBRE EL TOTAL DEL PLAN ESTRATÉGICO</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476678"/>
                  </a:ext>
                </a:extLst>
              </a:tr>
              <a:tr h="494871">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3.1 Favorecer el uso compartido de los recursos materiales, organizativos y ambientales.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8%</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8%</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6,5%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4%</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956908636"/>
                  </a:ext>
                </a:extLst>
              </a:tr>
              <a:tr h="557784">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3.2 Organización y utilización racional de los archivos físicos, digitales y la documentación.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0,5%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679381314"/>
                  </a:ext>
                </a:extLst>
              </a:tr>
              <a:tr h="57607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3.3 Favorecer un uso racional de los recursos para favorecer un desarrollo sostenible.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7%</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4%</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1,50%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022233061"/>
                  </a:ext>
                </a:extLst>
              </a:tr>
              <a:tr h="46177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3.4 Adaptar las necesidades económicas y materiales  a las demandas reales.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chemeClr val="tx1"/>
                          </a:solidFill>
                          <a:effectLst/>
                          <a:latin typeface="Calibri" panose="020F0502020204030204" pitchFamily="34" charset="0"/>
                        </a:rPr>
                        <a:t>4,8%</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4%</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3,90%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834126947"/>
                  </a:ext>
                </a:extLst>
              </a:tr>
              <a:tr h="443484">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3.5 Reformular espacios y equipos.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0,5%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0,5%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0,25%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233549599"/>
                  </a:ext>
                </a:extLst>
              </a:tr>
              <a:tr h="429768">
                <a:tc>
                  <a:txBody>
                    <a:bodyPr/>
                    <a:lstStyle/>
                    <a:p>
                      <a:pPr algn="ctr" fontAlgn="ctr"/>
                      <a:r>
                        <a:rPr lang="es-ES" sz="1200" b="1" u="none" strike="noStrike" dirty="0">
                          <a:solidFill>
                            <a:schemeClr val="tx1"/>
                          </a:solidFill>
                          <a:effectLst/>
                        </a:rPr>
                        <a:t>TOTAL</a:t>
                      </a:r>
                      <a:endParaRPr lang="es-ES" sz="12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15%</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14,3%</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16%</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5%</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400" b="1" u="none" strike="noStrike" dirty="0">
                          <a:solidFill>
                            <a:schemeClr val="bg1"/>
                          </a:solidFill>
                          <a:effectLst/>
                        </a:rPr>
                        <a:t>15,5%</a:t>
                      </a:r>
                      <a:endParaRPr lang="es-ES" sz="14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400" b="1" u="none" strike="noStrike" dirty="0">
                          <a:solidFill>
                            <a:schemeClr val="bg1"/>
                          </a:solidFill>
                          <a:effectLst/>
                        </a:rPr>
                        <a:t>9,65%</a:t>
                      </a:r>
                      <a:endParaRPr lang="es-ES" sz="14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68339771"/>
                  </a:ext>
                </a:extLst>
              </a:tr>
            </a:tbl>
          </a:graphicData>
        </a:graphic>
      </p:graphicFrame>
      <p:sp>
        <p:nvSpPr>
          <p:cNvPr id="12" name="Rectángulo 11">
            <a:extLst>
              <a:ext uri="{FF2B5EF4-FFF2-40B4-BE49-F238E27FC236}">
                <a16:creationId xmlns:a16="http://schemas.microsoft.com/office/drawing/2014/main" id="{A3A7F163-4B71-4BB3-B7EF-DA6CBC9C21CC}"/>
              </a:ext>
            </a:extLst>
          </p:cNvPr>
          <p:cNvSpPr/>
          <p:nvPr/>
        </p:nvSpPr>
        <p:spPr>
          <a:xfrm>
            <a:off x="4350096" y="1292638"/>
            <a:ext cx="5402396"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3: % de ejecución por objetivos estratégicos sobre el total del plan estratégico</a:t>
            </a:r>
          </a:p>
        </p:txBody>
      </p:sp>
    </p:spTree>
    <p:extLst>
      <p:ext uri="{BB962C8B-B14F-4D97-AF65-F5344CB8AC3E}">
        <p14:creationId xmlns:p14="http://schemas.microsoft.com/office/powerpoint/2010/main" val="411290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747911976"/>
              </p:ext>
            </p:extLst>
          </p:nvPr>
        </p:nvGraphicFramePr>
        <p:xfrm>
          <a:off x="0" y="1"/>
          <a:ext cx="2220000" cy="6862621"/>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49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308141">
                <a:tc>
                  <a:txBody>
                    <a:bodyPr/>
                    <a:lstStyle/>
                    <a:p>
                      <a:pPr marL="228600" indent="-228600">
                        <a:buFont typeface="+mj-lt"/>
                        <a:buAutoNum type="arabicPeriod"/>
                      </a:pPr>
                      <a:r>
                        <a:rPr lang="es-ES" sz="1200" b="1" dirty="0">
                          <a:ln>
                            <a:noFill/>
                          </a:ln>
                          <a:solidFill>
                            <a:srgbClr val="CC0066"/>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rgbClr val="CC0066"/>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062644" y="730214"/>
            <a:ext cx="7882724" cy="400110"/>
          </a:xfrm>
          <a:prstGeom prst="rect">
            <a:avLst/>
          </a:prstGeom>
          <a:solidFill>
            <a:schemeClr val="accent1">
              <a:lumMod val="20000"/>
              <a:lumOff val="80000"/>
            </a:schemeClr>
          </a:solidFill>
        </p:spPr>
        <p:txBody>
          <a:bodyPr wrap="square">
            <a:spAutoFit/>
          </a:bodyPr>
          <a:lstStyle/>
          <a:p>
            <a:r>
              <a:rPr lang="es-ES" sz="1800" b="1" dirty="0">
                <a:solidFill>
                  <a:srgbClr val="CC0066"/>
                </a:solidFill>
              </a:rPr>
              <a:t>1. </a:t>
            </a:r>
            <a:r>
              <a:rPr lang="es-ES" sz="2000" b="1" dirty="0">
                <a:solidFill>
                  <a:srgbClr val="CC0066"/>
                </a:solidFill>
              </a:rPr>
              <a:t>UN PROGRAMA DE CALIDAD 2021-2023 EN BUSCA DE LA EXCELENCIA</a:t>
            </a:r>
            <a:r>
              <a:rPr lang="es-ES" sz="1800" b="1" dirty="0">
                <a:solidFill>
                  <a:srgbClr val="CC0066"/>
                </a:solidFill>
              </a:rPr>
              <a:t>.</a:t>
            </a:r>
          </a:p>
        </p:txBody>
      </p:sp>
      <p:sp>
        <p:nvSpPr>
          <p:cNvPr id="9" name="CuadroTexto 8">
            <a:extLst>
              <a:ext uri="{FF2B5EF4-FFF2-40B4-BE49-F238E27FC236}">
                <a16:creationId xmlns:a16="http://schemas.microsoft.com/office/drawing/2014/main" id="{4540A1B0-8566-4AC8-99F2-F8363118C6E8}"/>
              </a:ext>
            </a:extLst>
          </p:cNvPr>
          <p:cNvSpPr txBox="1"/>
          <p:nvPr/>
        </p:nvSpPr>
        <p:spPr>
          <a:xfrm>
            <a:off x="2763726" y="1166135"/>
            <a:ext cx="8059783" cy="2893100"/>
          </a:xfrm>
          <a:prstGeom prst="rect">
            <a:avLst/>
          </a:prstGeom>
          <a:noFill/>
        </p:spPr>
        <p:txBody>
          <a:bodyPr wrap="square" rtlCol="0">
            <a:spAutoFit/>
          </a:bodyPr>
          <a:lstStyle/>
          <a:p>
            <a:pPr marL="285750" indent="-285750" algn="just">
              <a:buFont typeface="Arial" panose="020B0604020202020204" pitchFamily="34" charset="0"/>
              <a:buChar char="•"/>
            </a:pPr>
            <a:r>
              <a:rPr lang="es-ES" sz="2000" b="1" dirty="0">
                <a:solidFill>
                  <a:schemeClr val="accent1">
                    <a:lumMod val="50000"/>
                  </a:schemeClr>
                </a:solidFill>
              </a:rPr>
              <a:t>El </a:t>
            </a:r>
            <a:r>
              <a:rPr lang="es-ES" sz="2000" b="1" dirty="0">
                <a:solidFill>
                  <a:schemeClr val="accent1">
                    <a:lumMod val="50000"/>
                  </a:schemeClr>
                </a:solidFill>
                <a:effectLst/>
                <a:latin typeface="Calibri" panose="020F0502020204030204" pitchFamily="34" charset="0"/>
                <a:ea typeface="Calibri" panose="020F0502020204030204" pitchFamily="34" charset="0"/>
              </a:rPr>
              <a:t>Programa de Calidad 2021-2023 </a:t>
            </a:r>
            <a:r>
              <a:rPr lang="es-ES" sz="1800" dirty="0">
                <a:solidFill>
                  <a:schemeClr val="accent1">
                    <a:lumMod val="50000"/>
                  </a:schemeClr>
                </a:solidFill>
                <a:effectLst/>
                <a:latin typeface="Calibri" panose="020F0502020204030204" pitchFamily="34" charset="0"/>
                <a:ea typeface="Calibri" panose="020F0502020204030204" pitchFamily="34" charset="0"/>
              </a:rPr>
              <a:t>de la Delegación del Gobierno en Galicia y de la Subdelegación del Gobierno en A Coruña consiste en</a:t>
            </a:r>
            <a:r>
              <a:rPr lang="es-ES" sz="1800" b="1" dirty="0">
                <a:solidFill>
                  <a:schemeClr val="accent1">
                    <a:lumMod val="50000"/>
                  </a:schemeClr>
                </a:solidFill>
                <a:effectLst/>
                <a:latin typeface="Calibri" panose="020F0502020204030204" pitchFamily="34" charset="0"/>
                <a:ea typeface="Calibri" panose="020F0502020204030204" pitchFamily="34" charset="0"/>
              </a:rPr>
              <a:t> </a:t>
            </a:r>
            <a:r>
              <a:rPr lang="es-ES" sz="1800" dirty="0">
                <a:solidFill>
                  <a:schemeClr val="accent1">
                    <a:lumMod val="50000"/>
                  </a:schemeClr>
                </a:solidFill>
                <a:effectLst/>
                <a:latin typeface="Calibri" panose="020F0502020204030204" pitchFamily="34" charset="0"/>
                <a:ea typeface="Calibri" panose="020F0502020204030204" pitchFamily="34" charset="0"/>
              </a:rPr>
              <a:t>un programa plurianual, coordinado por el </a:t>
            </a:r>
            <a:r>
              <a:rPr lang="es-ES" sz="1800" b="1" dirty="0">
                <a:solidFill>
                  <a:schemeClr val="accent1">
                    <a:lumMod val="50000"/>
                  </a:schemeClr>
                </a:solidFill>
                <a:effectLst/>
                <a:latin typeface="Calibri" panose="020F0502020204030204" pitchFamily="34" charset="0"/>
                <a:ea typeface="Calibri" panose="020F0502020204030204" pitchFamily="34" charset="0"/>
              </a:rPr>
              <a:t>Comité de Calidad</a:t>
            </a:r>
            <a:r>
              <a:rPr lang="es-E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a:solidFill>
                  <a:schemeClr val="accent1">
                    <a:lumMod val="50000"/>
                  </a:schemeClr>
                </a:solidFill>
                <a:effectLst/>
                <a:latin typeface="Calibri" panose="020F0502020204030204" pitchFamily="34" charset="0"/>
                <a:ea typeface="Calibri" panose="020F0502020204030204" pitchFamily="34" charset="0"/>
              </a:rPr>
              <a:t>de la Delegación del Gobierno en Galicia y de la Subdelegación del Gobierno en Galicia </a:t>
            </a:r>
            <a:r>
              <a:rPr lang="es-ES" sz="1800" dirty="0">
                <a:solidFill>
                  <a:schemeClr val="accent1">
                    <a:lumMod val="50000"/>
                  </a:schemeClr>
                </a:solidFill>
                <a:effectLst/>
                <a:latin typeface="Calibri" panose="020F0502020204030204" pitchFamily="34" charset="0"/>
                <a:ea typeface="Calibri" panose="020F0502020204030204" pitchFamily="34" charset="0"/>
              </a:rPr>
              <a:t>-constituido el 28 de junio de 2021- con el objeto de configurar, desarrollar e implementar las acciones necesarias para avanzar hacia un </a:t>
            </a:r>
            <a:r>
              <a:rPr lang="es-ES" sz="1800" b="1" dirty="0">
                <a:solidFill>
                  <a:srgbClr val="CC0066"/>
                </a:solidFill>
                <a:effectLst/>
                <a:latin typeface="Calibri" panose="020F0502020204030204" pitchFamily="34" charset="0"/>
                <a:ea typeface="Calibri" panose="020F0502020204030204" pitchFamily="34" charset="0"/>
              </a:rPr>
              <a:t>MODELO DE CALIDAD </a:t>
            </a:r>
            <a:r>
              <a:rPr lang="es-ES" sz="1800" dirty="0">
                <a:solidFill>
                  <a:schemeClr val="accent1">
                    <a:lumMod val="50000"/>
                  </a:schemeClr>
                </a:solidFill>
                <a:effectLst/>
                <a:latin typeface="Calibri" panose="020F0502020204030204" pitchFamily="34" charset="0"/>
                <a:ea typeface="Calibri" panose="020F0502020204030204" pitchFamily="34" charset="0"/>
              </a:rPr>
              <a:t>en busca de la excelencia en la gestión.</a:t>
            </a:r>
            <a:r>
              <a:rPr lang="es-ES" dirty="0">
                <a:solidFill>
                  <a:schemeClr val="accent1">
                    <a:lumMod val="50000"/>
                  </a:schemeClr>
                </a:solidFill>
              </a:rPr>
              <a:t> </a:t>
            </a:r>
          </a:p>
          <a:p>
            <a:pPr marL="285750" indent="-285750" algn="just">
              <a:buFont typeface="Arial" panose="020B0604020202020204" pitchFamily="34" charset="0"/>
              <a:buChar char="•"/>
            </a:pPr>
            <a:endParaRPr lang="es-ES" dirty="0">
              <a:solidFill>
                <a:schemeClr val="accent1">
                  <a:lumMod val="50000"/>
                </a:schemeClr>
              </a:solidFill>
            </a:endParaRPr>
          </a:p>
          <a:p>
            <a:pPr marL="285750" indent="-285750" algn="just">
              <a:buFont typeface="Arial" panose="020B0604020202020204" pitchFamily="34" charset="0"/>
              <a:buChar char="•"/>
            </a:pPr>
            <a:r>
              <a:rPr lang="es-ES" b="1" i="1" dirty="0">
                <a:solidFill>
                  <a:srgbClr val="CC0066"/>
                </a:solidFill>
              </a:rPr>
              <a:t>“El </a:t>
            </a:r>
            <a:r>
              <a:rPr lang="es-ES" sz="1800" b="1" i="1" dirty="0">
                <a:solidFill>
                  <a:srgbClr val="CC0066"/>
                </a:solidFill>
                <a:effectLst/>
                <a:latin typeface="Calibri" panose="020F0502020204030204" pitchFamily="34" charset="0"/>
                <a:ea typeface="Calibri" panose="020F0502020204030204" pitchFamily="34" charset="0"/>
              </a:rPr>
              <a:t>Programa de Calidad 2021-2023 estableció </a:t>
            </a:r>
            <a:r>
              <a:rPr lang="es-ES" b="1" i="1" dirty="0">
                <a:solidFill>
                  <a:srgbClr val="CC0066"/>
                </a:solidFill>
                <a:latin typeface="Calibri" panose="020F0502020204030204" pitchFamily="34" charset="0"/>
                <a:ea typeface="Calibri" panose="020F0502020204030204" pitchFamily="34" charset="0"/>
              </a:rPr>
              <a:t>la hoja de ruta hacia la excelencia”.</a:t>
            </a:r>
          </a:p>
        </p:txBody>
      </p:sp>
      <p:graphicFrame>
        <p:nvGraphicFramePr>
          <p:cNvPr id="12" name="Diagrama 11">
            <a:extLst>
              <a:ext uri="{FF2B5EF4-FFF2-40B4-BE49-F238E27FC236}">
                <a16:creationId xmlns:a16="http://schemas.microsoft.com/office/drawing/2014/main" id="{9A24A72F-C285-4F17-8A86-6E334DB5A3C7}"/>
              </a:ext>
            </a:extLst>
          </p:cNvPr>
          <p:cNvGraphicFramePr/>
          <p:nvPr>
            <p:extLst>
              <p:ext uri="{D42A27DB-BD31-4B8C-83A1-F6EECF244321}">
                <p14:modId xmlns:p14="http://schemas.microsoft.com/office/powerpoint/2010/main" val="263887768"/>
              </p:ext>
            </p:extLst>
          </p:nvPr>
        </p:nvGraphicFramePr>
        <p:xfrm>
          <a:off x="3802229" y="3899372"/>
          <a:ext cx="4144507" cy="14092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3" name="Imagen 12">
            <a:extLst>
              <a:ext uri="{FF2B5EF4-FFF2-40B4-BE49-F238E27FC236}">
                <a16:creationId xmlns:a16="http://schemas.microsoft.com/office/drawing/2014/main" id="{A19E0A0C-D82C-459F-8C24-B7201289736D}"/>
              </a:ext>
            </a:extLst>
          </p:cNvPr>
          <p:cNvPicPr>
            <a:picLocks noChangeAspect="1"/>
          </p:cNvPicPr>
          <p:nvPr/>
        </p:nvPicPr>
        <p:blipFill>
          <a:blip r:embed="rId18"/>
          <a:stretch>
            <a:fillRect/>
          </a:stretch>
        </p:blipFill>
        <p:spPr>
          <a:xfrm>
            <a:off x="7985830" y="4031500"/>
            <a:ext cx="1353429" cy="1231499"/>
          </a:xfrm>
          <a:prstGeom prst="rect">
            <a:avLst/>
          </a:prstGeom>
        </p:spPr>
      </p:pic>
      <p:sp>
        <p:nvSpPr>
          <p:cNvPr id="16" name="CuadroTexto 15">
            <a:extLst>
              <a:ext uri="{FF2B5EF4-FFF2-40B4-BE49-F238E27FC236}">
                <a16:creationId xmlns:a16="http://schemas.microsoft.com/office/drawing/2014/main" id="{AD90EA53-81F2-4127-9E37-25DDF89C158C}"/>
              </a:ext>
            </a:extLst>
          </p:cNvPr>
          <p:cNvSpPr txBox="1"/>
          <p:nvPr/>
        </p:nvSpPr>
        <p:spPr>
          <a:xfrm>
            <a:off x="2745950" y="5308580"/>
            <a:ext cx="8077559" cy="923330"/>
          </a:xfrm>
          <a:prstGeom prst="rect">
            <a:avLst/>
          </a:prstGeom>
          <a:noFill/>
        </p:spPr>
        <p:txBody>
          <a:bodyPr wrap="square">
            <a:spAutoFit/>
          </a:bodyPr>
          <a:lstStyle/>
          <a:p>
            <a:pPr marL="285750" indent="-285750" algn="just">
              <a:buFont typeface="Arial" panose="020B0604020202020204" pitchFamily="34" charset="0"/>
              <a:buChar char="•"/>
            </a:pPr>
            <a:r>
              <a:rPr lang="es-ES" dirty="0">
                <a:solidFill>
                  <a:schemeClr val="accent1">
                    <a:lumMod val="50000"/>
                  </a:schemeClr>
                </a:solidFill>
              </a:rPr>
              <a:t>El </a:t>
            </a:r>
            <a:r>
              <a:rPr lang="es-ES" sz="1800" dirty="0">
                <a:solidFill>
                  <a:schemeClr val="accent1">
                    <a:lumMod val="50000"/>
                  </a:schemeClr>
                </a:solidFill>
                <a:effectLst/>
                <a:latin typeface="Calibri" panose="020F0502020204030204" pitchFamily="34" charset="0"/>
                <a:ea typeface="Calibri" panose="020F0502020204030204" pitchFamily="34" charset="0"/>
              </a:rPr>
              <a:t>Programa preveía aprobar</a:t>
            </a:r>
            <a:r>
              <a:rPr lang="es-ES" dirty="0">
                <a:solidFill>
                  <a:schemeClr val="accent1">
                    <a:lumMod val="50000"/>
                  </a:schemeClr>
                </a:solidFill>
                <a:latin typeface="Calibri" panose="020F0502020204030204" pitchFamily="34" charset="0"/>
                <a:ea typeface="Calibri" panose="020F0502020204030204" pitchFamily="34" charset="0"/>
              </a:rPr>
              <a:t> y ejecutar </a:t>
            </a:r>
            <a:r>
              <a:rPr lang="es-ES" b="1" dirty="0">
                <a:solidFill>
                  <a:schemeClr val="accent1">
                    <a:lumMod val="50000"/>
                  </a:schemeClr>
                </a:solidFill>
                <a:latin typeface="Calibri" panose="020F0502020204030204" pitchFamily="34" charset="0"/>
                <a:ea typeface="Calibri" panose="020F0502020204030204" pitchFamily="34" charset="0"/>
              </a:rPr>
              <a:t>más de 20 planes y programas durante el trienio 2021-2023, que se desarrollarían en el marco de un plan estratégico trienal y de unos planes de acción anuales.</a:t>
            </a:r>
            <a:endParaRPr lang="es-ES" dirty="0"/>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3</a:t>
            </a:fld>
            <a:endParaRPr lang="es-ES"/>
          </a:p>
        </p:txBody>
      </p:sp>
      <p:pic>
        <p:nvPicPr>
          <p:cNvPr id="4" name="Imagen 3">
            <a:extLst>
              <a:ext uri="{FF2B5EF4-FFF2-40B4-BE49-F238E27FC236}">
                <a16:creationId xmlns:a16="http://schemas.microsoft.com/office/drawing/2014/main" id="{0E2C567F-D596-4B6A-B05A-E9A8845000C0}"/>
              </a:ext>
            </a:extLst>
          </p:cNvPr>
          <p:cNvPicPr>
            <a:picLocks noChangeAspect="1"/>
          </p:cNvPicPr>
          <p:nvPr/>
        </p:nvPicPr>
        <p:blipFill>
          <a:blip r:embed="rId19"/>
          <a:stretch>
            <a:fillRect/>
          </a:stretch>
        </p:blipFill>
        <p:spPr>
          <a:xfrm>
            <a:off x="11252784" y="2217992"/>
            <a:ext cx="786452" cy="713294"/>
          </a:xfrm>
          <a:prstGeom prst="rect">
            <a:avLst/>
          </a:prstGeom>
        </p:spPr>
      </p:pic>
    </p:spTree>
    <p:extLst>
      <p:ext uri="{BB962C8B-B14F-4D97-AF65-F5344CB8AC3E}">
        <p14:creationId xmlns:p14="http://schemas.microsoft.com/office/powerpoint/2010/main" val="2664858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625580429"/>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rgbClr val="CC0066"/>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3342064" y="816243"/>
            <a:ext cx="710488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6. LOS RECURSOS MATERIALES, ORGANIZATIVOS Y AMBIENTALES.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212122" y="6351633"/>
            <a:ext cx="2743200" cy="365125"/>
          </a:xfrm>
        </p:spPr>
        <p:txBody>
          <a:bodyPr/>
          <a:lstStyle/>
          <a:p>
            <a:fld id="{43B9F2F5-9901-4B50-B674-E5A258050F84}" type="slidenum">
              <a:rPr lang="es-ES" smtClean="0"/>
              <a:t>30</a:t>
            </a:fld>
            <a:endParaRPr lang="es-ES"/>
          </a:p>
        </p:txBody>
      </p:sp>
      <p:pic>
        <p:nvPicPr>
          <p:cNvPr id="4" name="Imagen 3">
            <a:extLst>
              <a:ext uri="{FF2B5EF4-FFF2-40B4-BE49-F238E27FC236}">
                <a16:creationId xmlns:a16="http://schemas.microsoft.com/office/drawing/2014/main" id="{F36CB656-4485-4377-9FD9-B811B2C847C0}"/>
              </a:ext>
            </a:extLst>
          </p:cNvPr>
          <p:cNvPicPr>
            <a:picLocks noChangeAspect="1"/>
          </p:cNvPicPr>
          <p:nvPr/>
        </p:nvPicPr>
        <p:blipFill>
          <a:blip r:embed="rId13"/>
          <a:stretch>
            <a:fillRect/>
          </a:stretch>
        </p:blipFill>
        <p:spPr>
          <a:xfrm>
            <a:off x="11103120" y="865802"/>
            <a:ext cx="852202" cy="816694"/>
          </a:xfrm>
          <a:prstGeom prst="rect">
            <a:avLst/>
          </a:prstGeom>
        </p:spPr>
      </p:pic>
      <p:graphicFrame>
        <p:nvGraphicFramePr>
          <p:cNvPr id="13" name="Gráfico 12">
            <a:extLst>
              <a:ext uri="{FF2B5EF4-FFF2-40B4-BE49-F238E27FC236}">
                <a16:creationId xmlns:a16="http://schemas.microsoft.com/office/drawing/2014/main" id="{39203682-0635-4E97-80C8-5DDE64F626A8}"/>
              </a:ext>
            </a:extLst>
          </p:cNvPr>
          <p:cNvGraphicFramePr>
            <a:graphicFrameLocks/>
          </p:cNvGraphicFramePr>
          <p:nvPr>
            <p:extLst>
              <p:ext uri="{D42A27DB-BD31-4B8C-83A1-F6EECF244321}">
                <p14:modId xmlns:p14="http://schemas.microsoft.com/office/powerpoint/2010/main" val="4214606564"/>
              </p:ext>
            </p:extLst>
          </p:nvPr>
        </p:nvGraphicFramePr>
        <p:xfrm>
          <a:off x="3291349" y="1954750"/>
          <a:ext cx="6911150" cy="4422858"/>
        </p:xfrm>
        <a:graphic>
          <a:graphicData uri="http://schemas.openxmlformats.org/drawingml/2006/chart">
            <c:chart xmlns:c="http://schemas.openxmlformats.org/drawingml/2006/chart" xmlns:r="http://schemas.openxmlformats.org/officeDocument/2006/relationships" r:id="rId14"/>
          </a:graphicData>
        </a:graphic>
      </p:graphicFrame>
      <p:sp>
        <p:nvSpPr>
          <p:cNvPr id="14" name="Rectángulo 13">
            <a:extLst>
              <a:ext uri="{FF2B5EF4-FFF2-40B4-BE49-F238E27FC236}">
                <a16:creationId xmlns:a16="http://schemas.microsoft.com/office/drawing/2014/main" id="{340775C7-5605-4637-AC38-4B46B79E1169}"/>
              </a:ext>
            </a:extLst>
          </p:cNvPr>
          <p:cNvSpPr/>
          <p:nvPr/>
        </p:nvSpPr>
        <p:spPr>
          <a:xfrm>
            <a:off x="4381607" y="1323902"/>
            <a:ext cx="4730634"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3: % de ejecución sobre el total del Plan Estratégico 2021-2023</a:t>
            </a:r>
          </a:p>
        </p:txBody>
      </p:sp>
    </p:spTree>
    <p:extLst>
      <p:ext uri="{BB962C8B-B14F-4D97-AF65-F5344CB8AC3E}">
        <p14:creationId xmlns:p14="http://schemas.microsoft.com/office/powerpoint/2010/main" val="1516033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251724563"/>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rgbClr val="CC0066"/>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3342064" y="816243"/>
            <a:ext cx="710488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6. LOS RECURSOS MATERIALES, ORGANIZATIVOS Y AMBIENTALES.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212122" y="6351633"/>
            <a:ext cx="2743200" cy="365125"/>
          </a:xfrm>
        </p:spPr>
        <p:txBody>
          <a:bodyPr/>
          <a:lstStyle/>
          <a:p>
            <a:fld id="{43B9F2F5-9901-4B50-B674-E5A258050F84}" type="slidenum">
              <a:rPr lang="es-ES" smtClean="0"/>
              <a:t>31</a:t>
            </a:fld>
            <a:endParaRPr lang="es-ES"/>
          </a:p>
        </p:txBody>
      </p:sp>
      <p:pic>
        <p:nvPicPr>
          <p:cNvPr id="4" name="Imagen 3">
            <a:extLst>
              <a:ext uri="{FF2B5EF4-FFF2-40B4-BE49-F238E27FC236}">
                <a16:creationId xmlns:a16="http://schemas.microsoft.com/office/drawing/2014/main" id="{F36CB656-4485-4377-9FD9-B811B2C847C0}"/>
              </a:ext>
            </a:extLst>
          </p:cNvPr>
          <p:cNvPicPr>
            <a:picLocks noChangeAspect="1"/>
          </p:cNvPicPr>
          <p:nvPr/>
        </p:nvPicPr>
        <p:blipFill>
          <a:blip r:embed="rId13"/>
          <a:stretch>
            <a:fillRect/>
          </a:stretch>
        </p:blipFill>
        <p:spPr>
          <a:xfrm>
            <a:off x="11103120" y="865802"/>
            <a:ext cx="852202" cy="816694"/>
          </a:xfrm>
          <a:prstGeom prst="rect">
            <a:avLst/>
          </a:prstGeom>
        </p:spPr>
      </p:pic>
      <p:graphicFrame>
        <p:nvGraphicFramePr>
          <p:cNvPr id="10" name="Gráfico 9">
            <a:extLst>
              <a:ext uri="{FF2B5EF4-FFF2-40B4-BE49-F238E27FC236}">
                <a16:creationId xmlns:a16="http://schemas.microsoft.com/office/drawing/2014/main" id="{FDBF3AFA-D0B0-4DFF-A543-677FEF3299A5}"/>
              </a:ext>
            </a:extLst>
          </p:cNvPr>
          <p:cNvGraphicFramePr>
            <a:graphicFrameLocks/>
          </p:cNvGraphicFramePr>
          <p:nvPr>
            <p:extLst>
              <p:ext uri="{D42A27DB-BD31-4B8C-83A1-F6EECF244321}">
                <p14:modId xmlns:p14="http://schemas.microsoft.com/office/powerpoint/2010/main" val="2041713146"/>
              </p:ext>
            </p:extLst>
          </p:nvPr>
        </p:nvGraphicFramePr>
        <p:xfrm>
          <a:off x="3342064" y="1928775"/>
          <a:ext cx="6911150" cy="4422858"/>
        </p:xfrm>
        <a:graphic>
          <a:graphicData uri="http://schemas.openxmlformats.org/drawingml/2006/chart">
            <c:chart xmlns:c="http://schemas.openxmlformats.org/drawingml/2006/chart" xmlns:r="http://schemas.openxmlformats.org/officeDocument/2006/relationships" r:id="rId14"/>
          </a:graphicData>
        </a:graphic>
      </p:graphicFrame>
      <p:sp>
        <p:nvSpPr>
          <p:cNvPr id="12" name="Rectángulo 11">
            <a:extLst>
              <a:ext uri="{FF2B5EF4-FFF2-40B4-BE49-F238E27FC236}">
                <a16:creationId xmlns:a16="http://schemas.microsoft.com/office/drawing/2014/main" id="{161A32E9-A8C4-4969-87E8-1E8E31401E90}"/>
              </a:ext>
            </a:extLst>
          </p:cNvPr>
          <p:cNvSpPr/>
          <p:nvPr/>
        </p:nvSpPr>
        <p:spPr>
          <a:xfrm>
            <a:off x="4529190" y="1374740"/>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del eje 3 </a:t>
            </a:r>
          </a:p>
        </p:txBody>
      </p:sp>
    </p:spTree>
    <p:extLst>
      <p:ext uri="{BB962C8B-B14F-4D97-AF65-F5344CB8AC3E}">
        <p14:creationId xmlns:p14="http://schemas.microsoft.com/office/powerpoint/2010/main" val="29973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408173960"/>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rgbClr val="CC0066"/>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3305485" y="665747"/>
            <a:ext cx="710488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6. LOS RECURSOS MATERIALES, ORGANIZATIVOS Y AMBIENTALES.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212122" y="6351633"/>
            <a:ext cx="2743200" cy="365125"/>
          </a:xfrm>
        </p:spPr>
        <p:txBody>
          <a:bodyPr/>
          <a:lstStyle/>
          <a:p>
            <a:fld id="{43B9F2F5-9901-4B50-B674-E5A258050F84}" type="slidenum">
              <a:rPr lang="es-ES" smtClean="0"/>
              <a:t>32</a:t>
            </a:fld>
            <a:endParaRPr lang="es-ES"/>
          </a:p>
        </p:txBody>
      </p:sp>
      <p:pic>
        <p:nvPicPr>
          <p:cNvPr id="4" name="Imagen 3">
            <a:extLst>
              <a:ext uri="{FF2B5EF4-FFF2-40B4-BE49-F238E27FC236}">
                <a16:creationId xmlns:a16="http://schemas.microsoft.com/office/drawing/2014/main" id="{F36CB656-4485-4377-9FD9-B811B2C847C0}"/>
              </a:ext>
            </a:extLst>
          </p:cNvPr>
          <p:cNvPicPr>
            <a:picLocks noChangeAspect="1"/>
          </p:cNvPicPr>
          <p:nvPr/>
        </p:nvPicPr>
        <p:blipFill>
          <a:blip r:embed="rId13"/>
          <a:stretch>
            <a:fillRect/>
          </a:stretch>
        </p:blipFill>
        <p:spPr>
          <a:xfrm>
            <a:off x="11014934" y="764662"/>
            <a:ext cx="852202" cy="816694"/>
          </a:xfrm>
          <a:prstGeom prst="rect">
            <a:avLst/>
          </a:prstGeom>
        </p:spPr>
      </p:pic>
      <p:graphicFrame>
        <p:nvGraphicFramePr>
          <p:cNvPr id="13" name="Tabla 12">
            <a:extLst>
              <a:ext uri="{FF2B5EF4-FFF2-40B4-BE49-F238E27FC236}">
                <a16:creationId xmlns:a16="http://schemas.microsoft.com/office/drawing/2014/main" id="{FCCF60FE-9A8C-4A9B-B9C2-AA48E0EE3865}"/>
              </a:ext>
            </a:extLst>
          </p:cNvPr>
          <p:cNvGraphicFramePr>
            <a:graphicFrameLocks noGrp="1"/>
          </p:cNvGraphicFramePr>
          <p:nvPr>
            <p:extLst>
              <p:ext uri="{D42A27DB-BD31-4B8C-83A1-F6EECF244321}">
                <p14:modId xmlns:p14="http://schemas.microsoft.com/office/powerpoint/2010/main" val="1332459838"/>
              </p:ext>
            </p:extLst>
          </p:nvPr>
        </p:nvGraphicFramePr>
        <p:xfrm>
          <a:off x="2403096" y="1688269"/>
          <a:ext cx="9464040" cy="4670688"/>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2607074338"/>
                    </a:ext>
                  </a:extLst>
                </a:gridCol>
                <a:gridCol w="4078224">
                  <a:extLst>
                    <a:ext uri="{9D8B030D-6E8A-4147-A177-3AD203B41FA5}">
                      <a16:colId xmlns:a16="http://schemas.microsoft.com/office/drawing/2014/main" val="2204196425"/>
                    </a:ext>
                  </a:extLst>
                </a:gridCol>
                <a:gridCol w="1618488">
                  <a:extLst>
                    <a:ext uri="{9D8B030D-6E8A-4147-A177-3AD203B41FA5}">
                      <a16:colId xmlns:a16="http://schemas.microsoft.com/office/drawing/2014/main" val="680364828"/>
                    </a:ext>
                  </a:extLst>
                </a:gridCol>
                <a:gridCol w="1572768">
                  <a:extLst>
                    <a:ext uri="{9D8B030D-6E8A-4147-A177-3AD203B41FA5}">
                      <a16:colId xmlns:a16="http://schemas.microsoft.com/office/drawing/2014/main" val="1754593814"/>
                    </a:ext>
                  </a:extLst>
                </a:gridCol>
              </a:tblGrid>
              <a:tr h="1063488">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200" b="1" u="none" strike="noStrike" dirty="0">
                          <a:solidFill>
                            <a:schemeClr val="bg1"/>
                          </a:solidFill>
                          <a:effectLst/>
                        </a:rPr>
                        <a:t>Ejecución teórica de la medida sobre el total del Plan de Acción respectivo si se ejecuta el 100% de la medida</a:t>
                      </a:r>
                      <a:endParaRPr lang="es-ES" sz="1200" b="1" i="0" u="none" strike="noStrike" dirty="0">
                        <a:solidFill>
                          <a:schemeClr val="bg1"/>
                        </a:solidFill>
                        <a:effectLst/>
                        <a:latin typeface="Calibri" panose="020F0502020204030204" pitchFamily="34" charset="0"/>
                      </a:endParaRPr>
                    </a:p>
                  </a:txBody>
                  <a:tcPr marL="72000" marR="72000" marT="36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300" b="1" u="none" strike="noStrike" dirty="0">
                          <a:solidFill>
                            <a:schemeClr val="bg1"/>
                          </a:solidFill>
                          <a:effectLst/>
                        </a:rPr>
                        <a:t>Ejecución final real de la medida sobre el total del Plan de Acción respectivo</a:t>
                      </a:r>
                      <a:endParaRPr lang="es-ES" sz="1300" b="1" i="0" u="none" strike="noStrike" dirty="0">
                        <a:solidFill>
                          <a:schemeClr val="bg1"/>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580596">
                <a:tc rowSpan="5">
                  <a:txBody>
                    <a:bodyPr/>
                    <a:lstStyle/>
                    <a:p>
                      <a:pPr algn="l" fontAlgn="ctr"/>
                      <a:r>
                        <a:rPr lang="es-ES" sz="1200" b="1" u="none" strike="noStrike" dirty="0">
                          <a:effectLst/>
                        </a:rPr>
                        <a:t>3.1 Favorecer el uso compartido de los recursos materiales, organizativos y ambientales.</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Unificar los 5 contratos de mantenimiento de los edificios en un contrato mantenimiento integral de los edificios en el segundo semestre 2022</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47996341"/>
                  </a:ext>
                </a:extLst>
              </a:tr>
              <a:tr h="390367">
                <a:tc vMerge="1">
                  <a:txBody>
                    <a:bodyPr/>
                    <a:lstStyle/>
                    <a:p>
                      <a:endParaRPr lang="es-ES"/>
                    </a:p>
                  </a:txBody>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Elaboración de un inventario de recursos materiales y ambientales</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6908196"/>
                  </a:ext>
                </a:extLst>
              </a:tr>
              <a:tr h="580596">
                <a:tc vMerge="1">
                  <a:txBody>
                    <a:bodyPr/>
                    <a:lstStyle/>
                    <a:p>
                      <a:pPr algn="l" fontAlgn="ctr"/>
                      <a:endParaRPr lang="es-ES" sz="1200" b="1" u="none" strike="noStrike" dirty="0">
                        <a:effectLst/>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Elaboración de un Plan de Adecuación de Necesidades Materiales, Ambientales, Tecnológicas y Presupuestarias de la DGG/SGAC  </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5,00%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5,00%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66142849"/>
                  </a:ext>
                </a:extLst>
              </a:tr>
              <a:tr h="390367">
                <a:tc vMerge="1">
                  <a:txBody>
                    <a:bodyPr/>
                    <a:lstStyle/>
                    <a:p>
                      <a:pPr algn="l" fontAlgn="ctr"/>
                      <a:endParaRPr lang="es-ES" sz="1200" b="1" u="none" strike="noStrike" dirty="0">
                        <a:effectLst/>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Adaptación de los puestos de trabajo a las nuevas necesidades y demandas reales materiales y ambientales.</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67750933"/>
                  </a:ext>
                </a:extLst>
              </a:tr>
              <a:tr h="390367">
                <a:tc vMerge="1">
                  <a:txBody>
                    <a:bodyPr/>
                    <a:lstStyle/>
                    <a:p>
                      <a:pPr algn="l" fontAlgn="ctr"/>
                      <a:endParaRPr lang="es-ES" sz="1200" b="1" u="none" strike="noStrike" dirty="0">
                        <a:effectLst/>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Elaboración de un Plan de Adecuación de Edificios, Espacios y Equipos</a:t>
                      </a:r>
                    </a:p>
                  </a:txBody>
                  <a:tcPr marL="72000" marR="72000" marT="72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5,00%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0,00%</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29273282"/>
                  </a:ext>
                </a:extLst>
              </a:tr>
              <a:tr h="575279">
                <a:tc>
                  <a:txBody>
                    <a:bodyPr/>
                    <a:lstStyle/>
                    <a:p>
                      <a:pPr algn="l" fontAlgn="ctr"/>
                      <a:r>
                        <a:rPr lang="es-ES" sz="1200" b="1" u="none" strike="noStrike" dirty="0">
                          <a:effectLst/>
                        </a:rPr>
                        <a:t>3.2 Organización y utilización racional de los archivos físicos, digitales y la documentación.</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l" defTabSz="914400" rtl="0" eaLnBrk="1" fontAlgn="ctr" latinLnBrk="0" hangingPunct="1"/>
                      <a:r>
                        <a:rPr lang="es-ES" sz="1200" u="none" strike="noStrike" kern="1200" dirty="0">
                          <a:solidFill>
                            <a:schemeClr val="dk1"/>
                          </a:solidFill>
                          <a:effectLst/>
                          <a:latin typeface="+mn-lt"/>
                          <a:ea typeface="+mn-ea"/>
                          <a:cs typeface="+mn-cs"/>
                        </a:rPr>
                        <a:t>Elaboración de un Plan de racionalización de archivos y documentación.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6084172"/>
                  </a:ext>
                </a:extLst>
              </a:tr>
            </a:tbl>
          </a:graphicData>
        </a:graphic>
      </p:graphicFrame>
      <p:sp>
        <p:nvSpPr>
          <p:cNvPr id="14" name="Rectángulo 13">
            <a:extLst>
              <a:ext uri="{FF2B5EF4-FFF2-40B4-BE49-F238E27FC236}">
                <a16:creationId xmlns:a16="http://schemas.microsoft.com/office/drawing/2014/main" id="{873E5E5E-0E66-4525-8B7E-51E4E4BE59FC}"/>
              </a:ext>
            </a:extLst>
          </p:cNvPr>
          <p:cNvSpPr/>
          <p:nvPr/>
        </p:nvSpPr>
        <p:spPr>
          <a:xfrm>
            <a:off x="4034810" y="1197444"/>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3 (1 de 2)</a:t>
            </a:r>
          </a:p>
        </p:txBody>
      </p:sp>
    </p:spTree>
    <p:extLst>
      <p:ext uri="{BB962C8B-B14F-4D97-AF65-F5344CB8AC3E}">
        <p14:creationId xmlns:p14="http://schemas.microsoft.com/office/powerpoint/2010/main" val="2529438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317134505"/>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rgbClr val="CC0066"/>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3342063" y="612341"/>
            <a:ext cx="710488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6. LOS RECURSOS MATERIALES, ORGANIZATIVOS Y AMBIENTALES.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201490" y="6675437"/>
            <a:ext cx="2743200" cy="182563"/>
          </a:xfrm>
        </p:spPr>
        <p:txBody>
          <a:bodyPr/>
          <a:lstStyle/>
          <a:p>
            <a:fld id="{43B9F2F5-9901-4B50-B674-E5A258050F84}" type="slidenum">
              <a:rPr lang="es-ES" smtClean="0"/>
              <a:t>33</a:t>
            </a:fld>
            <a:endParaRPr lang="es-ES"/>
          </a:p>
        </p:txBody>
      </p:sp>
      <p:pic>
        <p:nvPicPr>
          <p:cNvPr id="4" name="Imagen 3">
            <a:extLst>
              <a:ext uri="{FF2B5EF4-FFF2-40B4-BE49-F238E27FC236}">
                <a16:creationId xmlns:a16="http://schemas.microsoft.com/office/drawing/2014/main" id="{F36CB656-4485-4377-9FD9-B811B2C847C0}"/>
              </a:ext>
            </a:extLst>
          </p:cNvPr>
          <p:cNvPicPr>
            <a:picLocks noChangeAspect="1"/>
          </p:cNvPicPr>
          <p:nvPr/>
        </p:nvPicPr>
        <p:blipFill>
          <a:blip r:embed="rId13"/>
          <a:stretch>
            <a:fillRect/>
          </a:stretch>
        </p:blipFill>
        <p:spPr>
          <a:xfrm>
            <a:off x="10962973" y="689531"/>
            <a:ext cx="716989" cy="687115"/>
          </a:xfrm>
          <a:prstGeom prst="rect">
            <a:avLst/>
          </a:prstGeom>
        </p:spPr>
      </p:pic>
      <p:sp>
        <p:nvSpPr>
          <p:cNvPr id="14" name="Rectángulo 13">
            <a:extLst>
              <a:ext uri="{FF2B5EF4-FFF2-40B4-BE49-F238E27FC236}">
                <a16:creationId xmlns:a16="http://schemas.microsoft.com/office/drawing/2014/main" id="{873E5E5E-0E66-4525-8B7E-51E4E4BE59FC}"/>
              </a:ext>
            </a:extLst>
          </p:cNvPr>
          <p:cNvSpPr/>
          <p:nvPr/>
        </p:nvSpPr>
        <p:spPr>
          <a:xfrm>
            <a:off x="4071388" y="1099647"/>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3 (2 de 2)</a:t>
            </a:r>
          </a:p>
        </p:txBody>
      </p:sp>
      <p:graphicFrame>
        <p:nvGraphicFramePr>
          <p:cNvPr id="10" name="Tabla 9">
            <a:extLst>
              <a:ext uri="{FF2B5EF4-FFF2-40B4-BE49-F238E27FC236}">
                <a16:creationId xmlns:a16="http://schemas.microsoft.com/office/drawing/2014/main" id="{62AA44B0-ABEF-4562-B2D0-71B607CC4B37}"/>
              </a:ext>
            </a:extLst>
          </p:cNvPr>
          <p:cNvGraphicFramePr>
            <a:graphicFrameLocks noGrp="1"/>
          </p:cNvGraphicFramePr>
          <p:nvPr>
            <p:extLst>
              <p:ext uri="{D42A27DB-BD31-4B8C-83A1-F6EECF244321}">
                <p14:modId xmlns:p14="http://schemas.microsoft.com/office/powerpoint/2010/main" val="1027339564"/>
              </p:ext>
            </p:extLst>
          </p:nvPr>
        </p:nvGraphicFramePr>
        <p:xfrm>
          <a:off x="2352907" y="1491994"/>
          <a:ext cx="9706186" cy="5161680"/>
        </p:xfrm>
        <a:graphic>
          <a:graphicData uri="http://schemas.openxmlformats.org/drawingml/2006/table">
            <a:tbl>
              <a:tblPr>
                <a:tableStyleId>{5C22544A-7EE6-4342-B048-85BDC9FD1C3A}</a:tableStyleId>
              </a:tblPr>
              <a:tblGrid>
                <a:gridCol w="2250710">
                  <a:extLst>
                    <a:ext uri="{9D8B030D-6E8A-4147-A177-3AD203B41FA5}">
                      <a16:colId xmlns:a16="http://schemas.microsoft.com/office/drawing/2014/main" val="2607074338"/>
                    </a:ext>
                  </a:extLst>
                </a:gridCol>
                <a:gridCol w="4182569">
                  <a:extLst>
                    <a:ext uri="{9D8B030D-6E8A-4147-A177-3AD203B41FA5}">
                      <a16:colId xmlns:a16="http://schemas.microsoft.com/office/drawing/2014/main" val="2204196425"/>
                    </a:ext>
                  </a:extLst>
                </a:gridCol>
                <a:gridCol w="1659898">
                  <a:extLst>
                    <a:ext uri="{9D8B030D-6E8A-4147-A177-3AD203B41FA5}">
                      <a16:colId xmlns:a16="http://schemas.microsoft.com/office/drawing/2014/main" val="680364828"/>
                    </a:ext>
                  </a:extLst>
                </a:gridCol>
                <a:gridCol w="1613009">
                  <a:extLst>
                    <a:ext uri="{9D8B030D-6E8A-4147-A177-3AD203B41FA5}">
                      <a16:colId xmlns:a16="http://schemas.microsoft.com/office/drawing/2014/main" val="1754593814"/>
                    </a:ext>
                  </a:extLst>
                </a:gridCol>
              </a:tblGrid>
              <a:tr h="0">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200" b="1" u="none" strike="noStrike" dirty="0">
                          <a:solidFill>
                            <a:schemeClr val="bg1"/>
                          </a:solidFill>
                          <a:effectLst/>
                        </a:rPr>
                        <a:t>Ejecución teórica de la medida sobre el total del Plan de Acción respectivo si se ejecuta el 100% de la medida</a:t>
                      </a:r>
                      <a:endParaRPr lang="es-ES" sz="1200" b="1" i="0" u="none" strike="noStrike" dirty="0">
                        <a:solidFill>
                          <a:schemeClr val="bg1"/>
                        </a:solidFill>
                        <a:effectLst/>
                        <a:latin typeface="Calibri" panose="020F0502020204030204" pitchFamily="34" charset="0"/>
                      </a:endParaRP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200" b="1" u="none" strike="noStrike" dirty="0">
                          <a:solidFill>
                            <a:schemeClr val="bg1"/>
                          </a:solidFill>
                          <a:effectLst/>
                        </a:rPr>
                        <a:t>Ejecución final real de la medida sobre el total del Plan de Acción respectivo</a:t>
                      </a:r>
                      <a:endParaRPr lang="es-ES" sz="1200" b="1" i="0" u="none" strike="noStrike" dirty="0">
                        <a:solidFill>
                          <a:schemeClr val="bg1"/>
                        </a:solidFill>
                        <a:effectLst/>
                        <a:latin typeface="Calibri" panose="020F0502020204030204" pitchFamily="34" charset="0"/>
                      </a:endParaRPr>
                    </a:p>
                  </a:txBody>
                  <a:tcPr marL="72000" marR="72000" marT="4413"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196444">
                <a:tc rowSpan="4">
                  <a:txBody>
                    <a:bodyPr/>
                    <a:lstStyle/>
                    <a:p>
                      <a:pPr marL="0" indent="0" algn="l" defTabSz="914400" rtl="0" eaLnBrk="1" fontAlgn="b" latinLnBrk="0" hangingPunct="1">
                        <a:lnSpc>
                          <a:spcPct val="100000"/>
                        </a:lnSpc>
                        <a:spcBef>
                          <a:spcPts val="415"/>
                        </a:spcBef>
                        <a:spcAft>
                          <a:spcPts val="10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3.3 Favorecer un uso racional de los recursos para favorecer un desarrollo sostenible.</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Mejorar la eficiencia energética del parque móvil</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6834119"/>
                  </a:ext>
                </a:extLst>
              </a:tr>
              <a:tr h="19644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Elaboración de un Plan de Sostenibilidad en la DGG/SGAC (Ahorro, reciclaje, residuos, eficiencia energética e impacto ambiental)</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a:solidFill>
                            <a:srgbClr val="000000"/>
                          </a:solidFill>
                          <a:effectLst/>
                          <a:latin typeface="Calibri" panose="020F0502020204030204" pitchFamily="34" charset="0"/>
                          <a:ea typeface="+mn-ea"/>
                          <a:cs typeface="+mn-cs"/>
                        </a:rPr>
                        <a:t>5,00%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0,00%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64403552"/>
                  </a:ext>
                </a:extLst>
              </a:tr>
              <a:tr h="17048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Mejora de la eficiencia energética de los inmuebles de la DGG/SGAC (DGAGET).</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87801342"/>
                  </a:ext>
                </a:extLst>
              </a:tr>
              <a:tr h="17048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Lograr un menor consumo de recursos en los inmuebles de la DGG/SGAC (DGAGET).</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94003166"/>
                  </a:ext>
                </a:extLst>
              </a:tr>
              <a:tr h="0">
                <a:tc rowSpan="6">
                  <a:txBody>
                    <a:bodyPr/>
                    <a:lstStyle/>
                    <a:p>
                      <a:pPr algn="l" fontAlgn="ctr"/>
                      <a:r>
                        <a:rPr lang="es-ES" sz="1200" b="1" i="0" u="none" strike="noStrike" dirty="0">
                          <a:solidFill>
                            <a:srgbClr val="000000"/>
                          </a:solidFill>
                          <a:effectLst/>
                          <a:latin typeface="Calibri" panose="020F0502020204030204" pitchFamily="34" charset="0"/>
                        </a:rPr>
                        <a:t>3.4 Adaptar las necesidades económicas y materiales  a las demandas reales.</a:t>
                      </a:r>
                    </a:p>
                    <a:p>
                      <a:pPr algn="l" fontAlgn="ctr"/>
                      <a:endParaRPr lang="es-ES" sz="12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Implantación de un procedimiento interno de solicitud de necesidades materiales, ambientales y tecnológicas por parte de las Áreas/Unidades de la DGG/SGAC.</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534531212"/>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Realización de una encuesta interna de satisfacción de la cobertura de necesidades  materiales, ambientales y tecnológicas del puesto de trabajo.</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637360573"/>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Incrementar la ejecución presupuestaria del presupuesto de caja del año en curso.</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1878023359"/>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Aprobación y ejecutar el 100%  los RC solicitados a SGAF</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0,80%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831306960"/>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Elaboración de un inventario recursos presupuestarios</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1566203319"/>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Incrementar la seguridad en los vehículos de Parque Móvil.</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279687317"/>
                  </a:ext>
                </a:extLst>
              </a:tr>
              <a:tr h="0">
                <a:tc>
                  <a:txBody>
                    <a:bodyPr/>
                    <a:lstStyle/>
                    <a:p>
                      <a:pPr algn="l" fontAlgn="ctr"/>
                      <a:r>
                        <a:rPr lang="es-ES" sz="1200" b="1" i="0" u="none" strike="noStrike" dirty="0">
                          <a:solidFill>
                            <a:srgbClr val="000000"/>
                          </a:solidFill>
                          <a:effectLst/>
                          <a:latin typeface="Calibri" panose="020F0502020204030204" pitchFamily="34" charset="0"/>
                        </a:rPr>
                        <a:t>3.5 Reformular espacios y equipos.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l" defTabSz="914400" rtl="0" eaLnBrk="1" fontAlgn="ctr" latinLnBrk="0" hangingPunct="1"/>
                      <a:r>
                        <a:rPr lang="es-ES" sz="1100" u="none" strike="noStrike" kern="1200" dirty="0">
                          <a:solidFill>
                            <a:schemeClr val="dk1"/>
                          </a:solidFill>
                          <a:effectLst/>
                          <a:latin typeface="+mn-lt"/>
                          <a:ea typeface="+mn-ea"/>
                          <a:cs typeface="+mn-cs"/>
                        </a:rPr>
                        <a:t>Elaborar una propuesta de reubicación de personas para una mejor redistribución en los centros de trabajo de la DGG/SGAC.</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0,50%</a:t>
                      </a:r>
                    </a:p>
                  </a:txBody>
                  <a:tcPr marL="36000" marR="36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09875277"/>
                  </a:ext>
                </a:extLst>
              </a:tr>
            </a:tbl>
          </a:graphicData>
        </a:graphic>
      </p:graphicFrame>
    </p:spTree>
    <p:extLst>
      <p:ext uri="{BB962C8B-B14F-4D97-AF65-F5344CB8AC3E}">
        <p14:creationId xmlns:p14="http://schemas.microsoft.com/office/powerpoint/2010/main" val="100360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159745962"/>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902633" y="689350"/>
            <a:ext cx="345002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7. COMUNICACIÓN E IMAGEN.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34</a:t>
            </a:fld>
            <a:endParaRPr lang="es-ES"/>
          </a:p>
        </p:txBody>
      </p:sp>
      <p:sp>
        <p:nvSpPr>
          <p:cNvPr id="8" name="CuadroTexto 7">
            <a:extLst>
              <a:ext uri="{FF2B5EF4-FFF2-40B4-BE49-F238E27FC236}">
                <a16:creationId xmlns:a16="http://schemas.microsoft.com/office/drawing/2014/main" id="{B5B479E0-43BB-464A-AA65-5BD4BA8711EC}"/>
              </a:ext>
            </a:extLst>
          </p:cNvPr>
          <p:cNvSpPr txBox="1"/>
          <p:nvPr/>
        </p:nvSpPr>
        <p:spPr>
          <a:xfrm>
            <a:off x="2518093" y="1272216"/>
            <a:ext cx="8751608" cy="2092881"/>
          </a:xfrm>
          <a:prstGeom prst="rect">
            <a:avLst/>
          </a:prstGeom>
          <a:noFill/>
        </p:spPr>
        <p:txBody>
          <a:bodyPr wrap="square" rtlCol="0">
            <a:spAutoFit/>
          </a:bodyPr>
          <a:lstStyle/>
          <a:p>
            <a:pPr algn="just"/>
            <a:r>
              <a:rPr lang="es-ES" dirty="0">
                <a:solidFill>
                  <a:schemeClr val="accent1">
                    <a:lumMod val="50000"/>
                  </a:schemeClr>
                </a:solidFill>
              </a:rPr>
              <a:t>El </a:t>
            </a:r>
            <a:r>
              <a:rPr lang="es-ES" b="1" dirty="0">
                <a:solidFill>
                  <a:srgbClr val="CC0066"/>
                </a:solidFill>
              </a:rPr>
              <a:t>EJE 4</a:t>
            </a:r>
            <a:r>
              <a:rPr lang="es-ES" dirty="0"/>
              <a:t> </a:t>
            </a:r>
            <a:r>
              <a:rPr lang="es-ES" dirty="0">
                <a:solidFill>
                  <a:schemeClr val="accent1">
                    <a:lumMod val="50000"/>
                  </a:schemeClr>
                </a:solidFill>
              </a:rPr>
              <a:t>del Plan Estratégico 2021-2023 tiene por título </a:t>
            </a:r>
            <a:r>
              <a:rPr lang="es-ES" sz="2000" dirty="0">
                <a:solidFill>
                  <a:srgbClr val="CC0066"/>
                </a:solidFill>
              </a:rPr>
              <a:t>“EJE 4. Mejora de la comunicación e imagen.” </a:t>
            </a:r>
            <a:r>
              <a:rPr lang="es-ES" dirty="0">
                <a:solidFill>
                  <a:schemeClr val="accent1">
                    <a:lumMod val="50000"/>
                  </a:schemeClr>
                </a:solidFill>
              </a:rPr>
              <a:t>En este eje se trata reforzar e implementar cauces de comunicación, horizontal y vertical, ágiles, fluidos, transparentes, completos y tecnológicamente avanzados con el fin de informar, visibilizar,  y fomentar la implicación y participación activa de todos los interesados en los procesos, tanto internos, es decir, las personas de la organización, como externos, es decir, proveedores, destinatarios de los servicios, las organizaciones representativas de los intereses y la ciudadanía en general. </a:t>
            </a:r>
          </a:p>
        </p:txBody>
      </p:sp>
      <p:sp>
        <p:nvSpPr>
          <p:cNvPr id="9" name="CuadroTexto 8">
            <a:extLst>
              <a:ext uri="{FF2B5EF4-FFF2-40B4-BE49-F238E27FC236}">
                <a16:creationId xmlns:a16="http://schemas.microsoft.com/office/drawing/2014/main" id="{65AF05A3-236C-406F-B8E7-8349FCD192D4}"/>
              </a:ext>
            </a:extLst>
          </p:cNvPr>
          <p:cNvSpPr txBox="1"/>
          <p:nvPr/>
        </p:nvSpPr>
        <p:spPr>
          <a:xfrm>
            <a:off x="2518093" y="3436984"/>
            <a:ext cx="8751608" cy="646331"/>
          </a:xfrm>
          <a:prstGeom prst="rect">
            <a:avLst/>
          </a:prstGeom>
          <a:noFill/>
        </p:spPr>
        <p:txBody>
          <a:bodyPr wrap="square" rtlCol="0">
            <a:spAutoFit/>
          </a:bodyPr>
          <a:lstStyle/>
          <a:p>
            <a:pPr algn="just"/>
            <a:r>
              <a:rPr lang="es-ES" dirty="0">
                <a:solidFill>
                  <a:schemeClr val="accent1">
                    <a:lumMod val="50000"/>
                  </a:schemeClr>
                </a:solidFill>
              </a:rPr>
              <a:t>El Eje 4 se concretaba en  </a:t>
            </a:r>
            <a:r>
              <a:rPr lang="es-ES" b="1" dirty="0">
                <a:solidFill>
                  <a:srgbClr val="C00000"/>
                </a:solidFill>
              </a:rPr>
              <a:t>4 objetivos estratégicos </a:t>
            </a:r>
            <a:r>
              <a:rPr lang="es-ES" dirty="0">
                <a:solidFill>
                  <a:schemeClr val="accent1">
                    <a:lumMod val="50000"/>
                  </a:schemeClr>
                </a:solidFill>
              </a:rPr>
              <a:t>que se desarrollaron en </a:t>
            </a:r>
            <a:r>
              <a:rPr lang="es-ES" b="1" dirty="0">
                <a:solidFill>
                  <a:srgbClr val="C00000"/>
                </a:solidFill>
              </a:rPr>
              <a:t>32 medidas, 12 en 2022 y 20 en 2023. </a:t>
            </a:r>
          </a:p>
        </p:txBody>
      </p:sp>
      <p:graphicFrame>
        <p:nvGraphicFramePr>
          <p:cNvPr id="12" name="Tabla 11">
            <a:extLst>
              <a:ext uri="{FF2B5EF4-FFF2-40B4-BE49-F238E27FC236}">
                <a16:creationId xmlns:a16="http://schemas.microsoft.com/office/drawing/2014/main" id="{D14E2AC8-D605-45F5-9DF8-3CD46003AD54}"/>
              </a:ext>
            </a:extLst>
          </p:cNvPr>
          <p:cNvGraphicFramePr>
            <a:graphicFrameLocks noGrp="1"/>
          </p:cNvGraphicFramePr>
          <p:nvPr>
            <p:extLst>
              <p:ext uri="{D42A27DB-BD31-4B8C-83A1-F6EECF244321}">
                <p14:modId xmlns:p14="http://schemas.microsoft.com/office/powerpoint/2010/main" val="3197906247"/>
              </p:ext>
            </p:extLst>
          </p:nvPr>
        </p:nvGraphicFramePr>
        <p:xfrm>
          <a:off x="3109603" y="4335550"/>
          <a:ext cx="7568588" cy="2015418"/>
        </p:xfrm>
        <a:graphic>
          <a:graphicData uri="http://schemas.openxmlformats.org/drawingml/2006/table">
            <a:tbl>
              <a:tblPr firstRow="1">
                <a:tableStyleId>{9DCAF9ED-07DC-4A11-8D7F-57B35C25682E}</a:tableStyleId>
              </a:tblPr>
              <a:tblGrid>
                <a:gridCol w="7568588">
                  <a:extLst>
                    <a:ext uri="{9D8B030D-6E8A-4147-A177-3AD203B41FA5}">
                      <a16:colId xmlns:a16="http://schemas.microsoft.com/office/drawing/2014/main" val="3245041723"/>
                    </a:ext>
                  </a:extLst>
                </a:gridCol>
              </a:tblGrid>
              <a:tr h="363794">
                <a:tc>
                  <a:txBody>
                    <a:bodyPr/>
                    <a:lstStyle/>
                    <a:p>
                      <a:pPr algn="ctr" fontAlgn="b"/>
                      <a:r>
                        <a:rPr lang="es-ES" sz="1400" b="1" u="none" strike="noStrike" dirty="0">
                          <a:solidFill>
                            <a:schemeClr val="accent1">
                              <a:lumMod val="50000"/>
                            </a:schemeClr>
                          </a:solidFill>
                          <a:effectLst/>
                        </a:rPr>
                        <a:t>OBJETIVOS ESTRATÉGICOS EJE 4: “MEJORA DE LA COMUNICACIÓN E IMAGEN”</a:t>
                      </a:r>
                      <a:endParaRPr lang="es-ES" sz="14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93C9"/>
                    </a:solidFill>
                  </a:tcPr>
                </a:tc>
                <a:extLst>
                  <a:ext uri="{0D108BD9-81ED-4DB2-BD59-A6C34878D82A}">
                    <a16:rowId xmlns:a16="http://schemas.microsoft.com/office/drawing/2014/main" val="1805884026"/>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4.1 Implantar una comunicación estratégica adaptada a las herramientas y sistemas actuales de transmisión de información.</a:t>
                      </a:r>
                    </a:p>
                  </a:txBody>
                  <a:tcPr marL="68580" marR="68580" marT="0" marB="0" anchor="ctr">
                    <a:solidFill>
                      <a:srgbClr val="FFE1F0"/>
                    </a:solidFill>
                  </a:tcPr>
                </a:tc>
                <a:extLst>
                  <a:ext uri="{0D108BD9-81ED-4DB2-BD59-A6C34878D82A}">
                    <a16:rowId xmlns:a16="http://schemas.microsoft.com/office/drawing/2014/main" val="3006738235"/>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4.2 Mejorar los cauces de comunicación interna.</a:t>
                      </a:r>
                    </a:p>
                  </a:txBody>
                  <a:tcPr marL="68580" marR="68580" marT="0" marB="0" anchor="ctr">
                    <a:solidFill>
                      <a:srgbClr val="FFE1F0"/>
                    </a:solidFill>
                  </a:tcPr>
                </a:tc>
                <a:extLst>
                  <a:ext uri="{0D108BD9-81ED-4DB2-BD59-A6C34878D82A}">
                    <a16:rowId xmlns:a16="http://schemas.microsoft.com/office/drawing/2014/main" val="1357815780"/>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4.3 Visibilizar la Administración General de Estado en el Territorio. </a:t>
                      </a:r>
                    </a:p>
                  </a:txBody>
                  <a:tcPr marL="68580" marR="68580" marT="0" marB="0" anchor="ctr">
                    <a:solidFill>
                      <a:srgbClr val="FFE1F0"/>
                    </a:solidFill>
                  </a:tcPr>
                </a:tc>
                <a:extLst>
                  <a:ext uri="{0D108BD9-81ED-4DB2-BD59-A6C34878D82A}">
                    <a16:rowId xmlns:a16="http://schemas.microsoft.com/office/drawing/2014/main" val="4165540624"/>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4.4 Favorecer el desarrollo de una política de Gobierno Abierto</a:t>
                      </a:r>
                    </a:p>
                  </a:txBody>
                  <a:tcPr marL="68580" marR="68580" marT="0" marB="0" anchor="ctr">
                    <a:solidFill>
                      <a:srgbClr val="FFE1F0"/>
                    </a:solidFill>
                  </a:tcPr>
                </a:tc>
                <a:extLst>
                  <a:ext uri="{0D108BD9-81ED-4DB2-BD59-A6C34878D82A}">
                    <a16:rowId xmlns:a16="http://schemas.microsoft.com/office/drawing/2014/main" val="1559310158"/>
                  </a:ext>
                </a:extLst>
              </a:tr>
            </a:tbl>
          </a:graphicData>
        </a:graphic>
      </p:graphicFrame>
      <p:pic>
        <p:nvPicPr>
          <p:cNvPr id="4" name="Imagen 3">
            <a:extLst>
              <a:ext uri="{FF2B5EF4-FFF2-40B4-BE49-F238E27FC236}">
                <a16:creationId xmlns:a16="http://schemas.microsoft.com/office/drawing/2014/main" id="{47DEC209-191C-497F-A30B-F83FC59EEF89}"/>
              </a:ext>
            </a:extLst>
          </p:cNvPr>
          <p:cNvPicPr>
            <a:picLocks noChangeAspect="1"/>
          </p:cNvPicPr>
          <p:nvPr/>
        </p:nvPicPr>
        <p:blipFill>
          <a:blip r:embed="rId13"/>
          <a:stretch>
            <a:fillRect/>
          </a:stretch>
        </p:blipFill>
        <p:spPr>
          <a:xfrm>
            <a:off x="11266813" y="685886"/>
            <a:ext cx="725487" cy="670618"/>
          </a:xfrm>
          <a:prstGeom prst="rect">
            <a:avLst/>
          </a:prstGeom>
        </p:spPr>
      </p:pic>
    </p:spTree>
    <p:extLst>
      <p:ext uri="{BB962C8B-B14F-4D97-AF65-F5344CB8AC3E}">
        <p14:creationId xmlns:p14="http://schemas.microsoft.com/office/powerpoint/2010/main" val="2294248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4109918590"/>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902633" y="689350"/>
            <a:ext cx="345002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7. COMUNICACIÓN E IMAGEN.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35</a:t>
            </a:fld>
            <a:endParaRPr lang="es-ES"/>
          </a:p>
        </p:txBody>
      </p:sp>
      <p:pic>
        <p:nvPicPr>
          <p:cNvPr id="4" name="Imagen 3">
            <a:extLst>
              <a:ext uri="{FF2B5EF4-FFF2-40B4-BE49-F238E27FC236}">
                <a16:creationId xmlns:a16="http://schemas.microsoft.com/office/drawing/2014/main" id="{47DEC209-191C-497F-A30B-F83FC59EEF89}"/>
              </a:ext>
            </a:extLst>
          </p:cNvPr>
          <p:cNvPicPr>
            <a:picLocks noChangeAspect="1"/>
          </p:cNvPicPr>
          <p:nvPr/>
        </p:nvPicPr>
        <p:blipFill>
          <a:blip r:embed="rId13"/>
          <a:stretch>
            <a:fillRect/>
          </a:stretch>
        </p:blipFill>
        <p:spPr>
          <a:xfrm>
            <a:off x="10309800" y="923165"/>
            <a:ext cx="725487" cy="670618"/>
          </a:xfrm>
          <a:prstGeom prst="rect">
            <a:avLst/>
          </a:prstGeom>
        </p:spPr>
      </p:pic>
      <p:graphicFrame>
        <p:nvGraphicFramePr>
          <p:cNvPr id="13" name="Marcador de contenido 7">
            <a:extLst>
              <a:ext uri="{FF2B5EF4-FFF2-40B4-BE49-F238E27FC236}">
                <a16:creationId xmlns:a16="http://schemas.microsoft.com/office/drawing/2014/main" id="{5A691654-EF8B-4A0F-BBD8-41C0BB61FD2E}"/>
              </a:ext>
            </a:extLst>
          </p:cNvPr>
          <p:cNvGraphicFramePr>
            <a:graphicFrameLocks/>
          </p:cNvGraphicFramePr>
          <p:nvPr>
            <p:extLst>
              <p:ext uri="{D42A27DB-BD31-4B8C-83A1-F6EECF244321}">
                <p14:modId xmlns:p14="http://schemas.microsoft.com/office/powerpoint/2010/main" val="1049065278"/>
              </p:ext>
            </p:extLst>
          </p:nvPr>
        </p:nvGraphicFramePr>
        <p:xfrm>
          <a:off x="2483808" y="1938404"/>
          <a:ext cx="9409488" cy="3723322"/>
        </p:xfrm>
        <a:graphic>
          <a:graphicData uri="http://schemas.openxmlformats.org/drawingml/2006/table">
            <a:tbl>
              <a:tblPr firstRow="1" bandRow="1"/>
              <a:tblGrid>
                <a:gridCol w="2359156">
                  <a:extLst>
                    <a:ext uri="{9D8B030D-6E8A-4147-A177-3AD203B41FA5}">
                      <a16:colId xmlns:a16="http://schemas.microsoft.com/office/drawing/2014/main" val="2120316286"/>
                    </a:ext>
                  </a:extLst>
                </a:gridCol>
                <a:gridCol w="1260340">
                  <a:extLst>
                    <a:ext uri="{9D8B030D-6E8A-4147-A177-3AD203B41FA5}">
                      <a16:colId xmlns:a16="http://schemas.microsoft.com/office/drawing/2014/main" val="3254578854"/>
                    </a:ext>
                  </a:extLst>
                </a:gridCol>
                <a:gridCol w="941767">
                  <a:extLst>
                    <a:ext uri="{9D8B030D-6E8A-4147-A177-3AD203B41FA5}">
                      <a16:colId xmlns:a16="http://schemas.microsoft.com/office/drawing/2014/main" val="2025024463"/>
                    </a:ext>
                  </a:extLst>
                </a:gridCol>
                <a:gridCol w="1085850">
                  <a:extLst>
                    <a:ext uri="{9D8B030D-6E8A-4147-A177-3AD203B41FA5}">
                      <a16:colId xmlns:a16="http://schemas.microsoft.com/office/drawing/2014/main" val="2480324120"/>
                    </a:ext>
                  </a:extLst>
                </a:gridCol>
                <a:gridCol w="942975">
                  <a:extLst>
                    <a:ext uri="{9D8B030D-6E8A-4147-A177-3AD203B41FA5}">
                      <a16:colId xmlns:a16="http://schemas.microsoft.com/office/drawing/2014/main" val="1952772150"/>
                    </a:ext>
                  </a:extLst>
                </a:gridCol>
                <a:gridCol w="2819400">
                  <a:extLst>
                    <a:ext uri="{9D8B030D-6E8A-4147-A177-3AD203B41FA5}">
                      <a16:colId xmlns:a16="http://schemas.microsoft.com/office/drawing/2014/main" val="3000376450"/>
                    </a:ext>
                  </a:extLst>
                </a:gridCol>
              </a:tblGrid>
              <a:tr h="415662">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noProof="0" dirty="0">
                          <a:solidFill>
                            <a:schemeClr val="bg1"/>
                          </a:solidFill>
                          <a:latin typeface="+mn-lt"/>
                          <a:cs typeface="Arial"/>
                        </a:rPr>
                        <a:t>OBJETIVO ESTRATÉGICO EJE 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2022</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3505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2023</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9AB"/>
                    </a:solidFill>
                  </a:tcPr>
                </a:tc>
                <a:tc hMerge="1">
                  <a:txBody>
                    <a:bodyPr/>
                    <a:lstStyle/>
                    <a:p>
                      <a:pPr marL="3632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defTabSz="914400" rtl="0" eaLnBrk="1" latinLnBrk="0" hangingPunct="1">
                        <a:lnSpc>
                          <a:spcPct val="100000"/>
                        </a:lnSpc>
                        <a:spcBef>
                          <a:spcPts val="785"/>
                        </a:spcBef>
                      </a:pPr>
                      <a:r>
                        <a:rPr lang="es-ES" sz="1400" b="1" kern="1200" noProof="0" dirty="0">
                          <a:solidFill>
                            <a:schemeClr val="bg1"/>
                          </a:solidFill>
                          <a:latin typeface="+mn-lt"/>
                          <a:ea typeface="+mn-ea"/>
                          <a:cs typeface="Arial"/>
                        </a:rPr>
                        <a:t>TOTAL MEDIDAS EJECUTADAS AL 100%/TOTAL 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2382104278"/>
                  </a:ext>
                </a:extLst>
              </a:tr>
              <a:tr h="433794">
                <a:tc vMerge="1">
                  <a:txBody>
                    <a:bodyPr/>
                    <a:lstStyle/>
                    <a:p>
                      <a:pPr marL="2279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Nº de </a:t>
                      </a:r>
                    </a:p>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 ejecutadas al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b="1" kern="1200" noProof="0" dirty="0">
                        <a:solidFill>
                          <a:schemeClr val="accent1">
                            <a:lumMod val="5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Nº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a:t>
                      </a:r>
                    </a:p>
                    <a:p>
                      <a:pPr marL="363220" rtl="0">
                        <a:lnSpc>
                          <a:spcPct val="100000"/>
                        </a:lnSpc>
                        <a:spcBef>
                          <a:spcPts val="0"/>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 ejecutadas al 100%</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vMerge="1">
                  <a:txBody>
                    <a:bodyPr/>
                    <a:lstStyle/>
                    <a:p>
                      <a:pPr marL="3676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extLst>
                  <a:ext uri="{0D108BD9-81ED-4DB2-BD59-A6C34878D82A}">
                    <a16:rowId xmlns:a16="http://schemas.microsoft.com/office/drawing/2014/main" val="2013428733"/>
                  </a:ext>
                </a:extLst>
              </a:tr>
              <a:tr h="505998">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4.1 Implantar una comunicación estratégica adaptada a las herramientas y sistemas actuales de transmisión de información.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391601">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4.2 Mejorar los cauces de comunicación interna.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9/11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41566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4.3 Visibilizar la Administración General de Estado en el Territorio.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49740845"/>
                  </a:ext>
                </a:extLst>
              </a:tr>
              <a:tr h="505998">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4.4 Favorecer el desarrollo de una política de Gobierno Abierto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03609066"/>
                  </a:ext>
                </a:extLst>
              </a:tr>
              <a:tr h="415662">
                <a:tc>
                  <a:txBody>
                    <a:bodyPr/>
                    <a:lstStyle/>
                    <a:p>
                      <a:pPr marL="227965" algn="l" defTabSz="914400" rtl="0" eaLnBrk="1" fontAlgn="b" latinLnBrk="0" hangingPunct="1">
                        <a:lnSpc>
                          <a:spcPct val="100000"/>
                        </a:lnSpc>
                        <a:spcBef>
                          <a:spcPts val="415"/>
                        </a:spcBef>
                      </a:pPr>
                      <a:r>
                        <a:rPr lang="es-ES" sz="18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20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26/32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
        <p:nvSpPr>
          <p:cNvPr id="14" name="Rectángulo 13">
            <a:extLst>
              <a:ext uri="{FF2B5EF4-FFF2-40B4-BE49-F238E27FC236}">
                <a16:creationId xmlns:a16="http://schemas.microsoft.com/office/drawing/2014/main" id="{F8BF6E3E-CAEC-4393-A0AA-C5E6D84B8281}"/>
              </a:ext>
            </a:extLst>
          </p:cNvPr>
          <p:cNvSpPr/>
          <p:nvPr/>
        </p:nvSpPr>
        <p:spPr>
          <a:xfrm>
            <a:off x="4529190" y="1397079"/>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4: medidas ejecutadas al 100%</a:t>
            </a:r>
            <a:endParaRPr lang="es-ES" dirty="0">
              <a:solidFill>
                <a:srgbClr val="002060"/>
              </a:solidFill>
            </a:endParaRPr>
          </a:p>
        </p:txBody>
      </p:sp>
    </p:spTree>
    <p:extLst>
      <p:ext uri="{BB962C8B-B14F-4D97-AF65-F5344CB8AC3E}">
        <p14:creationId xmlns:p14="http://schemas.microsoft.com/office/powerpoint/2010/main" val="3666776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850163295"/>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902633" y="689350"/>
            <a:ext cx="345002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7. COMUNICACIÓN E IMAGEN.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36</a:t>
            </a:fld>
            <a:endParaRPr lang="es-ES"/>
          </a:p>
        </p:txBody>
      </p:sp>
      <p:pic>
        <p:nvPicPr>
          <p:cNvPr id="4" name="Imagen 3">
            <a:extLst>
              <a:ext uri="{FF2B5EF4-FFF2-40B4-BE49-F238E27FC236}">
                <a16:creationId xmlns:a16="http://schemas.microsoft.com/office/drawing/2014/main" id="{47DEC209-191C-497F-A30B-F83FC59EEF89}"/>
              </a:ext>
            </a:extLst>
          </p:cNvPr>
          <p:cNvPicPr>
            <a:picLocks noChangeAspect="1"/>
          </p:cNvPicPr>
          <p:nvPr/>
        </p:nvPicPr>
        <p:blipFill>
          <a:blip r:embed="rId13"/>
          <a:stretch>
            <a:fillRect/>
          </a:stretch>
        </p:blipFill>
        <p:spPr>
          <a:xfrm>
            <a:off x="10521696" y="957329"/>
            <a:ext cx="725487" cy="670618"/>
          </a:xfrm>
          <a:prstGeom prst="rect">
            <a:avLst/>
          </a:prstGeom>
        </p:spPr>
      </p:pic>
      <p:graphicFrame>
        <p:nvGraphicFramePr>
          <p:cNvPr id="10" name="Tabla 9">
            <a:extLst>
              <a:ext uri="{FF2B5EF4-FFF2-40B4-BE49-F238E27FC236}">
                <a16:creationId xmlns:a16="http://schemas.microsoft.com/office/drawing/2014/main" id="{8194684D-4BB7-400C-95A2-A31324846284}"/>
              </a:ext>
            </a:extLst>
          </p:cNvPr>
          <p:cNvGraphicFramePr>
            <a:graphicFrameLocks noGrp="1"/>
          </p:cNvGraphicFramePr>
          <p:nvPr>
            <p:extLst>
              <p:ext uri="{D42A27DB-BD31-4B8C-83A1-F6EECF244321}">
                <p14:modId xmlns:p14="http://schemas.microsoft.com/office/powerpoint/2010/main" val="2364990590"/>
              </p:ext>
            </p:extLst>
          </p:nvPr>
        </p:nvGraphicFramePr>
        <p:xfrm>
          <a:off x="2474722" y="1993209"/>
          <a:ext cx="9153144" cy="3708748"/>
        </p:xfrm>
        <a:graphic>
          <a:graphicData uri="http://schemas.openxmlformats.org/drawingml/2006/table">
            <a:tbl>
              <a:tblPr>
                <a:tableStyleId>{E929F9F4-4A8F-4326-A1B4-22849713DDAB}</a:tableStyleId>
              </a:tblPr>
              <a:tblGrid>
                <a:gridCol w="2194560">
                  <a:extLst>
                    <a:ext uri="{9D8B030D-6E8A-4147-A177-3AD203B41FA5}">
                      <a16:colId xmlns:a16="http://schemas.microsoft.com/office/drawing/2014/main" val="215177606"/>
                    </a:ext>
                  </a:extLst>
                </a:gridCol>
                <a:gridCol w="1133856">
                  <a:extLst>
                    <a:ext uri="{9D8B030D-6E8A-4147-A177-3AD203B41FA5}">
                      <a16:colId xmlns:a16="http://schemas.microsoft.com/office/drawing/2014/main" val="544093260"/>
                    </a:ext>
                  </a:extLst>
                </a:gridCol>
                <a:gridCol w="1078992">
                  <a:extLst>
                    <a:ext uri="{9D8B030D-6E8A-4147-A177-3AD203B41FA5}">
                      <a16:colId xmlns:a16="http://schemas.microsoft.com/office/drawing/2014/main" val="2093071817"/>
                    </a:ext>
                  </a:extLst>
                </a:gridCol>
                <a:gridCol w="1216152">
                  <a:extLst>
                    <a:ext uri="{9D8B030D-6E8A-4147-A177-3AD203B41FA5}">
                      <a16:colId xmlns:a16="http://schemas.microsoft.com/office/drawing/2014/main" val="98967766"/>
                    </a:ext>
                  </a:extLst>
                </a:gridCol>
                <a:gridCol w="1161288">
                  <a:extLst>
                    <a:ext uri="{9D8B030D-6E8A-4147-A177-3AD203B41FA5}">
                      <a16:colId xmlns:a16="http://schemas.microsoft.com/office/drawing/2014/main" val="3360479086"/>
                    </a:ext>
                  </a:extLst>
                </a:gridCol>
                <a:gridCol w="1243584">
                  <a:extLst>
                    <a:ext uri="{9D8B030D-6E8A-4147-A177-3AD203B41FA5}">
                      <a16:colId xmlns:a16="http://schemas.microsoft.com/office/drawing/2014/main" val="2282077716"/>
                    </a:ext>
                  </a:extLst>
                </a:gridCol>
                <a:gridCol w="1124712">
                  <a:extLst>
                    <a:ext uri="{9D8B030D-6E8A-4147-A177-3AD203B41FA5}">
                      <a16:colId xmlns:a16="http://schemas.microsoft.com/office/drawing/2014/main" val="2903681472"/>
                    </a:ext>
                  </a:extLst>
                </a:gridCol>
              </a:tblGrid>
              <a:tr h="313522">
                <a:tc rowSpan="2">
                  <a:txBody>
                    <a:bodyPr/>
                    <a:lstStyle/>
                    <a:p>
                      <a:pPr algn="ctr" fontAlgn="ctr"/>
                      <a:r>
                        <a:rPr lang="es-ES" sz="1200" b="1" u="none" strike="noStrike" dirty="0">
                          <a:solidFill>
                            <a:schemeClr val="bg1"/>
                          </a:solidFill>
                          <a:effectLst/>
                        </a:rPr>
                        <a:t>EJE 4: OBJETIVO ESTRATÉGICO</a:t>
                      </a:r>
                      <a:endParaRPr lang="es-ES" sz="12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gridSpan="2">
                  <a:txBody>
                    <a:bodyPr/>
                    <a:lstStyle/>
                    <a:p>
                      <a:pPr marL="0" indent="0" algn="ctr" defTabSz="914400" rtl="0" eaLnBrk="1" fontAlgn="ctr" latinLnBrk="0" hangingPunct="1">
                        <a:lnSpc>
                          <a:spcPct val="100000"/>
                        </a:lnSpc>
                        <a:spcBef>
                          <a:spcPts val="785"/>
                        </a:spcBef>
                      </a:pPr>
                      <a:r>
                        <a:rPr lang="es-ES" sz="1400" b="1" kern="1200" dirty="0">
                          <a:solidFill>
                            <a:schemeClr val="accent1">
                              <a:lumMod val="50000"/>
                            </a:schemeClr>
                          </a:solidFill>
                          <a:latin typeface="+mn-lt"/>
                          <a:ea typeface="+mn-ea"/>
                          <a:cs typeface="Arial"/>
                        </a:rPr>
                        <a:t>PLAN DE ACCIÓN 2022</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s-ES"/>
                    </a:p>
                  </a:txBody>
                  <a:tcPr/>
                </a:tc>
                <a:tc gridSpan="2">
                  <a:txBody>
                    <a:bodyPr/>
                    <a:lstStyle/>
                    <a:p>
                      <a:pPr marL="0" marR="0" lvl="0" indent="0" algn="ctr" defTabSz="914400" rtl="0" eaLnBrk="1" fontAlgn="ctr" latinLnBrk="0" hangingPunct="1">
                        <a:lnSpc>
                          <a:spcPct val="100000"/>
                        </a:lnSpc>
                        <a:spcBef>
                          <a:spcPts val="785"/>
                        </a:spcBef>
                        <a:spcAft>
                          <a:spcPts val="0"/>
                        </a:spcAft>
                        <a:buClrTx/>
                        <a:buSzTx/>
                        <a:buFontTx/>
                        <a:buNone/>
                        <a:tabLst/>
                        <a:defRPr/>
                      </a:pPr>
                      <a:r>
                        <a:rPr lang="es-ES" sz="1400" b="1" kern="1200" dirty="0">
                          <a:solidFill>
                            <a:schemeClr val="accent1">
                              <a:lumMod val="50000"/>
                            </a:schemeClr>
                          </a:solidFill>
                          <a:latin typeface="+mn-lt"/>
                          <a:ea typeface="+mn-ea"/>
                          <a:cs typeface="Arial"/>
                        </a:rPr>
                        <a:t>PLAN DE ACCIÓN 2023</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ES"/>
                    </a:p>
                  </a:txBody>
                  <a:tcPr/>
                </a:tc>
                <a:tc gridSpan="2">
                  <a:txBody>
                    <a:bodyPr/>
                    <a:lstStyle/>
                    <a:p>
                      <a:pPr algn="ctr" fontAlgn="ctr"/>
                      <a:r>
                        <a:rPr lang="es-ES" sz="1200" b="1" u="none" strike="noStrike" dirty="0">
                          <a:solidFill>
                            <a:schemeClr val="bg1"/>
                          </a:solidFill>
                          <a:effectLst/>
                        </a:rPr>
                        <a:t>EJECUCIÓN TOTAL</a:t>
                      </a:r>
                      <a:endParaRPr lang="es-ES" sz="12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hMerge="1">
                  <a:txBody>
                    <a:bodyPr/>
                    <a:lstStyle/>
                    <a:p>
                      <a:endParaRPr lang="es-ES"/>
                    </a:p>
                  </a:txBody>
                  <a:tcPr/>
                </a:tc>
                <a:extLst>
                  <a:ext uri="{0D108BD9-81ED-4DB2-BD59-A6C34878D82A}">
                    <a16:rowId xmlns:a16="http://schemas.microsoft.com/office/drawing/2014/main" val="1846731194"/>
                  </a:ext>
                </a:extLst>
              </a:tr>
              <a:tr h="644533">
                <a:tc vMerge="1">
                  <a:txBody>
                    <a:bodyPr/>
                    <a:lstStyle/>
                    <a:p>
                      <a:endParaRPr lang="es-ES"/>
                    </a:p>
                  </a:txBody>
                  <a:tcPr/>
                </a:tc>
                <a:tc>
                  <a:txBody>
                    <a:bodyPr/>
                    <a:lstStyle/>
                    <a:p>
                      <a:pPr algn="ctr" fontAlgn="ctr"/>
                      <a:r>
                        <a:rPr lang="es-ES" sz="1000" b="1" u="none" strike="noStrike" dirty="0">
                          <a:solidFill>
                            <a:schemeClr val="tx1"/>
                          </a:solidFill>
                          <a:effectLst/>
                        </a:rPr>
                        <a:t>% TEORICO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TEÓRICO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TEÓRICO ADJUDICADO SOBRE EL TOTAL DEL PLAN ESTRATÉGICO</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476678"/>
                  </a:ext>
                </a:extLst>
              </a:tr>
              <a:tr h="494871">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4.1 Implantar una comunicación estratégica adaptada a las herramientas y sistemas actuales de transmisión de información.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0,75%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2,5%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0,87%</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956908636"/>
                  </a:ext>
                </a:extLst>
              </a:tr>
              <a:tr h="557784">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4.2 Mejorar los cauces de comunicación interna.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7%</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6%</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9%</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8%</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8%</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7%</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679381314"/>
                  </a:ext>
                </a:extLst>
              </a:tr>
              <a:tr h="57607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4.3 Visibilizar la Administración General de Estado en el Territorio.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6%</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6%</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4,5%</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4,50%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022233061"/>
                  </a:ext>
                </a:extLst>
              </a:tr>
              <a:tr h="46177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4.4 Favorecer el desarrollo de una política de Gobierno Abierto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chemeClr val="tx1"/>
                          </a:solidFill>
                          <a:effectLst/>
                          <a:latin typeface="Calibri" panose="020F0502020204030204" pitchFamily="34" charset="0"/>
                        </a:rPr>
                        <a:t>0%</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7%</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7%</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4%</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3,50%</a:t>
                      </a:r>
                      <a:endParaRPr lang="es-ES" sz="1000" b="0"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834126947"/>
                  </a:ext>
                </a:extLst>
              </a:tr>
              <a:tr h="429768">
                <a:tc>
                  <a:txBody>
                    <a:bodyPr/>
                    <a:lstStyle/>
                    <a:p>
                      <a:pPr algn="ctr" fontAlgn="ctr"/>
                      <a:r>
                        <a:rPr lang="es-ES" sz="1200" b="1" u="none" strike="noStrike" dirty="0">
                          <a:solidFill>
                            <a:schemeClr val="tx1"/>
                          </a:solidFill>
                          <a:effectLst/>
                        </a:rPr>
                        <a:t>TOTAL</a:t>
                      </a:r>
                      <a:endParaRPr lang="es-ES" sz="12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14%</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10%</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24%</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21,75%</a:t>
                      </a:r>
                      <a:endParaRPr lang="es-ES" sz="11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400" b="1" u="none" strike="noStrike" dirty="0">
                          <a:solidFill>
                            <a:schemeClr val="bg1"/>
                          </a:solidFill>
                          <a:effectLst/>
                        </a:rPr>
                        <a:t>19%</a:t>
                      </a:r>
                      <a:endParaRPr lang="es-ES" sz="14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400" b="1" u="none" strike="noStrike" dirty="0">
                          <a:solidFill>
                            <a:schemeClr val="bg1"/>
                          </a:solidFill>
                          <a:effectLst/>
                        </a:rPr>
                        <a:t>15,87%</a:t>
                      </a:r>
                      <a:endParaRPr lang="es-ES" sz="14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68339771"/>
                  </a:ext>
                </a:extLst>
              </a:tr>
            </a:tbl>
          </a:graphicData>
        </a:graphic>
      </p:graphicFrame>
      <p:sp>
        <p:nvSpPr>
          <p:cNvPr id="16" name="Rectángulo 15">
            <a:extLst>
              <a:ext uri="{FF2B5EF4-FFF2-40B4-BE49-F238E27FC236}">
                <a16:creationId xmlns:a16="http://schemas.microsoft.com/office/drawing/2014/main" id="{109B65A1-6D65-4097-B000-0074A318CA29}"/>
              </a:ext>
            </a:extLst>
          </p:cNvPr>
          <p:cNvSpPr/>
          <p:nvPr/>
        </p:nvSpPr>
        <p:spPr>
          <a:xfrm>
            <a:off x="4350096" y="1292638"/>
            <a:ext cx="5402396"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4: % de ejecución por objetivos estratégicos sobre el total del plan estratégico</a:t>
            </a:r>
          </a:p>
        </p:txBody>
      </p:sp>
    </p:spTree>
    <p:extLst>
      <p:ext uri="{BB962C8B-B14F-4D97-AF65-F5344CB8AC3E}">
        <p14:creationId xmlns:p14="http://schemas.microsoft.com/office/powerpoint/2010/main" val="915497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025496335"/>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902633" y="689350"/>
            <a:ext cx="345002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7. COMUNICACIÓN E IMAGEN.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37</a:t>
            </a:fld>
            <a:endParaRPr lang="es-ES"/>
          </a:p>
        </p:txBody>
      </p:sp>
      <p:pic>
        <p:nvPicPr>
          <p:cNvPr id="4" name="Imagen 3">
            <a:extLst>
              <a:ext uri="{FF2B5EF4-FFF2-40B4-BE49-F238E27FC236}">
                <a16:creationId xmlns:a16="http://schemas.microsoft.com/office/drawing/2014/main" id="{47DEC209-191C-497F-A30B-F83FC59EEF89}"/>
              </a:ext>
            </a:extLst>
          </p:cNvPr>
          <p:cNvPicPr>
            <a:picLocks noChangeAspect="1"/>
          </p:cNvPicPr>
          <p:nvPr/>
        </p:nvPicPr>
        <p:blipFill>
          <a:blip r:embed="rId13"/>
          <a:stretch>
            <a:fillRect/>
          </a:stretch>
        </p:blipFill>
        <p:spPr>
          <a:xfrm>
            <a:off x="10521696" y="957329"/>
            <a:ext cx="725487" cy="670618"/>
          </a:xfrm>
          <a:prstGeom prst="rect">
            <a:avLst/>
          </a:prstGeom>
        </p:spPr>
      </p:pic>
      <p:graphicFrame>
        <p:nvGraphicFramePr>
          <p:cNvPr id="12" name="Gráfico 11">
            <a:extLst>
              <a:ext uri="{FF2B5EF4-FFF2-40B4-BE49-F238E27FC236}">
                <a16:creationId xmlns:a16="http://schemas.microsoft.com/office/drawing/2014/main" id="{B3BEA33F-5818-48B1-B9EA-7CFC4562FE6C}"/>
              </a:ext>
            </a:extLst>
          </p:cNvPr>
          <p:cNvGraphicFramePr>
            <a:graphicFrameLocks/>
          </p:cNvGraphicFramePr>
          <p:nvPr>
            <p:extLst>
              <p:ext uri="{D42A27DB-BD31-4B8C-83A1-F6EECF244321}">
                <p14:modId xmlns:p14="http://schemas.microsoft.com/office/powerpoint/2010/main" val="1164568590"/>
              </p:ext>
            </p:extLst>
          </p:nvPr>
        </p:nvGraphicFramePr>
        <p:xfrm>
          <a:off x="3323246" y="1928110"/>
          <a:ext cx="6911150" cy="4422858"/>
        </p:xfrm>
        <a:graphic>
          <a:graphicData uri="http://schemas.openxmlformats.org/drawingml/2006/chart">
            <c:chart xmlns:c="http://schemas.openxmlformats.org/drawingml/2006/chart" xmlns:r="http://schemas.openxmlformats.org/officeDocument/2006/relationships" r:id="rId14"/>
          </a:graphicData>
        </a:graphic>
      </p:graphicFrame>
      <p:sp>
        <p:nvSpPr>
          <p:cNvPr id="13" name="Rectángulo 12">
            <a:extLst>
              <a:ext uri="{FF2B5EF4-FFF2-40B4-BE49-F238E27FC236}">
                <a16:creationId xmlns:a16="http://schemas.microsoft.com/office/drawing/2014/main" id="{7DB2DACB-50C7-43C2-948E-8E5D53920604}"/>
              </a:ext>
            </a:extLst>
          </p:cNvPr>
          <p:cNvSpPr/>
          <p:nvPr/>
        </p:nvSpPr>
        <p:spPr>
          <a:xfrm>
            <a:off x="4389042" y="1245106"/>
            <a:ext cx="4730634"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4: % de ejecución sobre el total del Plan Estratégico 2021-2023</a:t>
            </a:r>
          </a:p>
        </p:txBody>
      </p:sp>
    </p:spTree>
    <p:extLst>
      <p:ext uri="{BB962C8B-B14F-4D97-AF65-F5344CB8AC3E}">
        <p14:creationId xmlns:p14="http://schemas.microsoft.com/office/powerpoint/2010/main" val="23738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917929849"/>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902633" y="689350"/>
            <a:ext cx="345002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7. COMUNICACIÓN E IMAGEN.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38</a:t>
            </a:fld>
            <a:endParaRPr lang="es-ES"/>
          </a:p>
        </p:txBody>
      </p:sp>
      <p:pic>
        <p:nvPicPr>
          <p:cNvPr id="4" name="Imagen 3">
            <a:extLst>
              <a:ext uri="{FF2B5EF4-FFF2-40B4-BE49-F238E27FC236}">
                <a16:creationId xmlns:a16="http://schemas.microsoft.com/office/drawing/2014/main" id="{47DEC209-191C-497F-A30B-F83FC59EEF89}"/>
              </a:ext>
            </a:extLst>
          </p:cNvPr>
          <p:cNvPicPr>
            <a:picLocks noChangeAspect="1"/>
          </p:cNvPicPr>
          <p:nvPr/>
        </p:nvPicPr>
        <p:blipFill>
          <a:blip r:embed="rId13"/>
          <a:stretch>
            <a:fillRect/>
          </a:stretch>
        </p:blipFill>
        <p:spPr>
          <a:xfrm>
            <a:off x="10521696" y="957329"/>
            <a:ext cx="725487" cy="670618"/>
          </a:xfrm>
          <a:prstGeom prst="rect">
            <a:avLst/>
          </a:prstGeom>
        </p:spPr>
      </p:pic>
      <p:graphicFrame>
        <p:nvGraphicFramePr>
          <p:cNvPr id="10" name="Gráfico 9">
            <a:extLst>
              <a:ext uri="{FF2B5EF4-FFF2-40B4-BE49-F238E27FC236}">
                <a16:creationId xmlns:a16="http://schemas.microsoft.com/office/drawing/2014/main" id="{45AA4D78-3028-4F7B-9E82-1DEB01BB8A9B}"/>
              </a:ext>
            </a:extLst>
          </p:cNvPr>
          <p:cNvGraphicFramePr>
            <a:graphicFrameLocks/>
          </p:cNvGraphicFramePr>
          <p:nvPr>
            <p:extLst>
              <p:ext uri="{D42A27DB-BD31-4B8C-83A1-F6EECF244321}">
                <p14:modId xmlns:p14="http://schemas.microsoft.com/office/powerpoint/2010/main" val="1664689019"/>
              </p:ext>
            </p:extLst>
          </p:nvPr>
        </p:nvGraphicFramePr>
        <p:xfrm>
          <a:off x="3438932" y="1778029"/>
          <a:ext cx="6911150" cy="4422858"/>
        </p:xfrm>
        <a:graphic>
          <a:graphicData uri="http://schemas.openxmlformats.org/drawingml/2006/chart">
            <c:chart xmlns:c="http://schemas.openxmlformats.org/drawingml/2006/chart" xmlns:r="http://schemas.openxmlformats.org/officeDocument/2006/relationships" r:id="rId14"/>
          </a:graphicData>
        </a:graphic>
      </p:graphicFrame>
      <p:sp>
        <p:nvSpPr>
          <p:cNvPr id="14" name="Rectángulo 13">
            <a:extLst>
              <a:ext uri="{FF2B5EF4-FFF2-40B4-BE49-F238E27FC236}">
                <a16:creationId xmlns:a16="http://schemas.microsoft.com/office/drawing/2014/main" id="{B8C2E665-BC15-4BB5-B2D0-78E4E507D60C}"/>
              </a:ext>
            </a:extLst>
          </p:cNvPr>
          <p:cNvSpPr/>
          <p:nvPr/>
        </p:nvSpPr>
        <p:spPr>
          <a:xfrm>
            <a:off x="4167683" y="1224812"/>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del eje 4 </a:t>
            </a:r>
          </a:p>
        </p:txBody>
      </p:sp>
    </p:spTree>
    <p:extLst>
      <p:ext uri="{BB962C8B-B14F-4D97-AF65-F5344CB8AC3E}">
        <p14:creationId xmlns:p14="http://schemas.microsoft.com/office/powerpoint/2010/main" val="2974905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867561207"/>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966428" y="583508"/>
            <a:ext cx="345002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7. COMUNICACIÓN E IMAGEN.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332511" y="6580339"/>
            <a:ext cx="2743200" cy="229371"/>
          </a:xfrm>
        </p:spPr>
        <p:txBody>
          <a:bodyPr/>
          <a:lstStyle/>
          <a:p>
            <a:fld id="{43B9F2F5-9901-4B50-B674-E5A258050F84}" type="slidenum">
              <a:rPr lang="es-ES" smtClean="0"/>
              <a:t>39</a:t>
            </a:fld>
            <a:endParaRPr lang="es-ES" dirty="0"/>
          </a:p>
        </p:txBody>
      </p:sp>
      <p:pic>
        <p:nvPicPr>
          <p:cNvPr id="4" name="Imagen 3">
            <a:extLst>
              <a:ext uri="{FF2B5EF4-FFF2-40B4-BE49-F238E27FC236}">
                <a16:creationId xmlns:a16="http://schemas.microsoft.com/office/drawing/2014/main" id="{47DEC209-191C-497F-A30B-F83FC59EEF89}"/>
              </a:ext>
            </a:extLst>
          </p:cNvPr>
          <p:cNvPicPr>
            <a:picLocks noChangeAspect="1"/>
          </p:cNvPicPr>
          <p:nvPr/>
        </p:nvPicPr>
        <p:blipFill>
          <a:blip r:embed="rId13"/>
          <a:stretch>
            <a:fillRect/>
          </a:stretch>
        </p:blipFill>
        <p:spPr>
          <a:xfrm>
            <a:off x="9924280" y="611230"/>
            <a:ext cx="697645" cy="605568"/>
          </a:xfrm>
          <a:prstGeom prst="rect">
            <a:avLst/>
          </a:prstGeom>
        </p:spPr>
      </p:pic>
      <p:graphicFrame>
        <p:nvGraphicFramePr>
          <p:cNvPr id="12" name="Tabla 11">
            <a:extLst>
              <a:ext uri="{FF2B5EF4-FFF2-40B4-BE49-F238E27FC236}">
                <a16:creationId xmlns:a16="http://schemas.microsoft.com/office/drawing/2014/main" id="{FA5C6C4D-8DE7-41CE-B3AA-78BDA232BC7A}"/>
              </a:ext>
            </a:extLst>
          </p:cNvPr>
          <p:cNvGraphicFramePr>
            <a:graphicFrameLocks noGrp="1"/>
          </p:cNvGraphicFramePr>
          <p:nvPr>
            <p:extLst>
              <p:ext uri="{D42A27DB-BD31-4B8C-83A1-F6EECF244321}">
                <p14:modId xmlns:p14="http://schemas.microsoft.com/office/powerpoint/2010/main" val="2766165426"/>
              </p:ext>
            </p:extLst>
          </p:nvPr>
        </p:nvGraphicFramePr>
        <p:xfrm>
          <a:off x="2336288" y="1449977"/>
          <a:ext cx="9739423" cy="5035681"/>
        </p:xfrm>
        <a:graphic>
          <a:graphicData uri="http://schemas.openxmlformats.org/drawingml/2006/table">
            <a:tbl>
              <a:tblPr>
                <a:tableStyleId>{5C22544A-7EE6-4342-B048-85BDC9FD1C3A}</a:tableStyleId>
              </a:tblPr>
              <a:tblGrid>
                <a:gridCol w="2258417">
                  <a:extLst>
                    <a:ext uri="{9D8B030D-6E8A-4147-A177-3AD203B41FA5}">
                      <a16:colId xmlns:a16="http://schemas.microsoft.com/office/drawing/2014/main" val="2607074338"/>
                    </a:ext>
                  </a:extLst>
                </a:gridCol>
                <a:gridCol w="4196891">
                  <a:extLst>
                    <a:ext uri="{9D8B030D-6E8A-4147-A177-3AD203B41FA5}">
                      <a16:colId xmlns:a16="http://schemas.microsoft.com/office/drawing/2014/main" val="2204196425"/>
                    </a:ext>
                  </a:extLst>
                </a:gridCol>
                <a:gridCol w="1665583">
                  <a:extLst>
                    <a:ext uri="{9D8B030D-6E8A-4147-A177-3AD203B41FA5}">
                      <a16:colId xmlns:a16="http://schemas.microsoft.com/office/drawing/2014/main" val="680364828"/>
                    </a:ext>
                  </a:extLst>
                </a:gridCol>
                <a:gridCol w="1618532">
                  <a:extLst>
                    <a:ext uri="{9D8B030D-6E8A-4147-A177-3AD203B41FA5}">
                      <a16:colId xmlns:a16="http://schemas.microsoft.com/office/drawing/2014/main" val="1754593814"/>
                    </a:ext>
                  </a:extLst>
                </a:gridCol>
              </a:tblGrid>
              <a:tr h="890881">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050" b="1" u="none" strike="noStrike" dirty="0">
                          <a:solidFill>
                            <a:schemeClr val="bg1"/>
                          </a:solidFill>
                          <a:effectLst/>
                        </a:rPr>
                        <a:t>Ejecución teórica de la medida sobre el total del Plan de Acción respectivo si se ejecuta el 100% de la medida</a:t>
                      </a:r>
                      <a:endParaRPr lang="es-ES" sz="1050" b="1" i="0" u="none" strike="noStrike" dirty="0">
                        <a:solidFill>
                          <a:schemeClr val="bg1"/>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050" b="1" u="none" strike="noStrike" dirty="0">
                          <a:solidFill>
                            <a:schemeClr val="bg1"/>
                          </a:solidFill>
                          <a:effectLst/>
                        </a:rPr>
                        <a:t>Ejecución final real de la medida sobre el total del Plan de Acción respectivo</a:t>
                      </a:r>
                      <a:endParaRPr lang="es-ES" sz="1050" b="1" i="0" u="none" strike="noStrike" dirty="0">
                        <a:solidFill>
                          <a:schemeClr val="bg1"/>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238313">
                <a:tc rowSpan="4">
                  <a:txBody>
                    <a:bodyPr/>
                    <a:lstStyle/>
                    <a:p>
                      <a:pPr algn="l" fontAlgn="ctr"/>
                      <a:r>
                        <a:rPr lang="es-ES" sz="1200" b="1" u="none" strike="noStrike" dirty="0">
                          <a:effectLst/>
                        </a:rPr>
                        <a:t>4.1 Implantar una comunicación estratégica adaptada a las herramientas y sistemas actuales de transmisión de información.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Elaboración de un Plan de Comunicación interna.</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2,00%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0,00%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47996341"/>
                  </a:ext>
                </a:extLst>
              </a:tr>
              <a:tr h="238313">
                <a:tc vMerge="1">
                  <a:txBody>
                    <a:bodyPr/>
                    <a:lstStyle/>
                    <a:p>
                      <a:endParaRPr lang="es-ES"/>
                    </a:p>
                  </a:txBody>
                  <a:tcPr/>
                </a:tc>
                <a:tc>
                  <a:txBody>
                    <a:bodyPr/>
                    <a:lstStyle/>
                    <a:p>
                      <a:pPr algn="l" fontAlgn="b"/>
                      <a:r>
                        <a:rPr lang="es-ES" sz="1100" b="0" i="0" u="none" strike="noStrike" dirty="0">
                          <a:solidFill>
                            <a:srgbClr val="000000"/>
                          </a:solidFill>
                          <a:effectLst/>
                          <a:latin typeface="Calibri" panose="020F0502020204030204" pitchFamily="34" charset="0"/>
                        </a:rPr>
                        <a:t>Revisión de contenidos de la página web.</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6908196"/>
                  </a:ext>
                </a:extLst>
              </a:tr>
              <a:tr h="238313">
                <a:tc vMerge="1">
                  <a:txBody>
                    <a:bodyPr/>
                    <a:lstStyle/>
                    <a:p>
                      <a:pPr algn="l" fontAlgn="ctr"/>
                      <a:endParaRPr lang="es-ES" sz="1200" b="1" u="none" strike="noStrike" dirty="0">
                        <a:effectLst/>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Diseño de un plan de comunicación externa.</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0,00%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66142849"/>
                  </a:ext>
                </a:extLst>
              </a:tr>
              <a:tr h="238313">
                <a:tc vMerge="1">
                  <a:txBody>
                    <a:bodyPr/>
                    <a:lstStyle/>
                    <a:p>
                      <a:pPr algn="l" fontAlgn="ctr"/>
                      <a:endParaRPr lang="es-ES" sz="1200" b="1" u="none" strike="noStrike" dirty="0">
                        <a:effectLst/>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Implementación de cauces permanentes de comunicación.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0,75%</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67750933"/>
                  </a:ext>
                </a:extLst>
              </a:tr>
              <a:tr h="571735">
                <a:tc rowSpan="7">
                  <a:txBody>
                    <a:bodyPr/>
                    <a:lstStyle/>
                    <a:p>
                      <a:pPr algn="l" fontAlgn="ctr"/>
                      <a:r>
                        <a:rPr lang="es-ES" sz="1200" b="1" u="none" strike="noStrike" dirty="0">
                          <a:effectLst/>
                        </a:rPr>
                        <a:t>4.2 Mejorar los cauces de comunicación interna.</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Formalizar canales de comunicación en materia de seguridad y salud laboral con los miembros  del Servicio de Prevención en A Coruña, Lugo, Ourense y Pontevedra.</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6084172"/>
                  </a:ext>
                </a:extLst>
              </a:tr>
              <a:tr h="738447">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Consolidar y formalizar cauces de comunicación entre la Unidad de coordinación contra la violencia sobre la mujer de la Delegación del Gobierno y las Unidades de violencia sobre la mujer de las Subdelegaciones del Gobierno en Galicia</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93860015"/>
                  </a:ext>
                </a:extLst>
              </a:tr>
              <a:tr h="382100">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Celebrar reuniones de coordinación con las Unidades de Protección Civil de las Subdelegaciones del Gobierno en Lugo, Ourense y Pontevedra.</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1317490"/>
                  </a:ext>
                </a:extLst>
              </a:tr>
              <a:tr h="325694">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Consolidar y formalizar canales de comunicación entre la DGG/SGAC y los Departamentos ministeriales en el territorio (DGAGET).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78688563"/>
                  </a:ext>
                </a:extLst>
              </a:tr>
              <a:tr h="405024">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Implantación de un buzón virtual de quejas, sugerencias y reclamaciones.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8276183"/>
                  </a:ext>
                </a:extLst>
              </a:tr>
              <a:tr h="238313">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Diseño e implantación de una INTRANET.</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5,00%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5,00%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0585279"/>
                  </a:ext>
                </a:extLst>
              </a:tr>
              <a:tr h="405024">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Institucionalización de los cauces de coordinación interna en el seno de la Secretaría General de la DGG/SGAC.</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8518744"/>
                  </a:ext>
                </a:extLst>
              </a:tr>
            </a:tbl>
          </a:graphicData>
        </a:graphic>
      </p:graphicFrame>
      <p:sp>
        <p:nvSpPr>
          <p:cNvPr id="13" name="Rectángulo 12">
            <a:extLst>
              <a:ext uri="{FF2B5EF4-FFF2-40B4-BE49-F238E27FC236}">
                <a16:creationId xmlns:a16="http://schemas.microsoft.com/office/drawing/2014/main" id="{37CA5AC3-F6D1-449B-86A2-6BD04CD9A966}"/>
              </a:ext>
            </a:extLst>
          </p:cNvPr>
          <p:cNvSpPr/>
          <p:nvPr/>
        </p:nvSpPr>
        <p:spPr>
          <a:xfrm>
            <a:off x="3992279" y="1078298"/>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4 (1 de 2)</a:t>
            </a:r>
          </a:p>
        </p:txBody>
      </p:sp>
    </p:spTree>
    <p:extLst>
      <p:ext uri="{BB962C8B-B14F-4D97-AF65-F5344CB8AC3E}">
        <p14:creationId xmlns:p14="http://schemas.microsoft.com/office/powerpoint/2010/main" val="102113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443696723"/>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rgbClr val="CC0066"/>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rgbClr val="CC0066"/>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CuadroTexto 10">
            <a:extLst>
              <a:ext uri="{FF2B5EF4-FFF2-40B4-BE49-F238E27FC236}">
                <a16:creationId xmlns:a16="http://schemas.microsoft.com/office/drawing/2014/main" id="{8F0445B7-9A22-4D33-94EC-75533E6B9525}"/>
              </a:ext>
            </a:extLst>
          </p:cNvPr>
          <p:cNvSpPr txBox="1"/>
          <p:nvPr/>
        </p:nvSpPr>
        <p:spPr>
          <a:xfrm>
            <a:off x="3332988" y="716358"/>
            <a:ext cx="7136892" cy="369332"/>
          </a:xfrm>
          <a:prstGeom prst="rect">
            <a:avLst/>
          </a:prstGeom>
          <a:solidFill>
            <a:schemeClr val="accent1">
              <a:lumMod val="20000"/>
              <a:lumOff val="80000"/>
            </a:schemeClr>
          </a:solidFill>
        </p:spPr>
        <p:txBody>
          <a:bodyPr wrap="square">
            <a:spAutoFit/>
          </a:bodyPr>
          <a:lstStyle/>
          <a:p>
            <a:r>
              <a:rPr lang="es-ES" sz="1800" b="1" dirty="0">
                <a:solidFill>
                  <a:srgbClr val="CC0066"/>
                </a:solidFill>
              </a:rPr>
              <a:t>1. UN PROGRAMA DE CALIDAD 2021-2023 EN BUSCA DE LA EXCELENCIA.</a:t>
            </a:r>
          </a:p>
        </p:txBody>
      </p:sp>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4</a:t>
            </a:fld>
            <a:endParaRPr lang="es-ES"/>
          </a:p>
        </p:txBody>
      </p:sp>
      <p:graphicFrame>
        <p:nvGraphicFramePr>
          <p:cNvPr id="10" name="Diagrama 9">
            <a:extLst>
              <a:ext uri="{FF2B5EF4-FFF2-40B4-BE49-F238E27FC236}">
                <a16:creationId xmlns:a16="http://schemas.microsoft.com/office/drawing/2014/main" id="{D598621A-B242-4217-899A-EB48E10914A9}"/>
              </a:ext>
            </a:extLst>
          </p:cNvPr>
          <p:cNvGraphicFramePr/>
          <p:nvPr>
            <p:extLst>
              <p:ext uri="{D42A27DB-BD31-4B8C-83A1-F6EECF244321}">
                <p14:modId xmlns:p14="http://schemas.microsoft.com/office/powerpoint/2010/main" val="4137203724"/>
              </p:ext>
            </p:extLst>
          </p:nvPr>
        </p:nvGraphicFramePr>
        <p:xfrm>
          <a:off x="2805221" y="1248056"/>
          <a:ext cx="7754112" cy="286232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5" name="Imagen 4">
            <a:extLst>
              <a:ext uri="{FF2B5EF4-FFF2-40B4-BE49-F238E27FC236}">
                <a16:creationId xmlns:a16="http://schemas.microsoft.com/office/drawing/2014/main" id="{CFD30B3D-9CCD-4369-B1BF-88C2378993BF}"/>
              </a:ext>
            </a:extLst>
          </p:cNvPr>
          <p:cNvPicPr>
            <a:picLocks noChangeAspect="1"/>
          </p:cNvPicPr>
          <p:nvPr/>
        </p:nvPicPr>
        <p:blipFill>
          <a:blip r:embed="rId18"/>
          <a:stretch>
            <a:fillRect/>
          </a:stretch>
        </p:blipFill>
        <p:spPr>
          <a:xfrm>
            <a:off x="6551694" y="3792370"/>
            <a:ext cx="2025359" cy="1909907"/>
          </a:xfrm>
          <a:prstGeom prst="rect">
            <a:avLst/>
          </a:prstGeom>
        </p:spPr>
      </p:pic>
      <p:pic>
        <p:nvPicPr>
          <p:cNvPr id="6" name="Imagen 5">
            <a:extLst>
              <a:ext uri="{FF2B5EF4-FFF2-40B4-BE49-F238E27FC236}">
                <a16:creationId xmlns:a16="http://schemas.microsoft.com/office/drawing/2014/main" id="{0892D0C8-1FAF-4AE4-9794-282279407D01}"/>
              </a:ext>
            </a:extLst>
          </p:cNvPr>
          <p:cNvPicPr>
            <a:picLocks noChangeAspect="1"/>
          </p:cNvPicPr>
          <p:nvPr/>
        </p:nvPicPr>
        <p:blipFill>
          <a:blip r:embed="rId19"/>
          <a:stretch>
            <a:fillRect/>
          </a:stretch>
        </p:blipFill>
        <p:spPr>
          <a:xfrm>
            <a:off x="10762875" y="2322570"/>
            <a:ext cx="786452" cy="713294"/>
          </a:xfrm>
          <a:prstGeom prst="rect">
            <a:avLst/>
          </a:prstGeom>
        </p:spPr>
      </p:pic>
      <p:sp>
        <p:nvSpPr>
          <p:cNvPr id="13" name="CuadroTexto 12">
            <a:extLst>
              <a:ext uri="{FF2B5EF4-FFF2-40B4-BE49-F238E27FC236}">
                <a16:creationId xmlns:a16="http://schemas.microsoft.com/office/drawing/2014/main" id="{575C8149-485D-466F-A59C-9A6C5D9B1FCB}"/>
              </a:ext>
            </a:extLst>
          </p:cNvPr>
          <p:cNvSpPr txBox="1"/>
          <p:nvPr/>
        </p:nvSpPr>
        <p:spPr>
          <a:xfrm>
            <a:off x="2805221" y="5240612"/>
            <a:ext cx="7754112" cy="923330"/>
          </a:xfrm>
          <a:prstGeom prst="rect">
            <a:avLst/>
          </a:prstGeom>
          <a:noFill/>
        </p:spPr>
        <p:txBody>
          <a:bodyPr wrap="square" rtlCol="0">
            <a:spAutoFit/>
          </a:bodyPr>
          <a:lstStyle/>
          <a:p>
            <a:pPr algn="just"/>
            <a:endParaRPr lang="es-ES" b="1" dirty="0">
              <a:solidFill>
                <a:srgbClr val="082A75"/>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es-ES" b="1" dirty="0">
              <a:solidFill>
                <a:srgbClr val="082A75"/>
              </a:solidFill>
              <a:latin typeface="Calibri" panose="020F0502020204030204" pitchFamily="34" charset="0"/>
              <a:ea typeface="Calibri" panose="020F0502020204030204" pitchFamily="34" charset="0"/>
              <a:cs typeface="Calibri" panose="020F0502020204030204" pitchFamily="34" charset="0"/>
            </a:endParaRPr>
          </a:p>
          <a:p>
            <a:pPr algn="just"/>
            <a:r>
              <a:rPr lang="es-ES"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Los planes y programas más destacados</a:t>
            </a:r>
            <a:r>
              <a:rPr lang="es-ES" sz="18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 han sido los siguientes:</a:t>
            </a:r>
            <a:endPar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989658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860017939"/>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966428" y="583508"/>
            <a:ext cx="345002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7. COMUNICACIÓN E IMAGEN.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380468" y="761068"/>
            <a:ext cx="2662676" cy="365125"/>
          </a:xfrm>
        </p:spPr>
        <p:txBody>
          <a:bodyPr tIns="0"/>
          <a:lstStyle/>
          <a:p>
            <a:fld id="{43B9F2F5-9901-4B50-B674-E5A258050F84}" type="slidenum">
              <a:rPr lang="es-ES" smtClean="0"/>
              <a:t>40</a:t>
            </a:fld>
            <a:endParaRPr lang="es-ES" dirty="0"/>
          </a:p>
        </p:txBody>
      </p:sp>
      <p:pic>
        <p:nvPicPr>
          <p:cNvPr id="4" name="Imagen 3">
            <a:extLst>
              <a:ext uri="{FF2B5EF4-FFF2-40B4-BE49-F238E27FC236}">
                <a16:creationId xmlns:a16="http://schemas.microsoft.com/office/drawing/2014/main" id="{47DEC209-191C-497F-A30B-F83FC59EEF89}"/>
              </a:ext>
            </a:extLst>
          </p:cNvPr>
          <p:cNvPicPr>
            <a:picLocks noChangeAspect="1"/>
          </p:cNvPicPr>
          <p:nvPr/>
        </p:nvPicPr>
        <p:blipFill>
          <a:blip r:embed="rId13"/>
          <a:stretch>
            <a:fillRect/>
          </a:stretch>
        </p:blipFill>
        <p:spPr>
          <a:xfrm>
            <a:off x="9924280" y="611230"/>
            <a:ext cx="697645" cy="605568"/>
          </a:xfrm>
          <a:prstGeom prst="rect">
            <a:avLst/>
          </a:prstGeom>
        </p:spPr>
      </p:pic>
      <p:sp>
        <p:nvSpPr>
          <p:cNvPr id="13" name="Rectángulo 12">
            <a:extLst>
              <a:ext uri="{FF2B5EF4-FFF2-40B4-BE49-F238E27FC236}">
                <a16:creationId xmlns:a16="http://schemas.microsoft.com/office/drawing/2014/main" id="{37CA5AC3-F6D1-449B-86A2-6BD04CD9A966}"/>
              </a:ext>
            </a:extLst>
          </p:cNvPr>
          <p:cNvSpPr/>
          <p:nvPr/>
        </p:nvSpPr>
        <p:spPr>
          <a:xfrm>
            <a:off x="4056074" y="1013128"/>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4 (2 de 2)</a:t>
            </a:r>
          </a:p>
        </p:txBody>
      </p:sp>
      <p:graphicFrame>
        <p:nvGraphicFramePr>
          <p:cNvPr id="10" name="Tabla 9">
            <a:extLst>
              <a:ext uri="{FF2B5EF4-FFF2-40B4-BE49-F238E27FC236}">
                <a16:creationId xmlns:a16="http://schemas.microsoft.com/office/drawing/2014/main" id="{30D9D1B8-4BE1-467A-BBE4-6687AC00BB5E}"/>
              </a:ext>
            </a:extLst>
          </p:cNvPr>
          <p:cNvGraphicFramePr>
            <a:graphicFrameLocks noGrp="1"/>
          </p:cNvGraphicFramePr>
          <p:nvPr>
            <p:extLst>
              <p:ext uri="{D42A27DB-BD31-4B8C-83A1-F6EECF244321}">
                <p14:modId xmlns:p14="http://schemas.microsoft.com/office/powerpoint/2010/main" val="2813267146"/>
              </p:ext>
            </p:extLst>
          </p:nvPr>
        </p:nvGraphicFramePr>
        <p:xfrm>
          <a:off x="2336958" y="1319637"/>
          <a:ext cx="9706186" cy="5438843"/>
        </p:xfrm>
        <a:graphic>
          <a:graphicData uri="http://schemas.openxmlformats.org/drawingml/2006/table">
            <a:tbl>
              <a:tblPr>
                <a:tableStyleId>{5C22544A-7EE6-4342-B048-85BDC9FD1C3A}</a:tableStyleId>
              </a:tblPr>
              <a:tblGrid>
                <a:gridCol w="2250710">
                  <a:extLst>
                    <a:ext uri="{9D8B030D-6E8A-4147-A177-3AD203B41FA5}">
                      <a16:colId xmlns:a16="http://schemas.microsoft.com/office/drawing/2014/main" val="2607074338"/>
                    </a:ext>
                  </a:extLst>
                </a:gridCol>
                <a:gridCol w="3891797">
                  <a:extLst>
                    <a:ext uri="{9D8B030D-6E8A-4147-A177-3AD203B41FA5}">
                      <a16:colId xmlns:a16="http://schemas.microsoft.com/office/drawing/2014/main" val="2204196425"/>
                    </a:ext>
                  </a:extLst>
                </a:gridCol>
                <a:gridCol w="1950670">
                  <a:extLst>
                    <a:ext uri="{9D8B030D-6E8A-4147-A177-3AD203B41FA5}">
                      <a16:colId xmlns:a16="http://schemas.microsoft.com/office/drawing/2014/main" val="680364828"/>
                    </a:ext>
                  </a:extLst>
                </a:gridCol>
                <a:gridCol w="1613009">
                  <a:extLst>
                    <a:ext uri="{9D8B030D-6E8A-4147-A177-3AD203B41FA5}">
                      <a16:colId xmlns:a16="http://schemas.microsoft.com/office/drawing/2014/main" val="1754593814"/>
                    </a:ext>
                  </a:extLst>
                </a:gridCol>
              </a:tblGrid>
              <a:tr h="0">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050" b="1" u="none" strike="noStrike" dirty="0">
                          <a:solidFill>
                            <a:schemeClr val="bg1"/>
                          </a:solidFill>
                          <a:effectLst/>
                        </a:rPr>
                        <a:t>Ejecución teórica de la medida sobre el total del Plan de Acción respectivo si se ejecuta el 100% de la medida</a:t>
                      </a:r>
                      <a:endParaRPr lang="es-ES" sz="1050" b="1" i="0" u="none" strike="noStrike" dirty="0">
                        <a:solidFill>
                          <a:schemeClr val="bg1"/>
                        </a:solidFill>
                        <a:effectLst/>
                        <a:latin typeface="Calibri" panose="020F0502020204030204" pitchFamily="34" charset="0"/>
                      </a:endParaRP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050" b="1" u="none" strike="noStrike" dirty="0">
                          <a:solidFill>
                            <a:schemeClr val="bg1"/>
                          </a:solidFill>
                          <a:effectLst/>
                        </a:rPr>
                        <a:t>Ejecución final real de la medida sobre el total del Plan de Acción respectivo</a:t>
                      </a:r>
                      <a:endParaRPr lang="es-ES" sz="1050" b="1" i="0" u="none" strike="noStrike" dirty="0">
                        <a:solidFill>
                          <a:schemeClr val="bg1"/>
                        </a:solidFill>
                        <a:effectLst/>
                        <a:latin typeface="Calibri" panose="020F0502020204030204" pitchFamily="34" charset="0"/>
                      </a:endParaRPr>
                    </a:p>
                  </a:txBody>
                  <a:tcPr marL="72000" marR="72000" marT="4413"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196444">
                <a:tc rowSpan="10">
                  <a:txBody>
                    <a:bodyPr/>
                    <a:lstStyle/>
                    <a:p>
                      <a:pPr marL="0" indent="0" algn="l" defTabSz="914400" rtl="0" eaLnBrk="1" fontAlgn="b" latinLnBrk="0" hangingPunct="1">
                        <a:lnSpc>
                          <a:spcPct val="100000"/>
                        </a:lnSpc>
                        <a:spcBef>
                          <a:spcPts val="415"/>
                        </a:spcBef>
                        <a:spcAft>
                          <a:spcPts val="10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4.3 Visibilizar la Administración General de Estado en el Territorio.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Mejora de la accesibilidad de las instalaciones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6834119"/>
                  </a:ext>
                </a:extLst>
              </a:tr>
              <a:tr h="19644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Mejora del espacio físico de la OIAC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64403552"/>
                  </a:ext>
                </a:extLst>
              </a:tr>
              <a:tr h="17048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Actualizar las cartas de servicios,  ordinaria y electrónica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87801342"/>
                  </a:ext>
                </a:extLst>
              </a:tr>
              <a:tr h="17048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Actualizar la carta de servicios electrónicos.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94003166"/>
                  </a:ext>
                </a:extLst>
              </a:tr>
              <a:tr h="17048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Aprobar una nueva carta de servicios única, fusionando la carta de servicios ordinaria y la carta de servicios electrónicos.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27247946"/>
                  </a:ext>
                </a:extLst>
              </a:tr>
              <a:tr h="17048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Acciones para dar a conocer y difundir el patrimonio cultural de la DGG/SGAC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63773594"/>
                  </a:ext>
                </a:extLst>
              </a:tr>
              <a:tr h="17048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Normalizar el uso de la identidad corporativa y realizar acciones para adecuar la imagen institucional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86020485"/>
                  </a:ext>
                </a:extLst>
              </a:tr>
              <a:tr h="17048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Mejorar el posicionamiento de la Delegación del Gobierno en el entorno digital incorporando un mayor número de Redes Sociales.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97687159"/>
                  </a:ext>
                </a:extLst>
              </a:tr>
              <a:tr h="17048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Elaboración de vídeos o contenidos digitales interactivos dirigidos a la ciudadanía para facilitar el conocimiento o la tramitación de los servicios prestados la AGET.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43161191"/>
                  </a:ext>
                </a:extLst>
              </a:tr>
              <a:tr h="17048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Acciones para favorecer la transparencia y la reutilización de datos abiertos. Espacio de Gobierno Abierto en la web.</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3190531"/>
                  </a:ext>
                </a:extLst>
              </a:tr>
              <a:tr h="0">
                <a:tc rowSpan="7">
                  <a:txBody>
                    <a:bodyPr/>
                    <a:lstStyle/>
                    <a:p>
                      <a:pPr algn="l" fontAlgn="ctr"/>
                      <a:r>
                        <a:rPr lang="es-ES" sz="1200" b="1" i="0" u="none" strike="noStrike" dirty="0">
                          <a:solidFill>
                            <a:srgbClr val="000000"/>
                          </a:solidFill>
                          <a:effectLst/>
                          <a:latin typeface="Calibri" panose="020F0502020204030204" pitchFamily="34" charset="0"/>
                        </a:rPr>
                        <a:t>4.4 Favorecer el desarrollo de una política de Gobierno Abierto</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100" b="0" i="0" u="none" strike="noStrike" dirty="0">
                          <a:solidFill>
                            <a:srgbClr val="000000"/>
                          </a:solidFill>
                          <a:effectLst/>
                          <a:latin typeface="Calibri" panose="020F0502020204030204" pitchFamily="34" charset="0"/>
                        </a:rPr>
                        <a:t>Acciones para garantizar la protección del denunciante.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534531212"/>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100" b="0" i="0" u="none" strike="noStrike" dirty="0">
                          <a:solidFill>
                            <a:srgbClr val="000000"/>
                          </a:solidFill>
                          <a:effectLst/>
                          <a:latin typeface="Calibri" panose="020F0502020204030204" pitchFamily="34" charset="0"/>
                        </a:rPr>
                        <a:t>Elaboración de un Código Ético y de Conducta.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637360573"/>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100" b="0" i="0" u="none" strike="noStrike" dirty="0">
                          <a:solidFill>
                            <a:srgbClr val="000000"/>
                          </a:solidFill>
                          <a:effectLst/>
                          <a:latin typeface="Calibri" panose="020F0502020204030204" pitchFamily="34" charset="0"/>
                        </a:rPr>
                        <a:t>Identificación de los grupos de interés internos y externos.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1878023359"/>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100" b="0" i="0" u="none" strike="noStrike" dirty="0">
                          <a:solidFill>
                            <a:srgbClr val="000000"/>
                          </a:solidFill>
                          <a:effectLst/>
                          <a:latin typeface="Calibri" panose="020F0502020204030204" pitchFamily="34" charset="0"/>
                        </a:rPr>
                        <a:t>Realización de un inventario de grupos de interés en Fondos Europeos, en general, y en Next </a:t>
                      </a:r>
                      <a:r>
                        <a:rPr lang="es-ES" sz="1100" b="0" i="0" u="none" strike="noStrike" dirty="0" err="1">
                          <a:solidFill>
                            <a:srgbClr val="000000"/>
                          </a:solidFill>
                          <a:effectLst/>
                          <a:latin typeface="Calibri" panose="020F0502020204030204" pitchFamily="34" charset="0"/>
                        </a:rPr>
                        <a:t>Generation</a:t>
                      </a:r>
                      <a:r>
                        <a:rPr lang="es-ES" sz="1100" b="0" i="0" u="none" strike="noStrike" dirty="0">
                          <a:solidFill>
                            <a:srgbClr val="000000"/>
                          </a:solidFill>
                          <a:effectLst/>
                          <a:latin typeface="Calibri" panose="020F0502020204030204" pitchFamily="34" charset="0"/>
                        </a:rPr>
                        <a:t> en particular.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831306960"/>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100" b="0" i="0" u="none" strike="noStrike" dirty="0">
                          <a:solidFill>
                            <a:srgbClr val="000000"/>
                          </a:solidFill>
                          <a:effectLst/>
                          <a:latin typeface="Calibri" panose="020F0502020204030204" pitchFamily="34" charset="0"/>
                        </a:rPr>
                        <a:t>Creación de un punto de información y contacto en fondos Next </a:t>
                      </a:r>
                      <a:r>
                        <a:rPr lang="es-ES" sz="1100" b="0" i="0" u="none" strike="noStrike" dirty="0" err="1">
                          <a:solidFill>
                            <a:srgbClr val="000000"/>
                          </a:solidFill>
                          <a:effectLst/>
                          <a:latin typeface="Calibri" panose="020F0502020204030204" pitchFamily="34" charset="0"/>
                        </a:rPr>
                        <a:t>Generation</a:t>
                      </a:r>
                      <a:r>
                        <a:rPr lang="es-ES" sz="11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1566203319"/>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100" b="0" i="0" u="none" strike="noStrike" dirty="0">
                          <a:solidFill>
                            <a:srgbClr val="000000"/>
                          </a:solidFill>
                          <a:effectLst/>
                          <a:latin typeface="Calibri" panose="020F0502020204030204" pitchFamily="34" charset="0"/>
                        </a:rPr>
                        <a:t>Elaboración y puesta en marcha de una </a:t>
                      </a:r>
                      <a:r>
                        <a:rPr lang="es-ES" sz="1100" b="0" i="0" u="none" strike="noStrike" dirty="0" err="1">
                          <a:solidFill>
                            <a:srgbClr val="000000"/>
                          </a:solidFill>
                          <a:effectLst/>
                          <a:latin typeface="Calibri" panose="020F0502020204030204" pitchFamily="34" charset="0"/>
                        </a:rPr>
                        <a:t>newsletter</a:t>
                      </a:r>
                      <a:r>
                        <a:rPr lang="es-ES" sz="1100" b="0" i="0" u="none" strike="noStrike" dirty="0">
                          <a:solidFill>
                            <a:srgbClr val="000000"/>
                          </a:solidFill>
                          <a:effectLst/>
                          <a:latin typeface="Calibri" panose="020F0502020204030204" pitchFamily="34" charset="0"/>
                        </a:rPr>
                        <a:t> diaria en materia de fondos Next </a:t>
                      </a:r>
                      <a:r>
                        <a:rPr lang="es-ES" sz="1100" b="0" i="0" u="none" strike="noStrike" dirty="0" err="1">
                          <a:solidFill>
                            <a:srgbClr val="000000"/>
                          </a:solidFill>
                          <a:effectLst/>
                          <a:latin typeface="Calibri" panose="020F0502020204030204" pitchFamily="34" charset="0"/>
                        </a:rPr>
                        <a:t>Generation</a:t>
                      </a:r>
                      <a:r>
                        <a:rPr lang="es-ES" sz="11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279687317"/>
                  </a:ext>
                </a:extLst>
              </a:tr>
              <a:tr h="0">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100" b="0" i="0" u="none" strike="noStrike" dirty="0">
                          <a:solidFill>
                            <a:srgbClr val="000000"/>
                          </a:solidFill>
                          <a:effectLst/>
                          <a:latin typeface="Calibri" panose="020F0502020204030204" pitchFamily="34" charset="0"/>
                        </a:rPr>
                        <a:t>Mejora de la accesibilidad de las instalaciones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marL="0" algn="ctr" defTabSz="914400" rtl="0" eaLnBrk="1" fontAlgn="b" latinLnBrk="0" hangingPunct="1"/>
                      <a:r>
                        <a:rPr lang="es-ES" sz="1100" b="1"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2826213805"/>
                  </a:ext>
                </a:extLst>
              </a:tr>
            </a:tbl>
          </a:graphicData>
        </a:graphic>
      </p:graphicFrame>
    </p:spTree>
    <p:extLst>
      <p:ext uri="{BB962C8B-B14F-4D97-AF65-F5344CB8AC3E}">
        <p14:creationId xmlns:p14="http://schemas.microsoft.com/office/powerpoint/2010/main" val="678067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771010290"/>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296038" y="713052"/>
            <a:ext cx="249762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8. MODERNIZACIÓN.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41</a:t>
            </a:fld>
            <a:endParaRPr lang="es-ES"/>
          </a:p>
        </p:txBody>
      </p:sp>
      <p:sp>
        <p:nvSpPr>
          <p:cNvPr id="8" name="CuadroTexto 7">
            <a:extLst>
              <a:ext uri="{FF2B5EF4-FFF2-40B4-BE49-F238E27FC236}">
                <a16:creationId xmlns:a16="http://schemas.microsoft.com/office/drawing/2014/main" id="{B5B479E0-43BB-464A-AA65-5BD4BA8711EC}"/>
              </a:ext>
            </a:extLst>
          </p:cNvPr>
          <p:cNvSpPr txBox="1"/>
          <p:nvPr/>
        </p:nvSpPr>
        <p:spPr>
          <a:xfrm>
            <a:off x="2518093" y="1272216"/>
            <a:ext cx="8751608" cy="2092881"/>
          </a:xfrm>
          <a:prstGeom prst="rect">
            <a:avLst/>
          </a:prstGeom>
          <a:noFill/>
        </p:spPr>
        <p:txBody>
          <a:bodyPr wrap="square" rtlCol="0">
            <a:spAutoFit/>
          </a:bodyPr>
          <a:lstStyle/>
          <a:p>
            <a:pPr algn="just"/>
            <a:r>
              <a:rPr lang="es-ES" dirty="0">
                <a:solidFill>
                  <a:schemeClr val="accent1">
                    <a:lumMod val="50000"/>
                  </a:schemeClr>
                </a:solidFill>
              </a:rPr>
              <a:t>El </a:t>
            </a:r>
            <a:r>
              <a:rPr lang="es-ES" b="1" dirty="0">
                <a:solidFill>
                  <a:srgbClr val="CC0066"/>
                </a:solidFill>
              </a:rPr>
              <a:t>EJE 5</a:t>
            </a:r>
            <a:r>
              <a:rPr lang="es-ES" dirty="0"/>
              <a:t> </a:t>
            </a:r>
            <a:r>
              <a:rPr lang="es-ES" dirty="0">
                <a:solidFill>
                  <a:schemeClr val="accent1">
                    <a:lumMod val="50000"/>
                  </a:schemeClr>
                </a:solidFill>
              </a:rPr>
              <a:t>del Plan Estratégico 2021-2023 tiene por título </a:t>
            </a:r>
            <a:r>
              <a:rPr lang="es-ES" sz="2000" dirty="0">
                <a:solidFill>
                  <a:srgbClr val="CC0066"/>
                </a:solidFill>
              </a:rPr>
              <a:t>“EJE 5. Modernización y digitalización.” </a:t>
            </a:r>
            <a:r>
              <a:rPr lang="es-ES" sz="2000" dirty="0">
                <a:solidFill>
                  <a:schemeClr val="accent1">
                    <a:lumMod val="50000"/>
                  </a:schemeClr>
                </a:solidFill>
              </a:rPr>
              <a:t>E</a:t>
            </a:r>
            <a:r>
              <a:rPr lang="es-ES" dirty="0">
                <a:solidFill>
                  <a:schemeClr val="accent1">
                    <a:lumMod val="50000"/>
                  </a:schemeClr>
                </a:solidFill>
              </a:rPr>
              <a:t>ste eje tiene por objeto avanzar en la digitalización y modernización de los diferentes procesos tanto internos como externos. Se trata de avanzar en el proceso de  implantación de la administración electrónica, en fomentar la utilización de los procedimientos electrónicos, difundir el uso de herramientas digitales tanto por el personal como por la ciudadanía, mejorar los equipamientos tecnológicos y, en general, incorporar a la gestión las herramientas digitales más avanzadas.</a:t>
            </a:r>
          </a:p>
        </p:txBody>
      </p:sp>
      <p:sp>
        <p:nvSpPr>
          <p:cNvPr id="9" name="CuadroTexto 8">
            <a:extLst>
              <a:ext uri="{FF2B5EF4-FFF2-40B4-BE49-F238E27FC236}">
                <a16:creationId xmlns:a16="http://schemas.microsoft.com/office/drawing/2014/main" id="{65AF05A3-236C-406F-B8E7-8349FCD192D4}"/>
              </a:ext>
            </a:extLst>
          </p:cNvPr>
          <p:cNvSpPr txBox="1"/>
          <p:nvPr/>
        </p:nvSpPr>
        <p:spPr>
          <a:xfrm>
            <a:off x="2518093" y="3420044"/>
            <a:ext cx="8751608" cy="646331"/>
          </a:xfrm>
          <a:prstGeom prst="rect">
            <a:avLst/>
          </a:prstGeom>
          <a:noFill/>
        </p:spPr>
        <p:txBody>
          <a:bodyPr wrap="square" rtlCol="0">
            <a:spAutoFit/>
          </a:bodyPr>
          <a:lstStyle/>
          <a:p>
            <a:pPr algn="just"/>
            <a:r>
              <a:rPr lang="es-ES" dirty="0">
                <a:solidFill>
                  <a:schemeClr val="accent1">
                    <a:lumMod val="50000"/>
                  </a:schemeClr>
                </a:solidFill>
              </a:rPr>
              <a:t>El Eje 5 se concretaba en  </a:t>
            </a:r>
            <a:r>
              <a:rPr lang="es-ES" b="1" dirty="0">
                <a:solidFill>
                  <a:srgbClr val="C00000"/>
                </a:solidFill>
              </a:rPr>
              <a:t>4 objetivos estratégicos </a:t>
            </a:r>
            <a:r>
              <a:rPr lang="es-ES" dirty="0">
                <a:solidFill>
                  <a:schemeClr val="accent1">
                    <a:lumMod val="50000"/>
                  </a:schemeClr>
                </a:solidFill>
              </a:rPr>
              <a:t>que se desarrollaron en </a:t>
            </a:r>
            <a:r>
              <a:rPr lang="es-ES" b="1" dirty="0">
                <a:solidFill>
                  <a:srgbClr val="C00000"/>
                </a:solidFill>
              </a:rPr>
              <a:t>23 medidas, 11 en 2022 y 12 en 2023. </a:t>
            </a:r>
          </a:p>
        </p:txBody>
      </p:sp>
      <p:graphicFrame>
        <p:nvGraphicFramePr>
          <p:cNvPr id="12" name="Tabla 11">
            <a:extLst>
              <a:ext uri="{FF2B5EF4-FFF2-40B4-BE49-F238E27FC236}">
                <a16:creationId xmlns:a16="http://schemas.microsoft.com/office/drawing/2014/main" id="{D14E2AC8-D605-45F5-9DF8-3CD46003AD54}"/>
              </a:ext>
            </a:extLst>
          </p:cNvPr>
          <p:cNvGraphicFramePr>
            <a:graphicFrameLocks noGrp="1"/>
          </p:cNvGraphicFramePr>
          <p:nvPr>
            <p:extLst>
              <p:ext uri="{D42A27DB-BD31-4B8C-83A1-F6EECF244321}">
                <p14:modId xmlns:p14="http://schemas.microsoft.com/office/powerpoint/2010/main" val="4259430785"/>
              </p:ext>
            </p:extLst>
          </p:nvPr>
        </p:nvGraphicFramePr>
        <p:xfrm>
          <a:off x="3109603" y="4335550"/>
          <a:ext cx="7568588" cy="2015418"/>
        </p:xfrm>
        <a:graphic>
          <a:graphicData uri="http://schemas.openxmlformats.org/drawingml/2006/table">
            <a:tbl>
              <a:tblPr firstRow="1">
                <a:tableStyleId>{9DCAF9ED-07DC-4A11-8D7F-57B35C25682E}</a:tableStyleId>
              </a:tblPr>
              <a:tblGrid>
                <a:gridCol w="7568588">
                  <a:extLst>
                    <a:ext uri="{9D8B030D-6E8A-4147-A177-3AD203B41FA5}">
                      <a16:colId xmlns:a16="http://schemas.microsoft.com/office/drawing/2014/main" val="3245041723"/>
                    </a:ext>
                  </a:extLst>
                </a:gridCol>
              </a:tblGrid>
              <a:tr h="363794">
                <a:tc>
                  <a:txBody>
                    <a:bodyPr/>
                    <a:lstStyle/>
                    <a:p>
                      <a:pPr algn="ctr" fontAlgn="b"/>
                      <a:r>
                        <a:rPr lang="es-ES" sz="1400" b="1" u="none" strike="noStrike" dirty="0">
                          <a:solidFill>
                            <a:schemeClr val="accent1">
                              <a:lumMod val="50000"/>
                            </a:schemeClr>
                          </a:solidFill>
                          <a:effectLst/>
                        </a:rPr>
                        <a:t>OBJETIVOS ESTRATÉGICOS EJE 5: “MODERNIZACIÓN Y DIGITALIZACIÓN.”</a:t>
                      </a:r>
                      <a:endParaRPr lang="es-ES" sz="1400" b="1" i="0" u="none" strike="noStrike" dirty="0">
                        <a:solidFill>
                          <a:schemeClr val="accent1">
                            <a:lumMod val="50000"/>
                          </a:schemeClr>
                        </a:solidFill>
                        <a:effectLst/>
                        <a:latin typeface="Calibri" panose="020F0502020204030204" pitchFamily="34" charset="0"/>
                      </a:endParaRPr>
                    </a:p>
                  </a:txBody>
                  <a:tcPr marL="9525" marR="9525" marT="9525" marB="0" anchor="ctr">
                    <a:solidFill>
                      <a:srgbClr val="FF93C9"/>
                    </a:solidFill>
                  </a:tcPr>
                </a:tc>
                <a:extLst>
                  <a:ext uri="{0D108BD9-81ED-4DB2-BD59-A6C34878D82A}">
                    <a16:rowId xmlns:a16="http://schemas.microsoft.com/office/drawing/2014/main" val="1805884026"/>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5.1 Adaptar los recursos tecnológicos a las demandas de los usuarios.</a:t>
                      </a:r>
                    </a:p>
                  </a:txBody>
                  <a:tcPr marL="68580" marR="68580" marT="0" marB="0" anchor="ctr">
                    <a:solidFill>
                      <a:srgbClr val="FFE1F0"/>
                    </a:solidFill>
                  </a:tcPr>
                </a:tc>
                <a:extLst>
                  <a:ext uri="{0D108BD9-81ED-4DB2-BD59-A6C34878D82A}">
                    <a16:rowId xmlns:a16="http://schemas.microsoft.com/office/drawing/2014/main" val="3006738235"/>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5.2 Modernizar los procesos para la prestación de servicios.</a:t>
                      </a:r>
                    </a:p>
                  </a:txBody>
                  <a:tcPr marL="68580" marR="68580" marT="0" marB="0" anchor="ctr">
                    <a:solidFill>
                      <a:srgbClr val="FFE1F0"/>
                    </a:solidFill>
                  </a:tcPr>
                </a:tc>
                <a:extLst>
                  <a:ext uri="{0D108BD9-81ED-4DB2-BD59-A6C34878D82A}">
                    <a16:rowId xmlns:a16="http://schemas.microsoft.com/office/drawing/2014/main" val="1357815780"/>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5.3 Facilitar la interrelación con la ciudadanía.</a:t>
                      </a:r>
                    </a:p>
                  </a:txBody>
                  <a:tcPr marL="68580" marR="68580" marT="0" marB="0" anchor="ctr">
                    <a:solidFill>
                      <a:srgbClr val="FFE1F0"/>
                    </a:solidFill>
                  </a:tcPr>
                </a:tc>
                <a:extLst>
                  <a:ext uri="{0D108BD9-81ED-4DB2-BD59-A6C34878D82A}">
                    <a16:rowId xmlns:a16="http://schemas.microsoft.com/office/drawing/2014/main" val="4165540624"/>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5.4 Asegurar el desarrollo de la jornada laboral en sus diferentes modalidades.</a:t>
                      </a:r>
                    </a:p>
                  </a:txBody>
                  <a:tcPr marL="68580" marR="68580" marT="0" marB="0" anchor="ctr">
                    <a:solidFill>
                      <a:srgbClr val="FFE1F0"/>
                    </a:solidFill>
                  </a:tcPr>
                </a:tc>
                <a:extLst>
                  <a:ext uri="{0D108BD9-81ED-4DB2-BD59-A6C34878D82A}">
                    <a16:rowId xmlns:a16="http://schemas.microsoft.com/office/drawing/2014/main" val="1559310158"/>
                  </a:ext>
                </a:extLst>
              </a:tr>
            </a:tbl>
          </a:graphicData>
        </a:graphic>
      </p:graphicFrame>
      <p:pic>
        <p:nvPicPr>
          <p:cNvPr id="5" name="Imagen 4">
            <a:extLst>
              <a:ext uri="{FF2B5EF4-FFF2-40B4-BE49-F238E27FC236}">
                <a16:creationId xmlns:a16="http://schemas.microsoft.com/office/drawing/2014/main" id="{A4E2935A-0C62-415C-9315-9AAD15D8C7B6}"/>
              </a:ext>
            </a:extLst>
          </p:cNvPr>
          <p:cNvPicPr>
            <a:picLocks noChangeAspect="1"/>
          </p:cNvPicPr>
          <p:nvPr/>
        </p:nvPicPr>
        <p:blipFill>
          <a:blip r:embed="rId13"/>
          <a:stretch>
            <a:fillRect/>
          </a:stretch>
        </p:blipFill>
        <p:spPr>
          <a:xfrm>
            <a:off x="11027589" y="625056"/>
            <a:ext cx="865707" cy="755970"/>
          </a:xfrm>
          <a:prstGeom prst="rect">
            <a:avLst/>
          </a:prstGeom>
        </p:spPr>
      </p:pic>
    </p:spTree>
    <p:extLst>
      <p:ext uri="{BB962C8B-B14F-4D97-AF65-F5344CB8AC3E}">
        <p14:creationId xmlns:p14="http://schemas.microsoft.com/office/powerpoint/2010/main" val="1104968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895389637"/>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296038" y="713052"/>
            <a:ext cx="249762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8. MODERNIZACIÓN.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42</a:t>
            </a:fld>
            <a:endParaRPr lang="es-ES"/>
          </a:p>
        </p:txBody>
      </p:sp>
      <p:graphicFrame>
        <p:nvGraphicFramePr>
          <p:cNvPr id="13" name="Marcador de contenido 7">
            <a:extLst>
              <a:ext uri="{FF2B5EF4-FFF2-40B4-BE49-F238E27FC236}">
                <a16:creationId xmlns:a16="http://schemas.microsoft.com/office/drawing/2014/main" id="{5FE4FCAD-835E-4700-B70B-8B7F0D16982F}"/>
              </a:ext>
            </a:extLst>
          </p:cNvPr>
          <p:cNvGraphicFramePr>
            <a:graphicFrameLocks/>
          </p:cNvGraphicFramePr>
          <p:nvPr>
            <p:extLst>
              <p:ext uri="{D42A27DB-BD31-4B8C-83A1-F6EECF244321}">
                <p14:modId xmlns:p14="http://schemas.microsoft.com/office/powerpoint/2010/main" val="247836121"/>
              </p:ext>
            </p:extLst>
          </p:nvPr>
        </p:nvGraphicFramePr>
        <p:xfrm>
          <a:off x="2483808" y="1953984"/>
          <a:ext cx="9409488" cy="3504023"/>
        </p:xfrm>
        <a:graphic>
          <a:graphicData uri="http://schemas.openxmlformats.org/drawingml/2006/table">
            <a:tbl>
              <a:tblPr firstRow="1" bandRow="1"/>
              <a:tblGrid>
                <a:gridCol w="2359156">
                  <a:extLst>
                    <a:ext uri="{9D8B030D-6E8A-4147-A177-3AD203B41FA5}">
                      <a16:colId xmlns:a16="http://schemas.microsoft.com/office/drawing/2014/main" val="2120316286"/>
                    </a:ext>
                  </a:extLst>
                </a:gridCol>
                <a:gridCol w="1260340">
                  <a:extLst>
                    <a:ext uri="{9D8B030D-6E8A-4147-A177-3AD203B41FA5}">
                      <a16:colId xmlns:a16="http://schemas.microsoft.com/office/drawing/2014/main" val="3254578854"/>
                    </a:ext>
                  </a:extLst>
                </a:gridCol>
                <a:gridCol w="941767">
                  <a:extLst>
                    <a:ext uri="{9D8B030D-6E8A-4147-A177-3AD203B41FA5}">
                      <a16:colId xmlns:a16="http://schemas.microsoft.com/office/drawing/2014/main" val="2025024463"/>
                    </a:ext>
                  </a:extLst>
                </a:gridCol>
                <a:gridCol w="1085850">
                  <a:extLst>
                    <a:ext uri="{9D8B030D-6E8A-4147-A177-3AD203B41FA5}">
                      <a16:colId xmlns:a16="http://schemas.microsoft.com/office/drawing/2014/main" val="2480324120"/>
                    </a:ext>
                  </a:extLst>
                </a:gridCol>
                <a:gridCol w="942975">
                  <a:extLst>
                    <a:ext uri="{9D8B030D-6E8A-4147-A177-3AD203B41FA5}">
                      <a16:colId xmlns:a16="http://schemas.microsoft.com/office/drawing/2014/main" val="1952772150"/>
                    </a:ext>
                  </a:extLst>
                </a:gridCol>
                <a:gridCol w="2819400">
                  <a:extLst>
                    <a:ext uri="{9D8B030D-6E8A-4147-A177-3AD203B41FA5}">
                      <a16:colId xmlns:a16="http://schemas.microsoft.com/office/drawing/2014/main" val="3000376450"/>
                    </a:ext>
                  </a:extLst>
                </a:gridCol>
              </a:tblGrid>
              <a:tr h="415662">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noProof="0" dirty="0">
                          <a:solidFill>
                            <a:schemeClr val="bg1"/>
                          </a:solidFill>
                          <a:latin typeface="+mn-lt"/>
                          <a:cs typeface="Arial"/>
                        </a:rPr>
                        <a:t>OBJETIVO ESTRATÉGICO EJE 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2022</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3505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2023</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9AB"/>
                    </a:solidFill>
                  </a:tcPr>
                </a:tc>
                <a:tc hMerge="1">
                  <a:txBody>
                    <a:bodyPr/>
                    <a:lstStyle/>
                    <a:p>
                      <a:pPr marL="3632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defTabSz="914400" rtl="0" eaLnBrk="1" latinLnBrk="0" hangingPunct="1">
                        <a:lnSpc>
                          <a:spcPct val="100000"/>
                        </a:lnSpc>
                        <a:spcBef>
                          <a:spcPts val="785"/>
                        </a:spcBef>
                      </a:pPr>
                      <a:r>
                        <a:rPr lang="es-ES" sz="1400" b="1" kern="1200" noProof="0" dirty="0">
                          <a:solidFill>
                            <a:schemeClr val="bg1"/>
                          </a:solidFill>
                          <a:latin typeface="+mn-lt"/>
                          <a:ea typeface="+mn-ea"/>
                          <a:cs typeface="Arial"/>
                        </a:rPr>
                        <a:t>TOTAL MEDIDAS EJECUTADAS AL 100%/TOTAL 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2382104278"/>
                  </a:ext>
                </a:extLst>
              </a:tr>
              <a:tr h="433794">
                <a:tc vMerge="1">
                  <a:txBody>
                    <a:bodyPr/>
                    <a:lstStyle/>
                    <a:p>
                      <a:pPr marL="2279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Nº de </a:t>
                      </a:r>
                    </a:p>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 ejecutadas al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b="1" kern="1200" noProof="0" dirty="0">
                        <a:solidFill>
                          <a:schemeClr val="accent1">
                            <a:lumMod val="5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Nº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a:t>
                      </a:r>
                    </a:p>
                    <a:p>
                      <a:pPr marL="363220" rtl="0">
                        <a:lnSpc>
                          <a:spcPct val="100000"/>
                        </a:lnSpc>
                        <a:spcBef>
                          <a:spcPts val="0"/>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 ejecutadas al 100%</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vMerge="1">
                  <a:txBody>
                    <a:bodyPr/>
                    <a:lstStyle/>
                    <a:p>
                      <a:pPr marL="3676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extLst>
                  <a:ext uri="{0D108BD9-81ED-4DB2-BD59-A6C34878D82A}">
                    <a16:rowId xmlns:a16="http://schemas.microsoft.com/office/drawing/2014/main" val="2013428733"/>
                  </a:ext>
                </a:extLst>
              </a:tr>
              <a:tr h="505998">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5.1 Adaptar los recursos tecnológicos a las demandas de los usuarios.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391601">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5.2 Modernizar los procesos para la prestación de servicios.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41566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5.3 Facilitar la interrelación con la ciudadanía.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49740845"/>
                  </a:ext>
                </a:extLst>
              </a:tr>
              <a:tr h="505998">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5.4 Asegurar el desarrollo de la jornada laboral en sus diferentes modalidades.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03609066"/>
                  </a:ext>
                </a:extLst>
              </a:tr>
              <a:tr h="415662">
                <a:tc>
                  <a:txBody>
                    <a:bodyPr/>
                    <a:lstStyle/>
                    <a:p>
                      <a:pPr marL="227965" algn="l" defTabSz="914400" rtl="0" eaLnBrk="1" fontAlgn="b" latinLnBrk="0" hangingPunct="1">
                        <a:lnSpc>
                          <a:spcPct val="100000"/>
                        </a:lnSpc>
                        <a:spcBef>
                          <a:spcPts val="415"/>
                        </a:spcBef>
                      </a:pPr>
                      <a:r>
                        <a:rPr lang="es-ES" sz="18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20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19/23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
        <p:nvSpPr>
          <p:cNvPr id="14" name="Rectángulo 13">
            <a:extLst>
              <a:ext uri="{FF2B5EF4-FFF2-40B4-BE49-F238E27FC236}">
                <a16:creationId xmlns:a16="http://schemas.microsoft.com/office/drawing/2014/main" id="{7EFD5B50-916D-446D-873E-D27E24D5B882}"/>
              </a:ext>
            </a:extLst>
          </p:cNvPr>
          <p:cNvSpPr/>
          <p:nvPr/>
        </p:nvSpPr>
        <p:spPr>
          <a:xfrm>
            <a:off x="4529190" y="1397079"/>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5: medidas ejecutadas al 100%</a:t>
            </a:r>
            <a:endParaRPr lang="es-ES" dirty="0">
              <a:solidFill>
                <a:srgbClr val="002060"/>
              </a:solidFill>
            </a:endParaRPr>
          </a:p>
        </p:txBody>
      </p:sp>
      <p:pic>
        <p:nvPicPr>
          <p:cNvPr id="5" name="Imagen 4">
            <a:extLst>
              <a:ext uri="{FF2B5EF4-FFF2-40B4-BE49-F238E27FC236}">
                <a16:creationId xmlns:a16="http://schemas.microsoft.com/office/drawing/2014/main" id="{794E2FD1-6F33-49CC-8634-6946EA1395C3}"/>
              </a:ext>
            </a:extLst>
          </p:cNvPr>
          <p:cNvPicPr>
            <a:picLocks noChangeAspect="1"/>
          </p:cNvPicPr>
          <p:nvPr/>
        </p:nvPicPr>
        <p:blipFill>
          <a:blip r:embed="rId13"/>
          <a:stretch>
            <a:fillRect/>
          </a:stretch>
        </p:blipFill>
        <p:spPr>
          <a:xfrm>
            <a:off x="10088842" y="837813"/>
            <a:ext cx="865707" cy="755970"/>
          </a:xfrm>
          <a:prstGeom prst="rect">
            <a:avLst/>
          </a:prstGeom>
        </p:spPr>
      </p:pic>
    </p:spTree>
    <p:extLst>
      <p:ext uri="{BB962C8B-B14F-4D97-AF65-F5344CB8AC3E}">
        <p14:creationId xmlns:p14="http://schemas.microsoft.com/office/powerpoint/2010/main" val="4179629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42428644"/>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296038" y="713052"/>
            <a:ext cx="249762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8. MODERNIZACIÓN.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43</a:t>
            </a:fld>
            <a:endParaRPr lang="es-ES"/>
          </a:p>
        </p:txBody>
      </p:sp>
      <p:pic>
        <p:nvPicPr>
          <p:cNvPr id="5" name="Imagen 4">
            <a:extLst>
              <a:ext uri="{FF2B5EF4-FFF2-40B4-BE49-F238E27FC236}">
                <a16:creationId xmlns:a16="http://schemas.microsoft.com/office/drawing/2014/main" id="{794E2FD1-6F33-49CC-8634-6946EA1395C3}"/>
              </a:ext>
            </a:extLst>
          </p:cNvPr>
          <p:cNvPicPr>
            <a:picLocks noChangeAspect="1"/>
          </p:cNvPicPr>
          <p:nvPr/>
        </p:nvPicPr>
        <p:blipFill>
          <a:blip r:embed="rId13"/>
          <a:stretch>
            <a:fillRect/>
          </a:stretch>
        </p:blipFill>
        <p:spPr>
          <a:xfrm>
            <a:off x="10088842" y="837813"/>
            <a:ext cx="865707" cy="755970"/>
          </a:xfrm>
          <a:prstGeom prst="rect">
            <a:avLst/>
          </a:prstGeom>
        </p:spPr>
      </p:pic>
      <p:graphicFrame>
        <p:nvGraphicFramePr>
          <p:cNvPr id="10" name="Tabla 9">
            <a:extLst>
              <a:ext uri="{FF2B5EF4-FFF2-40B4-BE49-F238E27FC236}">
                <a16:creationId xmlns:a16="http://schemas.microsoft.com/office/drawing/2014/main" id="{D2ACD701-E168-4BF8-A120-A0E222667B8B}"/>
              </a:ext>
            </a:extLst>
          </p:cNvPr>
          <p:cNvGraphicFramePr>
            <a:graphicFrameLocks noGrp="1"/>
          </p:cNvGraphicFramePr>
          <p:nvPr>
            <p:extLst>
              <p:ext uri="{D42A27DB-BD31-4B8C-83A1-F6EECF244321}">
                <p14:modId xmlns:p14="http://schemas.microsoft.com/office/powerpoint/2010/main" val="1379801869"/>
              </p:ext>
            </p:extLst>
          </p:nvPr>
        </p:nvGraphicFramePr>
        <p:xfrm>
          <a:off x="2474722" y="2170262"/>
          <a:ext cx="9153144" cy="3748227"/>
        </p:xfrm>
        <a:graphic>
          <a:graphicData uri="http://schemas.openxmlformats.org/drawingml/2006/table">
            <a:tbl>
              <a:tblPr>
                <a:tableStyleId>{E929F9F4-4A8F-4326-A1B4-22849713DDAB}</a:tableStyleId>
              </a:tblPr>
              <a:tblGrid>
                <a:gridCol w="2194560">
                  <a:extLst>
                    <a:ext uri="{9D8B030D-6E8A-4147-A177-3AD203B41FA5}">
                      <a16:colId xmlns:a16="http://schemas.microsoft.com/office/drawing/2014/main" val="215177606"/>
                    </a:ext>
                  </a:extLst>
                </a:gridCol>
                <a:gridCol w="1133856">
                  <a:extLst>
                    <a:ext uri="{9D8B030D-6E8A-4147-A177-3AD203B41FA5}">
                      <a16:colId xmlns:a16="http://schemas.microsoft.com/office/drawing/2014/main" val="544093260"/>
                    </a:ext>
                  </a:extLst>
                </a:gridCol>
                <a:gridCol w="1078992">
                  <a:extLst>
                    <a:ext uri="{9D8B030D-6E8A-4147-A177-3AD203B41FA5}">
                      <a16:colId xmlns:a16="http://schemas.microsoft.com/office/drawing/2014/main" val="2093071817"/>
                    </a:ext>
                  </a:extLst>
                </a:gridCol>
                <a:gridCol w="1216152">
                  <a:extLst>
                    <a:ext uri="{9D8B030D-6E8A-4147-A177-3AD203B41FA5}">
                      <a16:colId xmlns:a16="http://schemas.microsoft.com/office/drawing/2014/main" val="98967766"/>
                    </a:ext>
                  </a:extLst>
                </a:gridCol>
                <a:gridCol w="1161288">
                  <a:extLst>
                    <a:ext uri="{9D8B030D-6E8A-4147-A177-3AD203B41FA5}">
                      <a16:colId xmlns:a16="http://schemas.microsoft.com/office/drawing/2014/main" val="3360479086"/>
                    </a:ext>
                  </a:extLst>
                </a:gridCol>
                <a:gridCol w="1243584">
                  <a:extLst>
                    <a:ext uri="{9D8B030D-6E8A-4147-A177-3AD203B41FA5}">
                      <a16:colId xmlns:a16="http://schemas.microsoft.com/office/drawing/2014/main" val="2282077716"/>
                    </a:ext>
                  </a:extLst>
                </a:gridCol>
                <a:gridCol w="1124712">
                  <a:extLst>
                    <a:ext uri="{9D8B030D-6E8A-4147-A177-3AD203B41FA5}">
                      <a16:colId xmlns:a16="http://schemas.microsoft.com/office/drawing/2014/main" val="2903681472"/>
                    </a:ext>
                  </a:extLst>
                </a:gridCol>
              </a:tblGrid>
              <a:tr h="313522">
                <a:tc rowSpan="2">
                  <a:txBody>
                    <a:bodyPr/>
                    <a:lstStyle/>
                    <a:p>
                      <a:pPr algn="ctr" fontAlgn="ctr"/>
                      <a:r>
                        <a:rPr lang="es-ES" sz="1200" b="1" u="none" strike="noStrike" dirty="0">
                          <a:solidFill>
                            <a:schemeClr val="bg1"/>
                          </a:solidFill>
                          <a:effectLst/>
                        </a:rPr>
                        <a:t>EJE 5: OBJETIVO ESTRATÉGICO</a:t>
                      </a:r>
                      <a:endParaRPr lang="es-ES" sz="1200" b="1" i="0" u="none" strike="noStrike" dirty="0">
                        <a:solidFill>
                          <a:schemeClr val="bg1"/>
                        </a:solidFill>
                        <a:effectLst/>
                        <a:latin typeface="Calibri" panose="020F050202020403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gridSpan="2">
                  <a:txBody>
                    <a:bodyPr/>
                    <a:lstStyle/>
                    <a:p>
                      <a:pPr marL="0" indent="0" algn="ctr" defTabSz="914400" rtl="0" eaLnBrk="1" fontAlgn="ctr" latinLnBrk="0" hangingPunct="1">
                        <a:lnSpc>
                          <a:spcPct val="100000"/>
                        </a:lnSpc>
                        <a:spcBef>
                          <a:spcPts val="785"/>
                        </a:spcBef>
                      </a:pPr>
                      <a:r>
                        <a:rPr lang="es-ES" sz="1400" b="1" kern="1200" dirty="0">
                          <a:solidFill>
                            <a:schemeClr val="accent1">
                              <a:lumMod val="50000"/>
                            </a:schemeClr>
                          </a:solidFill>
                          <a:latin typeface="+mn-lt"/>
                          <a:ea typeface="+mn-ea"/>
                          <a:cs typeface="Arial"/>
                        </a:rPr>
                        <a:t>PLAN DE ACCIÓN 2022</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s-ES"/>
                    </a:p>
                  </a:txBody>
                  <a:tcPr/>
                </a:tc>
                <a:tc gridSpan="2">
                  <a:txBody>
                    <a:bodyPr/>
                    <a:lstStyle/>
                    <a:p>
                      <a:pPr marL="0" marR="0" lvl="0" indent="0" algn="ctr" defTabSz="914400" rtl="0" eaLnBrk="1" fontAlgn="ctr" latinLnBrk="0" hangingPunct="1">
                        <a:lnSpc>
                          <a:spcPct val="100000"/>
                        </a:lnSpc>
                        <a:spcBef>
                          <a:spcPts val="785"/>
                        </a:spcBef>
                        <a:spcAft>
                          <a:spcPts val="0"/>
                        </a:spcAft>
                        <a:buClrTx/>
                        <a:buSzTx/>
                        <a:buFontTx/>
                        <a:buNone/>
                        <a:tabLst/>
                        <a:defRPr/>
                      </a:pPr>
                      <a:r>
                        <a:rPr lang="es-ES" sz="1400" b="1" kern="1200" dirty="0">
                          <a:solidFill>
                            <a:schemeClr val="accent1">
                              <a:lumMod val="50000"/>
                            </a:schemeClr>
                          </a:solidFill>
                          <a:latin typeface="+mn-lt"/>
                          <a:ea typeface="+mn-ea"/>
                          <a:cs typeface="Arial"/>
                        </a:rPr>
                        <a:t>PLAN DE ACCIÓN 2023</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ES"/>
                    </a:p>
                  </a:txBody>
                  <a:tcPr/>
                </a:tc>
                <a:tc gridSpan="2">
                  <a:txBody>
                    <a:bodyPr/>
                    <a:lstStyle/>
                    <a:p>
                      <a:pPr algn="ctr" fontAlgn="ctr"/>
                      <a:r>
                        <a:rPr lang="es-ES" sz="1200" b="1" u="none" strike="noStrike" dirty="0">
                          <a:solidFill>
                            <a:schemeClr val="bg1"/>
                          </a:solidFill>
                          <a:effectLst/>
                        </a:rPr>
                        <a:t>EJECUCIÓN TOTAL</a:t>
                      </a:r>
                      <a:endParaRPr lang="es-ES" sz="12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hMerge="1">
                  <a:txBody>
                    <a:bodyPr/>
                    <a:lstStyle/>
                    <a:p>
                      <a:endParaRPr lang="es-ES"/>
                    </a:p>
                  </a:txBody>
                  <a:tcPr/>
                </a:tc>
                <a:extLst>
                  <a:ext uri="{0D108BD9-81ED-4DB2-BD59-A6C34878D82A}">
                    <a16:rowId xmlns:a16="http://schemas.microsoft.com/office/drawing/2014/main" val="1846731194"/>
                  </a:ext>
                </a:extLst>
              </a:tr>
              <a:tr h="644533">
                <a:tc vMerge="1">
                  <a:txBody>
                    <a:bodyPr/>
                    <a:lstStyle/>
                    <a:p>
                      <a:endParaRPr lang="es-ES"/>
                    </a:p>
                  </a:txBody>
                  <a:tcPr/>
                </a:tc>
                <a:tc>
                  <a:txBody>
                    <a:bodyPr/>
                    <a:lstStyle/>
                    <a:p>
                      <a:pPr algn="ctr" fontAlgn="ctr"/>
                      <a:r>
                        <a:rPr lang="es-ES" sz="1000" b="1" u="none" strike="noStrike" dirty="0">
                          <a:solidFill>
                            <a:schemeClr val="tx1"/>
                          </a:solidFill>
                          <a:effectLst/>
                        </a:rPr>
                        <a:t>% TEORICO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TEÓRICO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TEÓRICO ADJUDICADO SOBRE EL TOTAL DEL PLAN ESTRATÉGICO</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476678"/>
                  </a:ext>
                </a:extLst>
              </a:tr>
              <a:tr h="494871">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5.1 Adaptar los recursos tecnológicos a las demandas de los usuarios.</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956908636"/>
                  </a:ext>
                </a:extLst>
              </a:tr>
              <a:tr h="557784">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5.2 Modernizar los procesos para la prestación de servicios.</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7%</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6,48%</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6%</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5,5%</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6,5%</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5,99%</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679381314"/>
                  </a:ext>
                </a:extLst>
              </a:tr>
              <a:tr h="57607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5.3 Facilitar la interrelación con la ciudadanía.</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022233061"/>
                  </a:ext>
                </a:extLst>
              </a:tr>
              <a:tr h="46177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5.4 Asegurar el desarrollo de la jornada laboral en sus diferentes modalidades.</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chemeClr val="tx1"/>
                          </a:solidFill>
                          <a:effectLst/>
                          <a:latin typeface="Calibri" panose="020F0502020204030204" pitchFamily="34" charset="0"/>
                        </a:rPr>
                        <a:t>0,75%</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0,87%</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834126947"/>
                  </a:ext>
                </a:extLst>
              </a:tr>
              <a:tr h="429768">
                <a:tc>
                  <a:txBody>
                    <a:bodyPr/>
                    <a:lstStyle/>
                    <a:p>
                      <a:pPr algn="ctr" fontAlgn="ctr"/>
                      <a:r>
                        <a:rPr lang="es-ES" sz="1200" b="1" u="none" strike="noStrike" dirty="0">
                          <a:solidFill>
                            <a:schemeClr val="tx1"/>
                          </a:solidFill>
                          <a:effectLst/>
                        </a:rPr>
                        <a:t>TOTAL</a:t>
                      </a:r>
                      <a:endParaRPr lang="es-ES" sz="1200" b="1"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11%</a:t>
                      </a:r>
                      <a:endParaRPr lang="es-ES" sz="1100" b="1"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10,23%</a:t>
                      </a:r>
                      <a:endParaRPr lang="es-ES" sz="1100" b="1"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12%</a:t>
                      </a:r>
                      <a:endParaRPr lang="es-ES" sz="1100" b="1"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11,5%</a:t>
                      </a:r>
                      <a:endParaRPr lang="es-ES" sz="1100" b="1"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400" b="1" u="none" strike="noStrike" dirty="0">
                          <a:solidFill>
                            <a:schemeClr val="bg1"/>
                          </a:solidFill>
                          <a:effectLst/>
                        </a:rPr>
                        <a:t>11,5%</a:t>
                      </a:r>
                      <a:endParaRPr lang="es-ES" sz="1400" b="1" i="0" u="none" strike="noStrike" dirty="0">
                        <a:solidFill>
                          <a:schemeClr val="bg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400" b="1" u="none" strike="noStrike" dirty="0">
                          <a:solidFill>
                            <a:schemeClr val="bg1"/>
                          </a:solidFill>
                          <a:effectLst/>
                        </a:rPr>
                        <a:t>10,86%</a:t>
                      </a:r>
                      <a:endParaRPr lang="es-ES" sz="1400" b="1" i="0" u="none" strike="noStrike" dirty="0">
                        <a:solidFill>
                          <a:schemeClr val="bg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68339771"/>
                  </a:ext>
                </a:extLst>
              </a:tr>
            </a:tbl>
          </a:graphicData>
        </a:graphic>
      </p:graphicFrame>
      <p:sp>
        <p:nvSpPr>
          <p:cNvPr id="12" name="Rectángulo 11">
            <a:extLst>
              <a:ext uri="{FF2B5EF4-FFF2-40B4-BE49-F238E27FC236}">
                <a16:creationId xmlns:a16="http://schemas.microsoft.com/office/drawing/2014/main" id="{B792D168-9CD7-4F96-97A1-E7A25C800E70}"/>
              </a:ext>
            </a:extLst>
          </p:cNvPr>
          <p:cNvSpPr/>
          <p:nvPr/>
        </p:nvSpPr>
        <p:spPr>
          <a:xfrm>
            <a:off x="4350096" y="1292638"/>
            <a:ext cx="5402396"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5: % de ejecución por objetivos estratégicos sobre el total del plan estratégico</a:t>
            </a:r>
          </a:p>
        </p:txBody>
      </p:sp>
    </p:spTree>
    <p:extLst>
      <p:ext uri="{BB962C8B-B14F-4D97-AF65-F5344CB8AC3E}">
        <p14:creationId xmlns:p14="http://schemas.microsoft.com/office/powerpoint/2010/main" val="1797090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973168846"/>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296038" y="713052"/>
            <a:ext cx="249762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8. MODERNIZACIÓN.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44</a:t>
            </a:fld>
            <a:endParaRPr lang="es-ES"/>
          </a:p>
        </p:txBody>
      </p:sp>
      <p:pic>
        <p:nvPicPr>
          <p:cNvPr id="5" name="Imagen 4">
            <a:extLst>
              <a:ext uri="{FF2B5EF4-FFF2-40B4-BE49-F238E27FC236}">
                <a16:creationId xmlns:a16="http://schemas.microsoft.com/office/drawing/2014/main" id="{794E2FD1-6F33-49CC-8634-6946EA1395C3}"/>
              </a:ext>
            </a:extLst>
          </p:cNvPr>
          <p:cNvPicPr>
            <a:picLocks noChangeAspect="1"/>
          </p:cNvPicPr>
          <p:nvPr/>
        </p:nvPicPr>
        <p:blipFill>
          <a:blip r:embed="rId13"/>
          <a:stretch>
            <a:fillRect/>
          </a:stretch>
        </p:blipFill>
        <p:spPr>
          <a:xfrm>
            <a:off x="10088842" y="837813"/>
            <a:ext cx="865707" cy="755970"/>
          </a:xfrm>
          <a:prstGeom prst="rect">
            <a:avLst/>
          </a:prstGeom>
        </p:spPr>
      </p:pic>
      <p:graphicFrame>
        <p:nvGraphicFramePr>
          <p:cNvPr id="13" name="Gráfico 12">
            <a:extLst>
              <a:ext uri="{FF2B5EF4-FFF2-40B4-BE49-F238E27FC236}">
                <a16:creationId xmlns:a16="http://schemas.microsoft.com/office/drawing/2014/main" id="{6984538D-FB11-4279-A60F-4AEB4988A49E}"/>
              </a:ext>
            </a:extLst>
          </p:cNvPr>
          <p:cNvGraphicFramePr>
            <a:graphicFrameLocks/>
          </p:cNvGraphicFramePr>
          <p:nvPr>
            <p:extLst>
              <p:ext uri="{D42A27DB-BD31-4B8C-83A1-F6EECF244321}">
                <p14:modId xmlns:p14="http://schemas.microsoft.com/office/powerpoint/2010/main" val="2771315099"/>
              </p:ext>
            </p:extLst>
          </p:nvPr>
        </p:nvGraphicFramePr>
        <p:xfrm>
          <a:off x="3298784" y="1928110"/>
          <a:ext cx="6911150" cy="4422858"/>
        </p:xfrm>
        <a:graphic>
          <a:graphicData uri="http://schemas.openxmlformats.org/drawingml/2006/chart">
            <c:chart xmlns:c="http://schemas.openxmlformats.org/drawingml/2006/chart" xmlns:r="http://schemas.openxmlformats.org/officeDocument/2006/relationships" r:id="rId14"/>
          </a:graphicData>
        </a:graphic>
      </p:graphicFrame>
      <p:sp>
        <p:nvSpPr>
          <p:cNvPr id="14" name="Rectángulo 13">
            <a:extLst>
              <a:ext uri="{FF2B5EF4-FFF2-40B4-BE49-F238E27FC236}">
                <a16:creationId xmlns:a16="http://schemas.microsoft.com/office/drawing/2014/main" id="{4B55F0B1-0BAE-4BFA-A943-DEDE59216A0E}"/>
              </a:ext>
            </a:extLst>
          </p:cNvPr>
          <p:cNvSpPr/>
          <p:nvPr/>
        </p:nvSpPr>
        <p:spPr>
          <a:xfrm>
            <a:off x="4389042" y="1245106"/>
            <a:ext cx="4730634"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5: % de ejecución sobre el total del Plan Estratégico 2021-2023</a:t>
            </a:r>
          </a:p>
        </p:txBody>
      </p:sp>
    </p:spTree>
    <p:extLst>
      <p:ext uri="{BB962C8B-B14F-4D97-AF65-F5344CB8AC3E}">
        <p14:creationId xmlns:p14="http://schemas.microsoft.com/office/powerpoint/2010/main" val="2624394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318869094"/>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296038" y="713052"/>
            <a:ext cx="249762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8. MODERNIZACIÓN.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45</a:t>
            </a:fld>
            <a:endParaRPr lang="es-ES"/>
          </a:p>
        </p:txBody>
      </p:sp>
      <p:pic>
        <p:nvPicPr>
          <p:cNvPr id="5" name="Imagen 4">
            <a:extLst>
              <a:ext uri="{FF2B5EF4-FFF2-40B4-BE49-F238E27FC236}">
                <a16:creationId xmlns:a16="http://schemas.microsoft.com/office/drawing/2014/main" id="{794E2FD1-6F33-49CC-8634-6946EA1395C3}"/>
              </a:ext>
            </a:extLst>
          </p:cNvPr>
          <p:cNvPicPr>
            <a:picLocks noChangeAspect="1"/>
          </p:cNvPicPr>
          <p:nvPr/>
        </p:nvPicPr>
        <p:blipFill>
          <a:blip r:embed="rId13"/>
          <a:stretch>
            <a:fillRect/>
          </a:stretch>
        </p:blipFill>
        <p:spPr>
          <a:xfrm>
            <a:off x="10088842" y="837813"/>
            <a:ext cx="865707" cy="755970"/>
          </a:xfrm>
          <a:prstGeom prst="rect">
            <a:avLst/>
          </a:prstGeom>
        </p:spPr>
      </p:pic>
      <p:graphicFrame>
        <p:nvGraphicFramePr>
          <p:cNvPr id="10" name="Gráfico 9">
            <a:extLst>
              <a:ext uri="{FF2B5EF4-FFF2-40B4-BE49-F238E27FC236}">
                <a16:creationId xmlns:a16="http://schemas.microsoft.com/office/drawing/2014/main" id="{1DA333CC-E607-4B3E-AD62-E0F417DA66DA}"/>
              </a:ext>
            </a:extLst>
          </p:cNvPr>
          <p:cNvGraphicFramePr>
            <a:graphicFrameLocks/>
          </p:cNvGraphicFramePr>
          <p:nvPr>
            <p:extLst>
              <p:ext uri="{D42A27DB-BD31-4B8C-83A1-F6EECF244321}">
                <p14:modId xmlns:p14="http://schemas.microsoft.com/office/powerpoint/2010/main" val="365699906"/>
              </p:ext>
            </p:extLst>
          </p:nvPr>
        </p:nvGraphicFramePr>
        <p:xfrm>
          <a:off x="3438932" y="1778029"/>
          <a:ext cx="6911150" cy="4422858"/>
        </p:xfrm>
        <a:graphic>
          <a:graphicData uri="http://schemas.openxmlformats.org/drawingml/2006/chart">
            <c:chart xmlns:c="http://schemas.openxmlformats.org/drawingml/2006/chart" xmlns:r="http://schemas.openxmlformats.org/officeDocument/2006/relationships" r:id="rId14"/>
          </a:graphicData>
        </a:graphic>
      </p:graphicFrame>
      <p:sp>
        <p:nvSpPr>
          <p:cNvPr id="12" name="Rectángulo 11">
            <a:extLst>
              <a:ext uri="{FF2B5EF4-FFF2-40B4-BE49-F238E27FC236}">
                <a16:creationId xmlns:a16="http://schemas.microsoft.com/office/drawing/2014/main" id="{09784C0C-53C6-4FB4-BE7A-9BB6BAC18338}"/>
              </a:ext>
            </a:extLst>
          </p:cNvPr>
          <p:cNvSpPr/>
          <p:nvPr/>
        </p:nvSpPr>
        <p:spPr>
          <a:xfrm>
            <a:off x="4210620" y="1297408"/>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del eje 5 </a:t>
            </a:r>
          </a:p>
        </p:txBody>
      </p:sp>
    </p:spTree>
    <p:extLst>
      <p:ext uri="{BB962C8B-B14F-4D97-AF65-F5344CB8AC3E}">
        <p14:creationId xmlns:p14="http://schemas.microsoft.com/office/powerpoint/2010/main" val="401539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520030291"/>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296038" y="713052"/>
            <a:ext cx="249762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8. MODERNIZACIÓN.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46</a:t>
            </a:fld>
            <a:endParaRPr lang="es-ES"/>
          </a:p>
        </p:txBody>
      </p:sp>
      <p:pic>
        <p:nvPicPr>
          <p:cNvPr id="5" name="Imagen 4">
            <a:extLst>
              <a:ext uri="{FF2B5EF4-FFF2-40B4-BE49-F238E27FC236}">
                <a16:creationId xmlns:a16="http://schemas.microsoft.com/office/drawing/2014/main" id="{794E2FD1-6F33-49CC-8634-6946EA1395C3}"/>
              </a:ext>
            </a:extLst>
          </p:cNvPr>
          <p:cNvPicPr>
            <a:picLocks noChangeAspect="1"/>
          </p:cNvPicPr>
          <p:nvPr/>
        </p:nvPicPr>
        <p:blipFill>
          <a:blip r:embed="rId13"/>
          <a:stretch>
            <a:fillRect/>
          </a:stretch>
        </p:blipFill>
        <p:spPr>
          <a:xfrm>
            <a:off x="10120203" y="713052"/>
            <a:ext cx="865707" cy="755970"/>
          </a:xfrm>
          <a:prstGeom prst="rect">
            <a:avLst/>
          </a:prstGeom>
        </p:spPr>
      </p:pic>
      <p:sp>
        <p:nvSpPr>
          <p:cNvPr id="13" name="Rectángulo 12">
            <a:extLst>
              <a:ext uri="{FF2B5EF4-FFF2-40B4-BE49-F238E27FC236}">
                <a16:creationId xmlns:a16="http://schemas.microsoft.com/office/drawing/2014/main" id="{DFB28909-4938-4219-A93A-3611F67315F6}"/>
              </a:ext>
            </a:extLst>
          </p:cNvPr>
          <p:cNvSpPr/>
          <p:nvPr/>
        </p:nvSpPr>
        <p:spPr>
          <a:xfrm>
            <a:off x="3721733" y="1199791"/>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5 (1 de 2)</a:t>
            </a:r>
          </a:p>
        </p:txBody>
      </p:sp>
      <p:graphicFrame>
        <p:nvGraphicFramePr>
          <p:cNvPr id="14" name="Tabla 13">
            <a:extLst>
              <a:ext uri="{FF2B5EF4-FFF2-40B4-BE49-F238E27FC236}">
                <a16:creationId xmlns:a16="http://schemas.microsoft.com/office/drawing/2014/main" id="{4FDB95E4-7DFD-4483-A48E-1325EC5BD3EF}"/>
              </a:ext>
            </a:extLst>
          </p:cNvPr>
          <p:cNvGraphicFramePr>
            <a:graphicFrameLocks noGrp="1"/>
          </p:cNvGraphicFramePr>
          <p:nvPr>
            <p:extLst>
              <p:ext uri="{D42A27DB-BD31-4B8C-83A1-F6EECF244321}">
                <p14:modId xmlns:p14="http://schemas.microsoft.com/office/powerpoint/2010/main" val="755491710"/>
              </p:ext>
            </p:extLst>
          </p:nvPr>
        </p:nvGraphicFramePr>
        <p:xfrm>
          <a:off x="2336288" y="1563419"/>
          <a:ext cx="9739423" cy="5176027"/>
        </p:xfrm>
        <a:graphic>
          <a:graphicData uri="http://schemas.openxmlformats.org/drawingml/2006/table">
            <a:tbl>
              <a:tblPr>
                <a:tableStyleId>{5C22544A-7EE6-4342-B048-85BDC9FD1C3A}</a:tableStyleId>
              </a:tblPr>
              <a:tblGrid>
                <a:gridCol w="2258417">
                  <a:extLst>
                    <a:ext uri="{9D8B030D-6E8A-4147-A177-3AD203B41FA5}">
                      <a16:colId xmlns:a16="http://schemas.microsoft.com/office/drawing/2014/main" val="2607074338"/>
                    </a:ext>
                  </a:extLst>
                </a:gridCol>
                <a:gridCol w="4196891">
                  <a:extLst>
                    <a:ext uri="{9D8B030D-6E8A-4147-A177-3AD203B41FA5}">
                      <a16:colId xmlns:a16="http://schemas.microsoft.com/office/drawing/2014/main" val="2204196425"/>
                    </a:ext>
                  </a:extLst>
                </a:gridCol>
                <a:gridCol w="1665583">
                  <a:extLst>
                    <a:ext uri="{9D8B030D-6E8A-4147-A177-3AD203B41FA5}">
                      <a16:colId xmlns:a16="http://schemas.microsoft.com/office/drawing/2014/main" val="680364828"/>
                    </a:ext>
                  </a:extLst>
                </a:gridCol>
                <a:gridCol w="1618532">
                  <a:extLst>
                    <a:ext uri="{9D8B030D-6E8A-4147-A177-3AD203B41FA5}">
                      <a16:colId xmlns:a16="http://schemas.microsoft.com/office/drawing/2014/main" val="1754593814"/>
                    </a:ext>
                  </a:extLst>
                </a:gridCol>
              </a:tblGrid>
              <a:tr h="869615">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050" b="1" u="none" strike="noStrike" dirty="0">
                          <a:solidFill>
                            <a:schemeClr val="bg1"/>
                          </a:solidFill>
                          <a:effectLst/>
                        </a:rPr>
                        <a:t>Ejecución teórica de la medida sobre el total del Plan de Acción respectivo si se ejecuta el 100% de la medida</a:t>
                      </a:r>
                      <a:endParaRPr lang="es-ES" sz="1050" b="1" i="0" u="none" strike="noStrike" dirty="0">
                        <a:solidFill>
                          <a:schemeClr val="bg1"/>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050" b="1" u="none" strike="noStrike" dirty="0">
                          <a:solidFill>
                            <a:schemeClr val="bg1"/>
                          </a:solidFill>
                          <a:effectLst/>
                        </a:rPr>
                        <a:t>Ejecución final real de la medida sobre el total del Plan de Acción respectivo</a:t>
                      </a:r>
                      <a:endParaRPr lang="es-ES" sz="1050" b="1" i="0" u="none" strike="noStrike" dirty="0">
                        <a:solidFill>
                          <a:schemeClr val="bg1"/>
                        </a:solidFill>
                        <a:effectLst/>
                        <a:latin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345824">
                <a:tc rowSpan="5">
                  <a:txBody>
                    <a:bodyPr/>
                    <a:lstStyle/>
                    <a:p>
                      <a:pPr algn="l" fontAlgn="ctr"/>
                      <a:r>
                        <a:rPr lang="es-ES" sz="1200" b="1" u="none" strike="noStrike" dirty="0">
                          <a:effectLst/>
                        </a:rPr>
                        <a:t>5.1 Adaptar los recursos tecnológicos a las demandas de los usuarios.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Campaña de difusión de herramientas de acceso electrónico (</a:t>
                      </a:r>
                      <a:r>
                        <a:rPr lang="es-ES" sz="1100" b="0" i="0" u="none" strike="noStrike" dirty="0" err="1">
                          <a:solidFill>
                            <a:srgbClr val="000000"/>
                          </a:solidFill>
                          <a:effectLst/>
                          <a:latin typeface="Calibri" panose="020F0502020204030204" pitchFamily="34" charset="0"/>
                        </a:rPr>
                        <a:t>Cl@ve</a:t>
                      </a:r>
                      <a:r>
                        <a:rPr lang="es-ES" sz="1100" b="0" i="0" u="none" strike="noStrike" dirty="0">
                          <a:solidFill>
                            <a:srgbClr val="000000"/>
                          </a:solidFill>
                          <a:effectLst/>
                          <a:latin typeface="Calibri" panose="020F0502020204030204" pitchFamily="34" charset="0"/>
                        </a:rPr>
                        <a:t>...)</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47996341"/>
                  </a:ext>
                </a:extLst>
              </a:tr>
              <a:tr h="345824">
                <a:tc vMerge="1">
                  <a:txBody>
                    <a:bodyPr/>
                    <a:lstStyle/>
                    <a:p>
                      <a:endParaRPr lang="es-ES"/>
                    </a:p>
                  </a:txBody>
                  <a:tcPr/>
                </a:tc>
                <a:tc>
                  <a:txBody>
                    <a:bodyPr/>
                    <a:lstStyle/>
                    <a:p>
                      <a:pPr algn="l" fontAlgn="b"/>
                      <a:r>
                        <a:rPr lang="es-ES" sz="1100" b="0" i="0" u="none" strike="noStrike" dirty="0">
                          <a:solidFill>
                            <a:srgbClr val="000000"/>
                          </a:solidFill>
                          <a:effectLst/>
                          <a:latin typeface="Calibri" panose="020F0502020204030204" pitchFamily="34" charset="0"/>
                        </a:rPr>
                        <a:t>Actualizar y ampliar el parque de equipamiento hardware/software para cubrir las necesidades tecnológicas.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6908196"/>
                  </a:ext>
                </a:extLst>
              </a:tr>
              <a:tr h="345824">
                <a:tc vMerge="1">
                  <a:txBody>
                    <a:bodyPr/>
                    <a:lstStyle/>
                    <a:p>
                      <a:pPr algn="l" fontAlgn="ctr"/>
                      <a:endParaRPr lang="es-ES" sz="1200" b="1" u="none" strike="noStrike" dirty="0">
                        <a:effectLst/>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Elaboración de un inventario de Recursos  tecnológicos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766142849"/>
                  </a:ext>
                </a:extLst>
              </a:tr>
              <a:tr h="345824">
                <a:tc vMerge="1">
                  <a:txBody>
                    <a:bodyPr/>
                    <a:lstStyle/>
                    <a:p>
                      <a:pPr algn="l" fontAlgn="ctr"/>
                      <a:endParaRPr lang="es-ES" sz="1200" b="1" u="none" strike="noStrike" dirty="0">
                        <a:effectLst/>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Actualizar y ampliar el parque de equipamiento hardware/software para cubrir las necesidades tecnológicas.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67750933"/>
                  </a:ext>
                </a:extLst>
              </a:tr>
              <a:tr h="345824">
                <a:tc vMerge="1">
                  <a:txBody>
                    <a:bodyPr/>
                    <a:lstStyle/>
                    <a:p>
                      <a:pPr algn="l" fontAlgn="ctr"/>
                      <a:endParaRPr lang="es-ES" sz="1200" b="1" u="none" strike="noStrike" dirty="0">
                        <a:effectLst/>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Seguimiento y actualización del inventario de Recursos tecnológicos.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99792764"/>
                  </a:ext>
                </a:extLst>
              </a:tr>
              <a:tr h="345824">
                <a:tc rowSpan="6">
                  <a:txBody>
                    <a:bodyPr/>
                    <a:lstStyle/>
                    <a:p>
                      <a:pPr marL="0" algn="l" defTabSz="914400" rtl="0" eaLnBrk="1" latinLnBrk="0" hangingPunct="1">
                        <a:lnSpc>
                          <a:spcPct val="115000"/>
                        </a:lnSpc>
                        <a:spcAft>
                          <a:spcPts val="1000"/>
                        </a:spcAft>
                      </a:pPr>
                      <a:r>
                        <a:rPr lang="es-ES" sz="1200" b="1" u="none" strike="noStrike" kern="1200" dirty="0">
                          <a:solidFill>
                            <a:schemeClr val="tx1"/>
                          </a:solidFill>
                          <a:effectLst/>
                          <a:latin typeface="+mn-lt"/>
                          <a:ea typeface="+mn-ea"/>
                          <a:cs typeface="+mn-cs"/>
                        </a:rPr>
                        <a:t>5.2 Modernizar los procesos para la prestación de servicios.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Revisión de los procesos para su tramitación electrónica.</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6084172"/>
                  </a:ext>
                </a:extLst>
              </a:tr>
              <a:tr h="345824">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Implantación de herramientas de trabajo compartido: </a:t>
                      </a:r>
                      <a:r>
                        <a:rPr lang="es-ES" sz="1100" b="0" i="0" u="none" strike="noStrike" dirty="0" err="1">
                          <a:solidFill>
                            <a:srgbClr val="000000"/>
                          </a:solidFill>
                          <a:effectLst/>
                          <a:latin typeface="Calibri" panose="020F0502020204030204" pitchFamily="34" charset="0"/>
                        </a:rPr>
                        <a:t>Circuit</a:t>
                      </a:r>
                      <a:r>
                        <a:rPr lang="es-ES" sz="1100" b="0" i="0" u="none" strike="noStrike" dirty="0">
                          <a:solidFill>
                            <a:srgbClr val="000000"/>
                          </a:solidFill>
                          <a:effectLst/>
                          <a:latin typeface="Calibri" panose="020F0502020204030204" pitchFamily="34" charset="0"/>
                        </a:rPr>
                        <a:t>, etc.</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0,90%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93860015"/>
                  </a:ext>
                </a:extLst>
              </a:tr>
              <a:tr h="345824">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Creación de repositorios de información compartida.</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1317490"/>
                  </a:ext>
                </a:extLst>
              </a:tr>
              <a:tr h="345824">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Incrementar el intercambio electrónico de documentos que tienen entrada a través de las OIAC/OAMR, dirigidos a unidades de la DGG/SGAC</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78688563"/>
                  </a:ext>
                </a:extLst>
              </a:tr>
              <a:tr h="510985">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Configurar de forma correcta los emisores que utilizan las aplicaciones de gestión (Sanciones, Extranjería, Pericles, Jurados, Manifestaciones, Acceda) en la plataforma </a:t>
                      </a:r>
                      <a:r>
                        <a:rPr lang="es-ES" sz="1100" b="0" i="0" u="none" strike="noStrike" dirty="0" err="1">
                          <a:solidFill>
                            <a:srgbClr val="000000"/>
                          </a:solidFill>
                          <a:effectLst/>
                          <a:latin typeface="Calibri" panose="020F0502020204030204" pitchFamily="34" charset="0"/>
                        </a:rPr>
                        <a:t>Notific</a:t>
                      </a:r>
                      <a:r>
                        <a:rPr lang="es-ES" sz="1100" b="0" i="0" u="none" strike="noStrike" dirty="0">
                          <a:solidFill>
                            <a:srgbClr val="000000"/>
                          </a:solidFill>
                          <a:effectLst/>
                          <a:latin typeface="Calibri" panose="020F0502020204030204" pitchFamily="34" charset="0"/>
                        </a:rPr>
                        <a:t>@</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8276183"/>
                  </a:ext>
                </a:extLst>
              </a:tr>
              <a:tr h="510985">
                <a:tc vMerge="1">
                  <a:txBody>
                    <a:bodyPr/>
                    <a:lstStyle/>
                    <a:p>
                      <a:pPr algn="l" fontAlgn="ctr"/>
                      <a:endParaRPr lang="es-ES" sz="1200" b="1" u="none" strike="noStrike" dirty="0">
                        <a:effectLs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Promover la eficiencia mediante la comunicación telemática de las denuncias a las Delegaciones y Subdelegaciones del Gobierno y Direcciones Insulares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0585279"/>
                  </a:ext>
                </a:extLst>
              </a:tr>
            </a:tbl>
          </a:graphicData>
        </a:graphic>
      </p:graphicFrame>
    </p:spTree>
    <p:extLst>
      <p:ext uri="{BB962C8B-B14F-4D97-AF65-F5344CB8AC3E}">
        <p14:creationId xmlns:p14="http://schemas.microsoft.com/office/powerpoint/2010/main" val="3880883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825472018"/>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5296038" y="713052"/>
            <a:ext cx="2497627"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8. MODERNIZACIÓN. </a:t>
            </a: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47</a:t>
            </a:fld>
            <a:endParaRPr lang="es-ES"/>
          </a:p>
        </p:txBody>
      </p:sp>
      <p:pic>
        <p:nvPicPr>
          <p:cNvPr id="5" name="Imagen 4">
            <a:extLst>
              <a:ext uri="{FF2B5EF4-FFF2-40B4-BE49-F238E27FC236}">
                <a16:creationId xmlns:a16="http://schemas.microsoft.com/office/drawing/2014/main" id="{794E2FD1-6F33-49CC-8634-6946EA1395C3}"/>
              </a:ext>
            </a:extLst>
          </p:cNvPr>
          <p:cNvPicPr>
            <a:picLocks noChangeAspect="1"/>
          </p:cNvPicPr>
          <p:nvPr/>
        </p:nvPicPr>
        <p:blipFill>
          <a:blip r:embed="rId13"/>
          <a:stretch>
            <a:fillRect/>
          </a:stretch>
        </p:blipFill>
        <p:spPr>
          <a:xfrm>
            <a:off x="10088842" y="837813"/>
            <a:ext cx="865707" cy="755970"/>
          </a:xfrm>
          <a:prstGeom prst="rect">
            <a:avLst/>
          </a:prstGeom>
        </p:spPr>
      </p:pic>
      <p:sp>
        <p:nvSpPr>
          <p:cNvPr id="13" name="Rectángulo 12">
            <a:extLst>
              <a:ext uri="{FF2B5EF4-FFF2-40B4-BE49-F238E27FC236}">
                <a16:creationId xmlns:a16="http://schemas.microsoft.com/office/drawing/2014/main" id="{DFB28909-4938-4219-A93A-3611F67315F6}"/>
              </a:ext>
            </a:extLst>
          </p:cNvPr>
          <p:cNvSpPr/>
          <p:nvPr/>
        </p:nvSpPr>
        <p:spPr>
          <a:xfrm>
            <a:off x="3721733" y="1215798"/>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5 (2 de 2)</a:t>
            </a:r>
          </a:p>
        </p:txBody>
      </p:sp>
      <p:graphicFrame>
        <p:nvGraphicFramePr>
          <p:cNvPr id="10" name="Tabla 9">
            <a:extLst>
              <a:ext uri="{FF2B5EF4-FFF2-40B4-BE49-F238E27FC236}">
                <a16:creationId xmlns:a16="http://schemas.microsoft.com/office/drawing/2014/main" id="{59895C0B-B2B8-45B9-90AD-066DED9661EB}"/>
              </a:ext>
            </a:extLst>
          </p:cNvPr>
          <p:cNvGraphicFramePr>
            <a:graphicFrameLocks noGrp="1"/>
          </p:cNvGraphicFramePr>
          <p:nvPr>
            <p:extLst>
              <p:ext uri="{D42A27DB-BD31-4B8C-83A1-F6EECF244321}">
                <p14:modId xmlns:p14="http://schemas.microsoft.com/office/powerpoint/2010/main" val="2548963584"/>
              </p:ext>
            </p:extLst>
          </p:nvPr>
        </p:nvGraphicFramePr>
        <p:xfrm>
          <a:off x="2352907" y="1848495"/>
          <a:ext cx="9706186" cy="4685035"/>
        </p:xfrm>
        <a:graphic>
          <a:graphicData uri="http://schemas.openxmlformats.org/drawingml/2006/table">
            <a:tbl>
              <a:tblPr>
                <a:tableStyleId>{5C22544A-7EE6-4342-B048-85BDC9FD1C3A}</a:tableStyleId>
              </a:tblPr>
              <a:tblGrid>
                <a:gridCol w="2250710">
                  <a:extLst>
                    <a:ext uri="{9D8B030D-6E8A-4147-A177-3AD203B41FA5}">
                      <a16:colId xmlns:a16="http://schemas.microsoft.com/office/drawing/2014/main" val="2607074338"/>
                    </a:ext>
                  </a:extLst>
                </a:gridCol>
                <a:gridCol w="3891797">
                  <a:extLst>
                    <a:ext uri="{9D8B030D-6E8A-4147-A177-3AD203B41FA5}">
                      <a16:colId xmlns:a16="http://schemas.microsoft.com/office/drawing/2014/main" val="2204196425"/>
                    </a:ext>
                  </a:extLst>
                </a:gridCol>
                <a:gridCol w="1950670">
                  <a:extLst>
                    <a:ext uri="{9D8B030D-6E8A-4147-A177-3AD203B41FA5}">
                      <a16:colId xmlns:a16="http://schemas.microsoft.com/office/drawing/2014/main" val="680364828"/>
                    </a:ext>
                  </a:extLst>
                </a:gridCol>
                <a:gridCol w="1613009">
                  <a:extLst>
                    <a:ext uri="{9D8B030D-6E8A-4147-A177-3AD203B41FA5}">
                      <a16:colId xmlns:a16="http://schemas.microsoft.com/office/drawing/2014/main" val="1754593814"/>
                    </a:ext>
                  </a:extLst>
                </a:gridCol>
              </a:tblGrid>
              <a:tr h="710486">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050" b="1" u="none" strike="noStrike" dirty="0">
                          <a:solidFill>
                            <a:schemeClr val="bg1"/>
                          </a:solidFill>
                          <a:effectLst/>
                        </a:rPr>
                        <a:t>Ejecución teórica de la medida sobre el total del Plan de Acción respectivo si se ejecuta el 100% de la medida</a:t>
                      </a:r>
                      <a:endParaRPr lang="es-ES" sz="1050" b="1" i="0" u="none" strike="noStrike" dirty="0">
                        <a:solidFill>
                          <a:schemeClr val="bg1"/>
                        </a:solidFill>
                        <a:effectLst/>
                        <a:latin typeface="Calibri" panose="020F0502020204030204" pitchFamily="34" charset="0"/>
                      </a:endParaRPr>
                    </a:p>
                  </a:txBody>
                  <a:tcPr marL="72000" marR="72000" marT="36000" marB="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050" b="1" u="none" strike="noStrike" dirty="0">
                          <a:solidFill>
                            <a:schemeClr val="bg1"/>
                          </a:solidFill>
                          <a:effectLst/>
                        </a:rPr>
                        <a:t>Ejecución final real de la medida sobre el total del Plan de Acción respectivo</a:t>
                      </a:r>
                      <a:endParaRPr lang="es-ES" sz="1050" b="1" i="0" u="none" strike="noStrike" dirty="0">
                        <a:solidFill>
                          <a:schemeClr val="bg1"/>
                        </a:solidFill>
                        <a:effectLst/>
                        <a:latin typeface="Calibri" panose="020F0502020204030204" pitchFamily="34" charset="0"/>
                      </a:endParaRPr>
                    </a:p>
                  </a:txBody>
                  <a:tcPr marL="72000" marR="72000" marT="4413"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511298">
                <a:tc rowSpan="4">
                  <a:txBody>
                    <a:bodyPr/>
                    <a:lstStyle/>
                    <a:p>
                      <a:pPr marL="0" marR="0" lvl="0" indent="0" algn="l" defTabSz="914400" rtl="0" eaLnBrk="1" fontAlgn="b" latinLnBrk="0" hangingPunct="1">
                        <a:lnSpc>
                          <a:spcPct val="100000"/>
                        </a:lnSpc>
                        <a:spcBef>
                          <a:spcPts val="415"/>
                        </a:spcBef>
                        <a:spcAft>
                          <a:spcPts val="1000"/>
                        </a:spcAft>
                        <a:buClrTx/>
                        <a:buSzTx/>
                        <a:buFontTx/>
                        <a:buNone/>
                        <a:tabLst/>
                        <a:defRPr/>
                      </a:pPr>
                      <a:r>
                        <a:rPr lang="es-ES" sz="1200" b="1" u="none" strike="noStrike" kern="1200" dirty="0">
                          <a:solidFill>
                            <a:schemeClr val="tx1"/>
                          </a:solidFill>
                          <a:effectLst/>
                          <a:latin typeface="+mn-lt"/>
                          <a:ea typeface="+mn-ea"/>
                          <a:cs typeface="+mn-cs"/>
                        </a:rPr>
                        <a:t>5.2 Modernizar los procesos para la prestación de servicios.</a:t>
                      </a: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Promover el uso de la administración electrónica incrementando la emisión de certificados digitales (</a:t>
                      </a:r>
                      <a:r>
                        <a:rPr lang="es-ES" sz="1100" b="0" i="0" u="none" strike="noStrike" dirty="0" err="1">
                          <a:solidFill>
                            <a:srgbClr val="000000"/>
                          </a:solidFill>
                          <a:effectLst/>
                          <a:latin typeface="Calibri" panose="020F0502020204030204" pitchFamily="34" charset="0"/>
                        </a:rPr>
                        <a:t>cl@ve</a:t>
                      </a:r>
                      <a:r>
                        <a:rPr lang="es-ES" sz="1100" b="0" i="0" u="none" strike="noStrike" dirty="0">
                          <a:solidFill>
                            <a:srgbClr val="000000"/>
                          </a:solidFill>
                          <a:effectLst/>
                          <a:latin typeface="Calibri" panose="020F0502020204030204" pitchFamily="34" charset="0"/>
                        </a:rPr>
                        <a:t> y FNMT) en las OIAC-OAMR (DGAGET).</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65546992"/>
                  </a:ext>
                </a:extLst>
              </a:tr>
              <a:tr h="511298">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Avanzar en la digitalización del Área de Sanidad y Política Social evitando el empleo de documentos escritos y correo ordinario en la comunicación con otras AAPP (</a:t>
                      </a:r>
                      <a:r>
                        <a:rPr lang="es-ES" sz="1100" b="0" i="0" u="none" strike="noStrike" dirty="0" err="1">
                          <a:solidFill>
                            <a:srgbClr val="000000"/>
                          </a:solidFill>
                          <a:effectLst/>
                          <a:latin typeface="Calibri" panose="020F0502020204030204" pitchFamily="34" charset="0"/>
                        </a:rPr>
                        <a:t>Mº</a:t>
                      </a:r>
                      <a:r>
                        <a:rPr lang="es-ES" sz="1100" b="0" i="0" u="none" strike="noStrike" dirty="0">
                          <a:solidFill>
                            <a:srgbClr val="000000"/>
                          </a:solidFill>
                          <a:effectLst/>
                          <a:latin typeface="Calibri" panose="020F0502020204030204" pitchFamily="34" charset="0"/>
                        </a:rPr>
                        <a:t> Justicia).</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73934538"/>
                  </a:ext>
                </a:extLst>
              </a:tr>
              <a:tr h="48712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Generalizar el uso por las Unidades de la Plataforma de Intermediación de Datos e integrarla con las aplicaciones nativas.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46830380"/>
                  </a:ext>
                </a:extLst>
              </a:tr>
              <a:tr h="511298">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Reducir el número de documentos que se remiten por otras administraciones públicas en formato físico, pese a ser posible su digitalización y envío telemático (DGAGET).</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5503070"/>
                  </a:ext>
                </a:extLst>
              </a:tr>
              <a:tr h="487124">
                <a:tc rowSpan="2">
                  <a:txBody>
                    <a:bodyPr/>
                    <a:lstStyle/>
                    <a:p>
                      <a:pPr marL="0" indent="0" algn="l" defTabSz="914400" rtl="0" eaLnBrk="1" fontAlgn="b" latinLnBrk="0" hangingPunct="1">
                        <a:lnSpc>
                          <a:spcPct val="100000"/>
                        </a:lnSpc>
                        <a:spcBef>
                          <a:spcPts val="415"/>
                        </a:spcBef>
                        <a:spcAft>
                          <a:spcPts val="1000"/>
                        </a:spcAft>
                      </a:pPr>
                      <a:r>
                        <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5.3 Facilitar la interrelación con la ciudadanía.</a:t>
                      </a:r>
                    </a:p>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Campaña de difusión de la OAMR como oficina de asistencia digital</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6834119"/>
                  </a:ext>
                </a:extLst>
              </a:tr>
              <a:tr h="487124">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Desarrollo de un programa de difusión rural de la administración electrónica.</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64403552"/>
                  </a:ext>
                </a:extLst>
              </a:tr>
              <a:tr h="487124">
                <a:tc rowSpan="2">
                  <a:txBody>
                    <a:bodyPr/>
                    <a:lstStyle/>
                    <a:p>
                      <a:pPr algn="l" fontAlgn="ctr"/>
                      <a:r>
                        <a:rPr lang="es-ES" sz="1200" b="1" i="0" u="none" strike="noStrike" dirty="0">
                          <a:solidFill>
                            <a:srgbClr val="000000"/>
                          </a:solidFill>
                          <a:effectLst/>
                          <a:latin typeface="Calibri" panose="020F0502020204030204" pitchFamily="34" charset="0"/>
                        </a:rPr>
                        <a:t>5.4 Asegurar el desarrollo de la jornada laboral en sus diferentes modalidades.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100" b="0" i="0" u="none" strike="noStrike" dirty="0">
                          <a:solidFill>
                            <a:srgbClr val="000000"/>
                          </a:solidFill>
                          <a:effectLst/>
                          <a:latin typeface="Calibri" panose="020F0502020204030204" pitchFamily="34" charset="0"/>
                        </a:rPr>
                        <a:t>Implantar y  fomentar el uso de herramientas y aplicaciones  de  teletrabajo.</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0,75%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534531212"/>
                  </a:ext>
                </a:extLst>
              </a:tr>
              <a:tr h="487124">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100" b="0" i="0" u="none" strike="noStrike" dirty="0">
                          <a:solidFill>
                            <a:srgbClr val="000000"/>
                          </a:solidFill>
                          <a:effectLst/>
                          <a:latin typeface="Calibri" panose="020F0502020204030204" pitchFamily="34" charset="0"/>
                        </a:rPr>
                        <a:t>Implementación de una aplicación de gestión de salas.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637360573"/>
                  </a:ext>
                </a:extLst>
              </a:tr>
            </a:tbl>
          </a:graphicData>
        </a:graphic>
      </p:graphicFrame>
    </p:spTree>
    <p:extLst>
      <p:ext uri="{BB962C8B-B14F-4D97-AF65-F5344CB8AC3E}">
        <p14:creationId xmlns:p14="http://schemas.microsoft.com/office/powerpoint/2010/main" val="863312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077971074"/>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48</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3950208" y="713052"/>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9. MEJORA DE LOS PROCESOS ESPECIALIZADOS. </a:t>
            </a:r>
          </a:p>
        </p:txBody>
      </p:sp>
      <p:sp>
        <p:nvSpPr>
          <p:cNvPr id="14" name="CuadroTexto 13">
            <a:extLst>
              <a:ext uri="{FF2B5EF4-FFF2-40B4-BE49-F238E27FC236}">
                <a16:creationId xmlns:a16="http://schemas.microsoft.com/office/drawing/2014/main" id="{E5989EF2-1A90-4C75-BA5E-E04C2940E55A}"/>
              </a:ext>
            </a:extLst>
          </p:cNvPr>
          <p:cNvSpPr txBox="1"/>
          <p:nvPr/>
        </p:nvSpPr>
        <p:spPr>
          <a:xfrm>
            <a:off x="2518093" y="1272216"/>
            <a:ext cx="8751608" cy="1815882"/>
          </a:xfrm>
          <a:prstGeom prst="rect">
            <a:avLst/>
          </a:prstGeom>
          <a:noFill/>
        </p:spPr>
        <p:txBody>
          <a:bodyPr wrap="square" rtlCol="0">
            <a:spAutoFit/>
          </a:bodyPr>
          <a:lstStyle/>
          <a:p>
            <a:pPr algn="just"/>
            <a:r>
              <a:rPr lang="es-ES" dirty="0">
                <a:solidFill>
                  <a:schemeClr val="accent1">
                    <a:lumMod val="50000"/>
                  </a:schemeClr>
                </a:solidFill>
              </a:rPr>
              <a:t>El </a:t>
            </a:r>
            <a:r>
              <a:rPr lang="es-ES" b="1" dirty="0">
                <a:solidFill>
                  <a:srgbClr val="CC0066"/>
                </a:solidFill>
              </a:rPr>
              <a:t>EJE 6</a:t>
            </a:r>
            <a:r>
              <a:rPr lang="es-ES" dirty="0"/>
              <a:t> </a:t>
            </a:r>
            <a:r>
              <a:rPr lang="es-ES" dirty="0">
                <a:solidFill>
                  <a:schemeClr val="accent1">
                    <a:lumMod val="50000"/>
                  </a:schemeClr>
                </a:solidFill>
              </a:rPr>
              <a:t>del Plan Estratégico 2021-2023 tiene por título </a:t>
            </a:r>
            <a:r>
              <a:rPr lang="es-ES" sz="2000" dirty="0">
                <a:solidFill>
                  <a:srgbClr val="CC0066"/>
                </a:solidFill>
              </a:rPr>
              <a:t>“EJE 6. Mejora de los procesos especializados.” </a:t>
            </a:r>
            <a:r>
              <a:rPr lang="es-ES" sz="2000" dirty="0">
                <a:solidFill>
                  <a:schemeClr val="accent1">
                    <a:lumMod val="50000"/>
                  </a:schemeClr>
                </a:solidFill>
              </a:rPr>
              <a:t>E</a:t>
            </a:r>
            <a:r>
              <a:rPr lang="es-ES" dirty="0">
                <a:solidFill>
                  <a:schemeClr val="accent1">
                    <a:lumMod val="50000"/>
                  </a:schemeClr>
                </a:solidFill>
              </a:rPr>
              <a:t>ste eje tiene por objeto modernizar, digitalizar, agilizar, simplificar y adaptar a las demandas de la ciudadanía los procedimientos y procesos gestionados por Áreas o servicios específicos cuyas mejoras, por su especialidad, no encajan en otros ejes u objetivos estratégicos. Se trata pues de mejoras especificas asociadas a procesos o unidades concretas o especializadas.</a:t>
            </a:r>
          </a:p>
        </p:txBody>
      </p:sp>
      <p:sp>
        <p:nvSpPr>
          <p:cNvPr id="15" name="CuadroTexto 14">
            <a:extLst>
              <a:ext uri="{FF2B5EF4-FFF2-40B4-BE49-F238E27FC236}">
                <a16:creationId xmlns:a16="http://schemas.microsoft.com/office/drawing/2014/main" id="{49122D57-7065-45F0-B986-AC91331BBC7D}"/>
              </a:ext>
            </a:extLst>
          </p:cNvPr>
          <p:cNvSpPr txBox="1"/>
          <p:nvPr/>
        </p:nvSpPr>
        <p:spPr>
          <a:xfrm>
            <a:off x="2518093" y="3247152"/>
            <a:ext cx="8751608" cy="646331"/>
          </a:xfrm>
          <a:prstGeom prst="rect">
            <a:avLst/>
          </a:prstGeom>
          <a:noFill/>
        </p:spPr>
        <p:txBody>
          <a:bodyPr wrap="square" rtlCol="0">
            <a:spAutoFit/>
          </a:bodyPr>
          <a:lstStyle/>
          <a:p>
            <a:pPr algn="just"/>
            <a:r>
              <a:rPr lang="es-ES" dirty="0">
                <a:solidFill>
                  <a:schemeClr val="accent1">
                    <a:lumMod val="50000"/>
                  </a:schemeClr>
                </a:solidFill>
              </a:rPr>
              <a:t>El Eje 6 se concretaba en  </a:t>
            </a:r>
            <a:r>
              <a:rPr lang="es-ES" b="1" dirty="0">
                <a:solidFill>
                  <a:srgbClr val="C00000"/>
                </a:solidFill>
              </a:rPr>
              <a:t>5 objetivos estratégicos </a:t>
            </a:r>
            <a:r>
              <a:rPr lang="es-ES" dirty="0">
                <a:solidFill>
                  <a:schemeClr val="accent1">
                    <a:lumMod val="50000"/>
                  </a:schemeClr>
                </a:solidFill>
              </a:rPr>
              <a:t>que se desarrollaron en </a:t>
            </a:r>
            <a:r>
              <a:rPr lang="es-ES" b="1" dirty="0">
                <a:solidFill>
                  <a:srgbClr val="C00000"/>
                </a:solidFill>
              </a:rPr>
              <a:t>24 medidas, 13 en 2022 y 11 en 2023. </a:t>
            </a:r>
          </a:p>
        </p:txBody>
      </p:sp>
      <p:graphicFrame>
        <p:nvGraphicFramePr>
          <p:cNvPr id="16" name="Tabla 15">
            <a:extLst>
              <a:ext uri="{FF2B5EF4-FFF2-40B4-BE49-F238E27FC236}">
                <a16:creationId xmlns:a16="http://schemas.microsoft.com/office/drawing/2014/main" id="{94933439-FB8B-4614-AE23-A986FCEC310C}"/>
              </a:ext>
            </a:extLst>
          </p:cNvPr>
          <p:cNvGraphicFramePr>
            <a:graphicFrameLocks noGrp="1"/>
          </p:cNvGraphicFramePr>
          <p:nvPr>
            <p:extLst>
              <p:ext uri="{D42A27DB-BD31-4B8C-83A1-F6EECF244321}">
                <p14:modId xmlns:p14="http://schemas.microsoft.com/office/powerpoint/2010/main" val="1932910326"/>
              </p:ext>
            </p:extLst>
          </p:nvPr>
        </p:nvGraphicFramePr>
        <p:xfrm>
          <a:off x="3109603" y="4052537"/>
          <a:ext cx="7568588" cy="2428324"/>
        </p:xfrm>
        <a:graphic>
          <a:graphicData uri="http://schemas.openxmlformats.org/drawingml/2006/table">
            <a:tbl>
              <a:tblPr firstRow="1">
                <a:tableStyleId>{9DCAF9ED-07DC-4A11-8D7F-57B35C25682E}</a:tableStyleId>
              </a:tblPr>
              <a:tblGrid>
                <a:gridCol w="7568588">
                  <a:extLst>
                    <a:ext uri="{9D8B030D-6E8A-4147-A177-3AD203B41FA5}">
                      <a16:colId xmlns:a16="http://schemas.microsoft.com/office/drawing/2014/main" val="3245041723"/>
                    </a:ext>
                  </a:extLst>
                </a:gridCol>
              </a:tblGrid>
              <a:tr h="36379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S" sz="1400" b="1" u="none" strike="noStrike" kern="1200" dirty="0">
                          <a:solidFill>
                            <a:schemeClr val="accent1">
                              <a:lumMod val="50000"/>
                            </a:schemeClr>
                          </a:solidFill>
                          <a:effectLst/>
                          <a:latin typeface="+mn-lt"/>
                          <a:ea typeface="+mn-ea"/>
                          <a:cs typeface="+mn-cs"/>
                        </a:rPr>
                        <a:t>OBJETIVOS ESTRATÉGICOS EJE 6: “MEJORA DE LOS PROCESOS ESPECIALIZADOS.”</a:t>
                      </a:r>
                    </a:p>
                  </a:txBody>
                  <a:tcPr marL="9525" marR="9525" marT="9525" marB="0" anchor="ctr">
                    <a:solidFill>
                      <a:srgbClr val="FF93C9"/>
                    </a:solidFill>
                  </a:tcPr>
                </a:tc>
                <a:extLst>
                  <a:ext uri="{0D108BD9-81ED-4DB2-BD59-A6C34878D82A}">
                    <a16:rowId xmlns:a16="http://schemas.microsoft.com/office/drawing/2014/main" val="1805884026"/>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6.1 Facilitar la prestación simplificada de servicios especializados.</a:t>
                      </a:r>
                    </a:p>
                  </a:txBody>
                  <a:tcPr marL="68580" marR="68580" marT="0" marB="0" anchor="ctr">
                    <a:solidFill>
                      <a:srgbClr val="FFE1F0"/>
                    </a:solidFill>
                  </a:tcPr>
                </a:tc>
                <a:extLst>
                  <a:ext uri="{0D108BD9-81ED-4DB2-BD59-A6C34878D82A}">
                    <a16:rowId xmlns:a16="http://schemas.microsoft.com/office/drawing/2014/main" val="3006738235"/>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6.2 Reducir cargas administrativas a la ciudadanía.</a:t>
                      </a:r>
                    </a:p>
                  </a:txBody>
                  <a:tcPr marL="68580" marR="68580" marT="0" marB="0" anchor="ctr">
                    <a:solidFill>
                      <a:srgbClr val="FFE1F0"/>
                    </a:solidFill>
                  </a:tcPr>
                </a:tc>
                <a:extLst>
                  <a:ext uri="{0D108BD9-81ED-4DB2-BD59-A6C34878D82A}">
                    <a16:rowId xmlns:a16="http://schemas.microsoft.com/office/drawing/2014/main" val="1357815780"/>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6.3 Adaptar los  servicios a las demandas de la ciudadanía.</a:t>
                      </a:r>
                    </a:p>
                  </a:txBody>
                  <a:tcPr marL="68580" marR="68580" marT="0" marB="0" anchor="ctr">
                    <a:solidFill>
                      <a:srgbClr val="FFE1F0"/>
                    </a:solidFill>
                  </a:tcPr>
                </a:tc>
                <a:extLst>
                  <a:ext uri="{0D108BD9-81ED-4DB2-BD59-A6C34878D82A}">
                    <a16:rowId xmlns:a16="http://schemas.microsoft.com/office/drawing/2014/main" val="4165540624"/>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6.4 Mejorar los  procesos internos de Áreas y Servicios.</a:t>
                      </a:r>
                    </a:p>
                  </a:txBody>
                  <a:tcPr marL="68580" marR="68580" marT="0" marB="0" anchor="ctr">
                    <a:solidFill>
                      <a:srgbClr val="FFE1F0"/>
                    </a:solidFill>
                  </a:tcPr>
                </a:tc>
                <a:extLst>
                  <a:ext uri="{0D108BD9-81ED-4DB2-BD59-A6C34878D82A}">
                    <a16:rowId xmlns:a16="http://schemas.microsoft.com/office/drawing/2014/main" val="1559310158"/>
                  </a:ext>
                </a:extLst>
              </a:tr>
              <a:tr h="412906">
                <a:tc>
                  <a:txBody>
                    <a:bodyPr/>
                    <a:lstStyle/>
                    <a:p>
                      <a:pPr marL="0" algn="l" defTabSz="914400" rtl="0" eaLnBrk="1" latinLnBrk="0" hangingPunct="1">
                        <a:lnSpc>
                          <a:spcPct val="115000"/>
                        </a:lnSpc>
                        <a:spcAft>
                          <a:spcPts val="1000"/>
                        </a:spcAft>
                      </a:pPr>
                      <a:r>
                        <a:rPr lang="es-ES" sz="1200" b="1" u="none" strike="noStrike" kern="1200" dirty="0">
                          <a:solidFill>
                            <a:schemeClr val="accent1">
                              <a:lumMod val="50000"/>
                            </a:schemeClr>
                          </a:solidFill>
                          <a:effectLst/>
                          <a:latin typeface="+mn-lt"/>
                          <a:ea typeface="+mn-ea"/>
                          <a:cs typeface="+mn-cs"/>
                        </a:rPr>
                        <a:t>6 5. Avanzar en la implementación de políticas de igualdad</a:t>
                      </a:r>
                    </a:p>
                  </a:txBody>
                  <a:tcPr marL="68580" marR="68580" marT="0" marB="0" anchor="ctr">
                    <a:solidFill>
                      <a:srgbClr val="FFE1F0"/>
                    </a:solidFill>
                  </a:tcPr>
                </a:tc>
                <a:extLst>
                  <a:ext uri="{0D108BD9-81ED-4DB2-BD59-A6C34878D82A}">
                    <a16:rowId xmlns:a16="http://schemas.microsoft.com/office/drawing/2014/main" val="2301114903"/>
                  </a:ext>
                </a:extLst>
              </a:tr>
            </a:tbl>
          </a:graphicData>
        </a:graphic>
      </p:graphicFrame>
      <p:pic>
        <p:nvPicPr>
          <p:cNvPr id="4" name="Imagen 3">
            <a:extLst>
              <a:ext uri="{FF2B5EF4-FFF2-40B4-BE49-F238E27FC236}">
                <a16:creationId xmlns:a16="http://schemas.microsoft.com/office/drawing/2014/main" id="{76FB4DAE-E45B-4312-B468-40619329DE12}"/>
              </a:ext>
            </a:extLst>
          </p:cNvPr>
          <p:cNvPicPr>
            <a:picLocks noChangeAspect="1"/>
          </p:cNvPicPr>
          <p:nvPr/>
        </p:nvPicPr>
        <p:blipFill>
          <a:blip r:embed="rId13"/>
          <a:stretch>
            <a:fillRect/>
          </a:stretch>
        </p:blipFill>
        <p:spPr>
          <a:xfrm>
            <a:off x="11156101" y="684315"/>
            <a:ext cx="762066" cy="810838"/>
          </a:xfrm>
          <a:prstGeom prst="rect">
            <a:avLst/>
          </a:prstGeom>
        </p:spPr>
      </p:pic>
    </p:spTree>
    <p:extLst>
      <p:ext uri="{BB962C8B-B14F-4D97-AF65-F5344CB8AC3E}">
        <p14:creationId xmlns:p14="http://schemas.microsoft.com/office/powerpoint/2010/main" val="1980265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71578753"/>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49</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3950208" y="713052"/>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9. MEJORA DE LOS PROCESOS ESPECIALIZADOS. </a:t>
            </a:r>
          </a:p>
        </p:txBody>
      </p:sp>
      <p:graphicFrame>
        <p:nvGraphicFramePr>
          <p:cNvPr id="10" name="Marcador de contenido 7">
            <a:extLst>
              <a:ext uri="{FF2B5EF4-FFF2-40B4-BE49-F238E27FC236}">
                <a16:creationId xmlns:a16="http://schemas.microsoft.com/office/drawing/2014/main" id="{DBAF0216-8DA3-4C2D-AFF2-2D6C65AACAC7}"/>
              </a:ext>
            </a:extLst>
          </p:cNvPr>
          <p:cNvGraphicFramePr>
            <a:graphicFrameLocks/>
          </p:cNvGraphicFramePr>
          <p:nvPr>
            <p:extLst>
              <p:ext uri="{D42A27DB-BD31-4B8C-83A1-F6EECF244321}">
                <p14:modId xmlns:p14="http://schemas.microsoft.com/office/powerpoint/2010/main" val="2018683578"/>
              </p:ext>
            </p:extLst>
          </p:nvPr>
        </p:nvGraphicFramePr>
        <p:xfrm>
          <a:off x="2364936" y="2007512"/>
          <a:ext cx="9409488" cy="4010021"/>
        </p:xfrm>
        <a:graphic>
          <a:graphicData uri="http://schemas.openxmlformats.org/drawingml/2006/table">
            <a:tbl>
              <a:tblPr firstRow="1" bandRow="1"/>
              <a:tblGrid>
                <a:gridCol w="2359156">
                  <a:extLst>
                    <a:ext uri="{9D8B030D-6E8A-4147-A177-3AD203B41FA5}">
                      <a16:colId xmlns:a16="http://schemas.microsoft.com/office/drawing/2014/main" val="2120316286"/>
                    </a:ext>
                  </a:extLst>
                </a:gridCol>
                <a:gridCol w="1260340">
                  <a:extLst>
                    <a:ext uri="{9D8B030D-6E8A-4147-A177-3AD203B41FA5}">
                      <a16:colId xmlns:a16="http://schemas.microsoft.com/office/drawing/2014/main" val="3254578854"/>
                    </a:ext>
                  </a:extLst>
                </a:gridCol>
                <a:gridCol w="941767">
                  <a:extLst>
                    <a:ext uri="{9D8B030D-6E8A-4147-A177-3AD203B41FA5}">
                      <a16:colId xmlns:a16="http://schemas.microsoft.com/office/drawing/2014/main" val="2025024463"/>
                    </a:ext>
                  </a:extLst>
                </a:gridCol>
                <a:gridCol w="1085850">
                  <a:extLst>
                    <a:ext uri="{9D8B030D-6E8A-4147-A177-3AD203B41FA5}">
                      <a16:colId xmlns:a16="http://schemas.microsoft.com/office/drawing/2014/main" val="2480324120"/>
                    </a:ext>
                  </a:extLst>
                </a:gridCol>
                <a:gridCol w="942975">
                  <a:extLst>
                    <a:ext uri="{9D8B030D-6E8A-4147-A177-3AD203B41FA5}">
                      <a16:colId xmlns:a16="http://schemas.microsoft.com/office/drawing/2014/main" val="1952772150"/>
                    </a:ext>
                  </a:extLst>
                </a:gridCol>
                <a:gridCol w="2819400">
                  <a:extLst>
                    <a:ext uri="{9D8B030D-6E8A-4147-A177-3AD203B41FA5}">
                      <a16:colId xmlns:a16="http://schemas.microsoft.com/office/drawing/2014/main" val="3000376450"/>
                    </a:ext>
                  </a:extLst>
                </a:gridCol>
              </a:tblGrid>
              <a:tr h="415662">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noProof="0" dirty="0">
                          <a:solidFill>
                            <a:schemeClr val="bg1"/>
                          </a:solidFill>
                          <a:latin typeface="+mn-lt"/>
                          <a:cs typeface="Arial"/>
                        </a:rPr>
                        <a:t>OBJETIVO ESTRATÉGICO EJE 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2022</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3505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grid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rtl="0">
                        <a:lnSpc>
                          <a:spcPct val="100000"/>
                        </a:lnSpc>
                        <a:spcBef>
                          <a:spcPts val="785"/>
                        </a:spcBef>
                      </a:pPr>
                      <a:r>
                        <a:rPr lang="es-ES" sz="1400" b="1" noProof="0" dirty="0">
                          <a:solidFill>
                            <a:schemeClr val="accent1">
                              <a:lumMod val="50000"/>
                            </a:schemeClr>
                          </a:solidFill>
                          <a:latin typeface="+mn-lt"/>
                          <a:cs typeface="Arial"/>
                        </a:rPr>
                        <a:t>PLAN DE ACCIÓN 2023</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9AB"/>
                    </a:solidFill>
                  </a:tcPr>
                </a:tc>
                <a:tc hMerge="1">
                  <a:txBody>
                    <a:bodyPr/>
                    <a:lstStyle/>
                    <a:p>
                      <a:pPr marL="363220" rtl="0">
                        <a:lnSpc>
                          <a:spcPct val="100000"/>
                        </a:lnSpc>
                        <a:spcBef>
                          <a:spcPts val="785"/>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3C9"/>
                    </a:solidFill>
                  </a:tcPr>
                </a:tc>
                <a:tc rowSpan="2">
                  <a:txBody>
                    <a:bodyPr/>
                    <a:lstStyle>
                      <a:lvl1pPr marL="0" algn="l" defTabSz="914400" rtl="0" eaLnBrk="1" latinLnBrk="0" hangingPunct="1">
                        <a:defRPr sz="1800" b="1" kern="1200">
                          <a:solidFill>
                            <a:schemeClr val="lt1"/>
                          </a:solidFill>
                          <a:latin typeface="Arial "/>
                        </a:defRPr>
                      </a:lvl1pPr>
                      <a:lvl2pPr marL="457200" algn="l" defTabSz="914400" rtl="0" eaLnBrk="1" latinLnBrk="0" hangingPunct="1">
                        <a:defRPr sz="1800" b="1" kern="1200">
                          <a:solidFill>
                            <a:schemeClr val="lt1"/>
                          </a:solidFill>
                          <a:latin typeface="Arial "/>
                        </a:defRPr>
                      </a:lvl2pPr>
                      <a:lvl3pPr marL="914400" algn="l" defTabSz="914400" rtl="0" eaLnBrk="1" latinLnBrk="0" hangingPunct="1">
                        <a:defRPr sz="1800" b="1" kern="1200">
                          <a:solidFill>
                            <a:schemeClr val="lt1"/>
                          </a:solidFill>
                          <a:latin typeface="Arial "/>
                        </a:defRPr>
                      </a:lvl3pPr>
                      <a:lvl4pPr marL="1371600" algn="l" defTabSz="914400" rtl="0" eaLnBrk="1" latinLnBrk="0" hangingPunct="1">
                        <a:defRPr sz="1800" b="1" kern="1200">
                          <a:solidFill>
                            <a:schemeClr val="lt1"/>
                          </a:solidFill>
                          <a:latin typeface="Arial "/>
                        </a:defRPr>
                      </a:lvl4pPr>
                      <a:lvl5pPr marL="1828800" algn="l" defTabSz="914400" rtl="0" eaLnBrk="1" latinLnBrk="0" hangingPunct="1">
                        <a:defRPr sz="1800" b="1" kern="1200">
                          <a:solidFill>
                            <a:schemeClr val="lt1"/>
                          </a:solidFill>
                          <a:latin typeface="Arial "/>
                        </a:defRPr>
                      </a:lvl5pPr>
                      <a:lvl6pPr marL="2286000" algn="l" defTabSz="914400" rtl="0" eaLnBrk="1" latinLnBrk="0" hangingPunct="1">
                        <a:defRPr sz="1800" b="1" kern="1200">
                          <a:solidFill>
                            <a:schemeClr val="lt1"/>
                          </a:solidFill>
                          <a:latin typeface="Arial "/>
                        </a:defRPr>
                      </a:lvl6pPr>
                      <a:lvl7pPr marL="2743200" algn="l" defTabSz="914400" rtl="0" eaLnBrk="1" latinLnBrk="0" hangingPunct="1">
                        <a:defRPr sz="1800" b="1" kern="1200">
                          <a:solidFill>
                            <a:schemeClr val="lt1"/>
                          </a:solidFill>
                          <a:latin typeface="Arial "/>
                        </a:defRPr>
                      </a:lvl7pPr>
                      <a:lvl8pPr marL="3200400" algn="l" defTabSz="914400" rtl="0" eaLnBrk="1" latinLnBrk="0" hangingPunct="1">
                        <a:defRPr sz="1800" b="1" kern="1200">
                          <a:solidFill>
                            <a:schemeClr val="lt1"/>
                          </a:solidFill>
                          <a:latin typeface="Arial "/>
                        </a:defRPr>
                      </a:lvl8pPr>
                      <a:lvl9pPr marL="3657600" algn="l" defTabSz="914400" rtl="0" eaLnBrk="1" latinLnBrk="0" hangingPunct="1">
                        <a:defRPr sz="1800" b="1" kern="1200">
                          <a:solidFill>
                            <a:schemeClr val="lt1"/>
                          </a:solidFill>
                          <a:latin typeface="Arial "/>
                        </a:defRPr>
                      </a:lvl9pPr>
                    </a:lstStyle>
                    <a:p>
                      <a:pPr marL="0" indent="0" algn="ctr" defTabSz="914400" rtl="0" eaLnBrk="1" latinLnBrk="0" hangingPunct="1">
                        <a:lnSpc>
                          <a:spcPct val="100000"/>
                        </a:lnSpc>
                        <a:spcBef>
                          <a:spcPts val="785"/>
                        </a:spcBef>
                      </a:pPr>
                      <a:r>
                        <a:rPr lang="es-ES" sz="1400" b="1" kern="1200" noProof="0" dirty="0">
                          <a:solidFill>
                            <a:schemeClr val="bg1"/>
                          </a:solidFill>
                          <a:latin typeface="+mn-lt"/>
                          <a:ea typeface="+mn-ea"/>
                          <a:cs typeface="Arial"/>
                        </a:rPr>
                        <a:t>TOTAL MEDIDAS EJECUTADAS AL 100%/TOTAL 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2382104278"/>
                  </a:ext>
                </a:extLst>
              </a:tr>
              <a:tr h="433794">
                <a:tc vMerge="1">
                  <a:txBody>
                    <a:bodyPr/>
                    <a:lstStyle/>
                    <a:p>
                      <a:pPr marL="2279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Nº de </a:t>
                      </a:r>
                    </a:p>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indent="0" algn="ctr" rtl="0">
                        <a:lnSpc>
                          <a:spcPct val="100000"/>
                        </a:lnSpc>
                        <a:spcBef>
                          <a:spcPts val="0"/>
                        </a:spcBef>
                      </a:pPr>
                      <a:r>
                        <a:rPr lang="es-ES" sz="1400" b="1" kern="1200" noProof="0" dirty="0">
                          <a:solidFill>
                            <a:schemeClr val="accent1">
                              <a:lumMod val="50000"/>
                            </a:schemeClr>
                          </a:solidFill>
                          <a:latin typeface="+mn-lt"/>
                          <a:ea typeface="+mn-ea"/>
                          <a:cs typeface="Arial"/>
                        </a:rPr>
                        <a:t>Medidas ejecutadas al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D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400" b="1" kern="1200" noProof="0" dirty="0">
                        <a:solidFill>
                          <a:schemeClr val="accent1">
                            <a:lumMod val="50000"/>
                          </a:schemeClr>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Nº 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a:t>
                      </a:r>
                    </a:p>
                    <a:p>
                      <a:pPr marL="363220" rtl="0">
                        <a:lnSpc>
                          <a:spcPct val="100000"/>
                        </a:lnSpc>
                        <a:spcBef>
                          <a:spcPts val="0"/>
                        </a:spcBef>
                      </a:pP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kern="1200" noProof="0" dirty="0">
                          <a:solidFill>
                            <a:schemeClr val="accent1">
                              <a:lumMod val="50000"/>
                            </a:schemeClr>
                          </a:solidFill>
                          <a:latin typeface="+mn-lt"/>
                          <a:ea typeface="+mn-ea"/>
                          <a:cs typeface="Arial"/>
                        </a:rPr>
                        <a:t>Medidas ejecutadas al 100%</a:t>
                      </a:r>
                      <a:endParaRPr lang="es-ES" sz="1400" noProof="0" dirty="0">
                        <a:solidFill>
                          <a:schemeClr val="accent1">
                            <a:lumMod val="5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FCF"/>
                    </a:solidFill>
                  </a:tcPr>
                </a:tc>
                <a:tc vMerge="1">
                  <a:txBody>
                    <a:bodyPr/>
                    <a:lstStyle/>
                    <a:p>
                      <a:pPr marL="367665" rtl="0">
                        <a:lnSpc>
                          <a:spcPct val="100000"/>
                        </a:lnSpc>
                        <a:spcBef>
                          <a:spcPts val="785"/>
                        </a:spcBef>
                      </a:pPr>
                      <a:endParaRPr lang="es-ES" sz="1400" noProof="0" dirty="0">
                        <a:solidFill>
                          <a:schemeClr val="bg2">
                            <a:lumMod val="20000"/>
                            <a:lumOff val="80000"/>
                          </a:schemeClr>
                        </a:solidFill>
                        <a:latin typeface="+mn-lt"/>
                        <a:cs typeface="Arial"/>
                      </a:endParaRP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7082"/>
                    </a:solidFill>
                  </a:tcPr>
                </a:tc>
                <a:extLst>
                  <a:ext uri="{0D108BD9-81ED-4DB2-BD59-A6C34878D82A}">
                    <a16:rowId xmlns:a16="http://schemas.microsoft.com/office/drawing/2014/main" val="2013428733"/>
                  </a:ext>
                </a:extLst>
              </a:tr>
              <a:tr h="505998">
                <a:tc>
                  <a:txBody>
                    <a:bodyPr/>
                    <a:lstStyle/>
                    <a:p>
                      <a:pPr marL="0" algn="l" defTabSz="914400" rtl="0" eaLnBrk="1" latinLnBrk="0" hangingPunct="1">
                        <a:lnSpc>
                          <a:spcPct val="115000"/>
                        </a:lnSpc>
                        <a:spcAft>
                          <a:spcPts val="1000"/>
                        </a:spcAft>
                      </a:pPr>
                      <a:r>
                        <a:rPr lang="es-ES" sz="1050" b="1" u="none" strike="noStrike" kern="1200">
                          <a:solidFill>
                            <a:schemeClr val="tx1"/>
                          </a:solidFill>
                          <a:effectLst/>
                          <a:latin typeface="+mn-lt"/>
                          <a:ea typeface="+mn-ea"/>
                          <a:cs typeface="+mn-cs"/>
                        </a:rPr>
                        <a:t>6.1 Facilitar la prestación simplificada de servicios especializados.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043928045"/>
                  </a:ext>
                </a:extLst>
              </a:tr>
              <a:tr h="391601">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6.2 Reducir cargas administrativas a la ciudadanía.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747985502"/>
                  </a:ext>
                </a:extLst>
              </a:tr>
              <a:tr h="415662">
                <a:tc>
                  <a:txBody>
                    <a:bodyPr/>
                    <a:lstStyle/>
                    <a:p>
                      <a:pPr marL="0" algn="l" defTabSz="914400" rtl="0" eaLnBrk="1" latinLnBrk="0" hangingPunct="1">
                        <a:lnSpc>
                          <a:spcPct val="115000"/>
                        </a:lnSpc>
                        <a:spcAft>
                          <a:spcPts val="1000"/>
                        </a:spcAft>
                      </a:pPr>
                      <a:r>
                        <a:rPr lang="es-ES" sz="1050" b="1" u="none" strike="noStrike" kern="1200">
                          <a:solidFill>
                            <a:schemeClr val="tx1"/>
                          </a:solidFill>
                          <a:effectLst/>
                          <a:latin typeface="+mn-lt"/>
                          <a:ea typeface="+mn-ea"/>
                          <a:cs typeface="+mn-cs"/>
                        </a:rPr>
                        <a:t>6.3 Adaptar los  servicios a las demandas de la ciudadanía.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49740845"/>
                  </a:ext>
                </a:extLst>
              </a:tr>
              <a:tr h="505998">
                <a:tc>
                  <a:txBody>
                    <a:bodyPr/>
                    <a:lstStyle/>
                    <a:p>
                      <a:pPr marL="0" algn="l" defTabSz="914400" rtl="0" eaLnBrk="1" latinLnBrk="0" hangingPunct="1">
                        <a:lnSpc>
                          <a:spcPct val="115000"/>
                        </a:lnSpc>
                        <a:spcAft>
                          <a:spcPts val="1000"/>
                        </a:spcAft>
                      </a:pPr>
                      <a:r>
                        <a:rPr lang="es-ES" sz="1050" b="1" u="none" strike="noStrike" kern="1200">
                          <a:solidFill>
                            <a:schemeClr val="tx1"/>
                          </a:solidFill>
                          <a:effectLst/>
                          <a:latin typeface="+mn-lt"/>
                          <a:ea typeface="+mn-ea"/>
                          <a:cs typeface="+mn-cs"/>
                        </a:rPr>
                        <a:t>6.4 Mejorar los  procesos internos de Áreas y Servicios.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noProof="0" dirty="0">
                          <a:solidFill>
                            <a:schemeClr val="accent1">
                              <a:lumMod val="50000"/>
                            </a:schemeClr>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noProof="0" dirty="0">
                          <a:solidFill>
                            <a:schemeClr val="accent1">
                              <a:lumMod val="50000"/>
                            </a:schemeClr>
                          </a:solidFill>
                          <a:latin typeface="+mn-lt"/>
                          <a:ea typeface="+mn-ea"/>
                          <a:cs typeface="Arial"/>
                        </a:rPr>
                        <a:t>8/11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803609066"/>
                  </a:ext>
                </a:extLst>
              </a:tr>
              <a:tr h="505998">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6 5. Avanzar en la implementación de políticas de igualdad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lgn="ctr" defTabSz="914400" rtl="0" eaLnBrk="1" latinLnBrk="0" hangingPunct="1">
                        <a:lnSpc>
                          <a:spcPct val="100000"/>
                        </a:lnSpc>
                        <a:spcBef>
                          <a:spcPts val="415"/>
                        </a:spcBef>
                      </a:pPr>
                      <a:r>
                        <a:rPr lang="es-ES" sz="1200" b="1" kern="1200" dirty="0">
                          <a:solidFill>
                            <a:schemeClr val="accent1">
                              <a:lumMod val="50000"/>
                            </a:schemeClr>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pPr>
                      <a:r>
                        <a:rPr lang="es-ES" sz="1200" b="1" kern="1200" dirty="0">
                          <a:solidFill>
                            <a:schemeClr val="accent1">
                              <a:lumMod val="50000"/>
                            </a:schemeClr>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defTabSz="914400" rtl="0" eaLnBrk="1" latinLnBrk="0" hangingPunct="1">
                        <a:lnSpc>
                          <a:spcPct val="100000"/>
                        </a:lnSpc>
                        <a:spcBef>
                          <a:spcPts val="415"/>
                        </a:spcBef>
                        <a:tabLst>
                          <a:tab pos="0" algn="l"/>
                        </a:tabLst>
                      </a:pPr>
                      <a:r>
                        <a:rPr lang="es-ES" sz="1200" b="1" kern="1200" dirty="0">
                          <a:solidFill>
                            <a:schemeClr val="accent1">
                              <a:lumMod val="50000"/>
                            </a:schemeClr>
                          </a:solidFill>
                          <a:latin typeface="+mn-lt"/>
                          <a:ea typeface="+mn-ea"/>
                          <a:cs typeface="Arial"/>
                        </a:rPr>
                        <a:t>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135623401"/>
                  </a:ext>
                </a:extLst>
              </a:tr>
              <a:tr h="415662">
                <a:tc>
                  <a:txBody>
                    <a:bodyPr/>
                    <a:lstStyle/>
                    <a:p>
                      <a:pPr marL="227965" algn="l" defTabSz="914400" rtl="0" eaLnBrk="1" fontAlgn="b" latinLnBrk="0" hangingPunct="1">
                        <a:lnSpc>
                          <a:spcPct val="100000"/>
                        </a:lnSpc>
                        <a:spcBef>
                          <a:spcPts val="415"/>
                        </a:spcBef>
                      </a:pPr>
                      <a:r>
                        <a:rPr lang="es-ES" sz="1800" b="1" kern="1200" dirty="0">
                          <a:solidFill>
                            <a:schemeClr val="accent1">
                              <a:lumMod val="50000"/>
                            </a:schemeClr>
                          </a:solidFill>
                          <a:latin typeface="+mn-lt"/>
                          <a:ea typeface="+mn-ea"/>
                          <a:cs typeface="Arial"/>
                        </a:rPr>
                        <a:t>TOTAL</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p>
                      <a:pPr marL="0" indent="0" algn="ctr" defTabSz="914400" rtl="0" eaLnBrk="1" fontAlgn="b" latinLnBrk="0" hangingPunct="1">
                        <a:lnSpc>
                          <a:spcPct val="100000"/>
                        </a:lnSpc>
                        <a:spcBef>
                          <a:spcPts val="415"/>
                        </a:spcBef>
                      </a:pPr>
                      <a:r>
                        <a:rPr lang="es-ES" sz="1800" b="1" kern="1200" noProof="0" dirty="0">
                          <a:solidFill>
                            <a:schemeClr val="accent1">
                              <a:lumMod val="50000"/>
                            </a:schemeClr>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C3FD"/>
                    </a:solidFill>
                  </a:tcPr>
                </a:tc>
                <a:tc>
                  <a:txBody>
                    <a:bodyPr/>
                    <a:lstStyle>
                      <a:lvl1pPr marL="0" algn="l" defTabSz="914400" rtl="0" eaLnBrk="1" latinLnBrk="0" hangingPunct="1">
                        <a:defRPr sz="1800" kern="1200">
                          <a:solidFill>
                            <a:schemeClr val="dk1"/>
                          </a:solidFill>
                          <a:latin typeface="Arial "/>
                        </a:defRPr>
                      </a:lvl1pPr>
                      <a:lvl2pPr marL="457200" algn="l" defTabSz="914400" rtl="0" eaLnBrk="1" latinLnBrk="0" hangingPunct="1">
                        <a:defRPr sz="1800" kern="1200">
                          <a:solidFill>
                            <a:schemeClr val="dk1"/>
                          </a:solidFill>
                          <a:latin typeface="Arial "/>
                        </a:defRPr>
                      </a:lvl2pPr>
                      <a:lvl3pPr marL="914400" algn="l" defTabSz="914400" rtl="0" eaLnBrk="1" latinLnBrk="0" hangingPunct="1">
                        <a:defRPr sz="1800" kern="1200">
                          <a:solidFill>
                            <a:schemeClr val="dk1"/>
                          </a:solidFill>
                          <a:latin typeface="Arial "/>
                        </a:defRPr>
                      </a:lvl3pPr>
                      <a:lvl4pPr marL="1371600" algn="l" defTabSz="914400" rtl="0" eaLnBrk="1" latinLnBrk="0" hangingPunct="1">
                        <a:defRPr sz="1800" kern="1200">
                          <a:solidFill>
                            <a:schemeClr val="dk1"/>
                          </a:solidFill>
                          <a:latin typeface="Arial "/>
                        </a:defRPr>
                      </a:lvl4pPr>
                      <a:lvl5pPr marL="1828800" algn="l" defTabSz="914400" rtl="0" eaLnBrk="1" latinLnBrk="0" hangingPunct="1">
                        <a:defRPr sz="1800" kern="1200">
                          <a:solidFill>
                            <a:schemeClr val="dk1"/>
                          </a:solidFill>
                          <a:latin typeface="Arial "/>
                        </a:defRPr>
                      </a:lvl5pPr>
                      <a:lvl6pPr marL="2286000" algn="l" defTabSz="914400" rtl="0" eaLnBrk="1" latinLnBrk="0" hangingPunct="1">
                        <a:defRPr sz="1800" kern="1200">
                          <a:solidFill>
                            <a:schemeClr val="dk1"/>
                          </a:solidFill>
                          <a:latin typeface="Arial "/>
                        </a:defRPr>
                      </a:lvl6pPr>
                      <a:lvl7pPr marL="2743200" algn="l" defTabSz="914400" rtl="0" eaLnBrk="1" latinLnBrk="0" hangingPunct="1">
                        <a:defRPr sz="1800" kern="1200">
                          <a:solidFill>
                            <a:schemeClr val="dk1"/>
                          </a:solidFill>
                          <a:latin typeface="Arial "/>
                        </a:defRPr>
                      </a:lvl7pPr>
                      <a:lvl8pPr marL="3200400" algn="l" defTabSz="914400" rtl="0" eaLnBrk="1" latinLnBrk="0" hangingPunct="1">
                        <a:defRPr sz="1800" kern="1200">
                          <a:solidFill>
                            <a:schemeClr val="dk1"/>
                          </a:solidFill>
                          <a:latin typeface="Arial "/>
                        </a:defRPr>
                      </a:lvl8pPr>
                      <a:lvl9pPr marL="3657600" algn="l" defTabSz="914400" rtl="0" eaLnBrk="1" latinLnBrk="0" hangingPunct="1">
                        <a:defRPr sz="1800" kern="1200">
                          <a:solidFill>
                            <a:schemeClr val="dk1"/>
                          </a:solidFill>
                          <a:latin typeface="Arial "/>
                        </a:defRPr>
                      </a:lvl9pPr>
                    </a:lstStyle>
                    <a:p>
                      <a:pPr marL="0" indent="0" algn="ctr" defTabSz="914400" rtl="0" eaLnBrk="1" fontAlgn="b" latinLnBrk="0" hangingPunct="1">
                        <a:lnSpc>
                          <a:spcPct val="100000"/>
                        </a:lnSpc>
                        <a:spcBef>
                          <a:spcPts val="415"/>
                        </a:spcBef>
                        <a:tabLst>
                          <a:tab pos="0" algn="l"/>
                        </a:tabLst>
                      </a:pPr>
                      <a:r>
                        <a:rPr lang="es-ES" sz="2000" b="1" kern="1200" noProof="0" dirty="0">
                          <a:solidFill>
                            <a:schemeClr val="bg1"/>
                          </a:solidFill>
                          <a:latin typeface="Calibri" panose="020F0502020204030204" pitchFamily="34" charset="0"/>
                          <a:ea typeface="Calibri" panose="020F0502020204030204" pitchFamily="34" charset="0"/>
                          <a:cs typeface="Calibri" panose="020F0502020204030204" pitchFamily="34" charset="0"/>
                        </a:rPr>
                        <a:t>13/24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0066"/>
                    </a:solidFill>
                  </a:tcPr>
                </a:tc>
                <a:extLst>
                  <a:ext uri="{0D108BD9-81ED-4DB2-BD59-A6C34878D82A}">
                    <a16:rowId xmlns:a16="http://schemas.microsoft.com/office/drawing/2014/main" val="3922316323"/>
                  </a:ext>
                </a:extLst>
              </a:tr>
            </a:tbl>
          </a:graphicData>
        </a:graphic>
      </p:graphicFrame>
      <p:sp>
        <p:nvSpPr>
          <p:cNvPr id="13" name="Rectángulo 12">
            <a:extLst>
              <a:ext uri="{FF2B5EF4-FFF2-40B4-BE49-F238E27FC236}">
                <a16:creationId xmlns:a16="http://schemas.microsoft.com/office/drawing/2014/main" id="{FDF80218-C4DC-48F5-9B3F-65F9185A90B3}"/>
              </a:ext>
            </a:extLst>
          </p:cNvPr>
          <p:cNvSpPr/>
          <p:nvPr/>
        </p:nvSpPr>
        <p:spPr>
          <a:xfrm>
            <a:off x="4529190" y="1397079"/>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6: medidas ejecutadas al 100%</a:t>
            </a:r>
            <a:endParaRPr lang="es-ES" dirty="0">
              <a:solidFill>
                <a:srgbClr val="002060"/>
              </a:solidFill>
            </a:endParaRPr>
          </a:p>
        </p:txBody>
      </p:sp>
      <p:pic>
        <p:nvPicPr>
          <p:cNvPr id="4" name="Imagen 3">
            <a:extLst>
              <a:ext uri="{FF2B5EF4-FFF2-40B4-BE49-F238E27FC236}">
                <a16:creationId xmlns:a16="http://schemas.microsoft.com/office/drawing/2014/main" id="{EE1EC96F-6691-4769-8F84-8FACEE4B2CD0}"/>
              </a:ext>
            </a:extLst>
          </p:cNvPr>
          <p:cNvPicPr>
            <a:picLocks noChangeAspect="1"/>
          </p:cNvPicPr>
          <p:nvPr/>
        </p:nvPicPr>
        <p:blipFill>
          <a:blip r:embed="rId13"/>
          <a:stretch>
            <a:fillRect/>
          </a:stretch>
        </p:blipFill>
        <p:spPr>
          <a:xfrm rot="251624">
            <a:off x="10665544" y="836459"/>
            <a:ext cx="762066" cy="810838"/>
          </a:xfrm>
          <a:prstGeom prst="rect">
            <a:avLst/>
          </a:prstGeom>
        </p:spPr>
      </p:pic>
    </p:spTree>
    <p:extLst>
      <p:ext uri="{BB962C8B-B14F-4D97-AF65-F5344CB8AC3E}">
        <p14:creationId xmlns:p14="http://schemas.microsoft.com/office/powerpoint/2010/main" val="415363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169683226"/>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rgbClr val="CC0066"/>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rgbClr val="CC0066"/>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8" name="Marcador de número de diapositiva 17">
            <a:extLst>
              <a:ext uri="{FF2B5EF4-FFF2-40B4-BE49-F238E27FC236}">
                <a16:creationId xmlns:a16="http://schemas.microsoft.com/office/drawing/2014/main" id="{EEB8C706-F42A-4856-9B70-16FF988AB3B1}"/>
              </a:ext>
            </a:extLst>
          </p:cNvPr>
          <p:cNvSpPr>
            <a:spLocks noGrp="1"/>
          </p:cNvSpPr>
          <p:nvPr>
            <p:ph type="sldNum" sz="quarter" idx="12"/>
          </p:nvPr>
        </p:nvSpPr>
        <p:spPr/>
        <p:txBody>
          <a:bodyPr/>
          <a:lstStyle/>
          <a:p>
            <a:fld id="{43B9F2F5-9901-4B50-B674-E5A258050F84}" type="slidenum">
              <a:rPr lang="es-ES" smtClean="0"/>
              <a:t>5</a:t>
            </a:fld>
            <a:endParaRPr lang="es-ES"/>
          </a:p>
        </p:txBody>
      </p:sp>
      <p:cxnSp>
        <p:nvCxnSpPr>
          <p:cNvPr id="10" name="Conector recto 9">
            <a:extLst>
              <a:ext uri="{FF2B5EF4-FFF2-40B4-BE49-F238E27FC236}">
                <a16:creationId xmlns:a16="http://schemas.microsoft.com/office/drawing/2014/main" id="{0647FE30-BF77-49BE-A773-7AAEB5E34CB0}"/>
              </a:ext>
              <a:ext uri="{C183D7F6-B498-43B3-948B-1728B52AA6E4}">
                <adec:decorative xmlns:adec="http://schemas.microsoft.com/office/drawing/2017/decorative" val="1"/>
              </a:ext>
            </a:extLst>
          </p:cNvPr>
          <p:cNvCxnSpPr>
            <a:cxnSpLocks/>
          </p:cNvCxnSpPr>
          <p:nvPr/>
        </p:nvCxnSpPr>
        <p:spPr>
          <a:xfrm>
            <a:off x="3690123" y="4059351"/>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8728695B-52B0-43B4-9D63-5AB0AE745FF0}"/>
              </a:ext>
              <a:ext uri="{C183D7F6-B498-43B3-948B-1728B52AA6E4}">
                <adec:decorative xmlns:adec="http://schemas.microsoft.com/office/drawing/2017/decorative" val="1"/>
              </a:ext>
            </a:extLst>
          </p:cNvPr>
          <p:cNvCxnSpPr>
            <a:cxnSpLocks/>
          </p:cNvCxnSpPr>
          <p:nvPr/>
        </p:nvCxnSpPr>
        <p:spPr>
          <a:xfrm>
            <a:off x="4971370" y="4059351"/>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305854B-A9F6-4A22-A5B0-C1A85B0E5670}"/>
              </a:ext>
              <a:ext uri="{C183D7F6-B498-43B3-948B-1728B52AA6E4}">
                <adec:decorative xmlns:adec="http://schemas.microsoft.com/office/drawing/2017/decorative" val="1"/>
              </a:ext>
            </a:extLst>
          </p:cNvPr>
          <p:cNvCxnSpPr>
            <a:cxnSpLocks/>
          </p:cNvCxnSpPr>
          <p:nvPr/>
        </p:nvCxnSpPr>
        <p:spPr>
          <a:xfrm>
            <a:off x="6252617" y="4059351"/>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EFE6E3B5-19A9-4544-A869-B79B80822EBD}"/>
              </a:ext>
              <a:ext uri="{C183D7F6-B498-43B3-948B-1728B52AA6E4}">
                <adec:decorative xmlns:adec="http://schemas.microsoft.com/office/drawing/2017/decorative" val="1"/>
              </a:ext>
            </a:extLst>
          </p:cNvPr>
          <p:cNvCxnSpPr>
            <a:cxnSpLocks/>
          </p:cNvCxnSpPr>
          <p:nvPr/>
        </p:nvCxnSpPr>
        <p:spPr>
          <a:xfrm>
            <a:off x="7533864" y="4059351"/>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F82537CE-D814-41C4-9810-62F4DB90733C}"/>
              </a:ext>
              <a:ext uri="{C183D7F6-B498-43B3-948B-1728B52AA6E4}">
                <adec:decorative xmlns:adec="http://schemas.microsoft.com/office/drawing/2017/decorative" val="1"/>
              </a:ext>
            </a:extLst>
          </p:cNvPr>
          <p:cNvCxnSpPr>
            <a:cxnSpLocks/>
          </p:cNvCxnSpPr>
          <p:nvPr/>
        </p:nvCxnSpPr>
        <p:spPr>
          <a:xfrm>
            <a:off x="8815111" y="4059351"/>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6C9B21C-F18F-4AFD-8AEC-56E3CCF9A588}"/>
              </a:ext>
              <a:ext uri="{C183D7F6-B498-43B3-948B-1728B52AA6E4}">
                <adec:decorative xmlns:adec="http://schemas.microsoft.com/office/drawing/2017/decorative" val="1"/>
              </a:ext>
            </a:extLst>
          </p:cNvPr>
          <p:cNvCxnSpPr>
            <a:cxnSpLocks/>
          </p:cNvCxnSpPr>
          <p:nvPr/>
        </p:nvCxnSpPr>
        <p:spPr>
          <a:xfrm>
            <a:off x="10096356" y="4059351"/>
            <a:ext cx="0" cy="11966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Codo 35">
            <a:extLst>
              <a:ext uri="{FF2B5EF4-FFF2-40B4-BE49-F238E27FC236}">
                <a16:creationId xmlns:a16="http://schemas.microsoft.com/office/drawing/2014/main" id="{A2A47605-A4C9-4B74-BA10-78F26230129D}"/>
              </a:ext>
              <a:ext uri="{C183D7F6-B498-43B3-948B-1728B52AA6E4}">
                <adec:decorative xmlns:adec="http://schemas.microsoft.com/office/drawing/2017/decorative" val="1"/>
              </a:ext>
            </a:extLst>
          </p:cNvPr>
          <p:cNvCxnSpPr>
            <a:cxnSpLocks/>
          </p:cNvCxnSpPr>
          <p:nvPr/>
        </p:nvCxnSpPr>
        <p:spPr>
          <a:xfrm rot="5400000">
            <a:off x="4517789" y="1183141"/>
            <a:ext cx="1547783" cy="3296363"/>
          </a:xfrm>
          <a:prstGeom prst="bentConnector3">
            <a:avLst>
              <a:gd name="adj1" fmla="val 50687"/>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Codo 48">
            <a:extLst>
              <a:ext uri="{FF2B5EF4-FFF2-40B4-BE49-F238E27FC236}">
                <a16:creationId xmlns:a16="http://schemas.microsoft.com/office/drawing/2014/main" id="{9A813416-9BB9-4672-8F8C-8A72C00FED44}"/>
              </a:ext>
              <a:ext uri="{C183D7F6-B498-43B3-948B-1728B52AA6E4}">
                <adec:decorative xmlns:adec="http://schemas.microsoft.com/office/drawing/2017/decorative" val="1"/>
              </a:ext>
            </a:extLst>
          </p:cNvPr>
          <p:cNvCxnSpPr>
            <a:cxnSpLocks/>
            <a:stCxn id="25" idx="2"/>
            <a:endCxn id="39" idx="0"/>
          </p:cNvCxnSpPr>
          <p:nvPr/>
        </p:nvCxnSpPr>
        <p:spPr>
          <a:xfrm rot="16200000" flipH="1">
            <a:off x="7744218" y="807211"/>
            <a:ext cx="1547783" cy="3156493"/>
          </a:xfrm>
          <a:prstGeom prst="bentConnector3">
            <a:avLst>
              <a:gd name="adj1" fmla="val 79539"/>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309F226-B450-4166-AC47-3C1CB3D544D1}"/>
              </a:ext>
              <a:ext uri="{C183D7F6-B498-43B3-948B-1728B52AA6E4}">
                <adec:decorative xmlns:adec="http://schemas.microsoft.com/office/drawing/2017/decorative" val="1"/>
              </a:ext>
            </a:extLst>
          </p:cNvPr>
          <p:cNvCxnSpPr>
            <a:cxnSpLocks/>
          </p:cNvCxnSpPr>
          <p:nvPr/>
        </p:nvCxnSpPr>
        <p:spPr>
          <a:xfrm>
            <a:off x="8815111" y="2838184"/>
            <a:ext cx="0" cy="32116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79427446-1CFF-4495-B6B7-788B58CD7D88}"/>
              </a:ext>
              <a:ext uri="{C183D7F6-B498-43B3-948B-1728B52AA6E4}">
                <adec:decorative xmlns:adec="http://schemas.microsoft.com/office/drawing/2017/decorative" val="1"/>
              </a:ext>
            </a:extLst>
          </p:cNvPr>
          <p:cNvCxnSpPr>
            <a:cxnSpLocks/>
          </p:cNvCxnSpPr>
          <p:nvPr/>
        </p:nvCxnSpPr>
        <p:spPr>
          <a:xfrm>
            <a:off x="7533864" y="2838184"/>
            <a:ext cx="0" cy="32116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48893994-69BA-45CF-A4E1-BB487102BEBB}"/>
              </a:ext>
              <a:ext uri="{C183D7F6-B498-43B3-948B-1728B52AA6E4}">
                <adec:decorative xmlns:adec="http://schemas.microsoft.com/office/drawing/2017/decorative" val="1"/>
              </a:ext>
            </a:extLst>
          </p:cNvPr>
          <p:cNvCxnSpPr>
            <a:cxnSpLocks/>
          </p:cNvCxnSpPr>
          <p:nvPr/>
        </p:nvCxnSpPr>
        <p:spPr>
          <a:xfrm>
            <a:off x="6252617" y="2838184"/>
            <a:ext cx="0" cy="32116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9B685785-4B8C-44F5-BA4F-F69D7B18E23D}"/>
              </a:ext>
              <a:ext uri="{C183D7F6-B498-43B3-948B-1728B52AA6E4}">
                <adec:decorative xmlns:adec="http://schemas.microsoft.com/office/drawing/2017/decorative" val="1"/>
              </a:ext>
            </a:extLst>
          </p:cNvPr>
          <p:cNvCxnSpPr>
            <a:cxnSpLocks/>
          </p:cNvCxnSpPr>
          <p:nvPr/>
        </p:nvCxnSpPr>
        <p:spPr>
          <a:xfrm>
            <a:off x="4971370" y="2838184"/>
            <a:ext cx="0" cy="321166"/>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D470AE35-C8C0-4588-97FA-73C8710A83DA}"/>
              </a:ext>
              <a:ext uri="{C183D7F6-B498-43B3-948B-1728B52AA6E4}">
                <adec:decorative xmlns:adec="http://schemas.microsoft.com/office/drawing/2017/decorative" val="1"/>
              </a:ext>
            </a:extLst>
          </p:cNvPr>
          <p:cNvCxnSpPr>
            <a:cxnSpLocks/>
          </p:cNvCxnSpPr>
          <p:nvPr/>
        </p:nvCxnSpPr>
        <p:spPr>
          <a:xfrm flipH="1">
            <a:off x="6252616" y="2139684"/>
            <a:ext cx="687247"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Rectángulo 24" descr="Jerarquía de nivel 1">
            <a:extLst>
              <a:ext uri="{FF2B5EF4-FFF2-40B4-BE49-F238E27FC236}">
                <a16:creationId xmlns:a16="http://schemas.microsoft.com/office/drawing/2014/main" id="{B6E785B7-B405-4D2B-8E8F-4893C3B4CF95}"/>
              </a:ext>
            </a:extLst>
          </p:cNvPr>
          <p:cNvSpPr/>
          <p:nvPr/>
        </p:nvSpPr>
        <p:spPr>
          <a:xfrm>
            <a:off x="4377370" y="1186136"/>
            <a:ext cx="5124986" cy="425431"/>
          </a:xfrm>
          <a:prstGeom prst="rect">
            <a:avLst/>
          </a:prstGeom>
          <a:solidFill>
            <a:schemeClr val="bg1">
              <a:lumMod val="95000"/>
            </a:schemeClr>
          </a:solidFill>
          <a:ln>
            <a:noFill/>
          </a:ln>
          <a:effectLst/>
          <a:scene3d>
            <a:camera prst="orthographicFront"/>
            <a:lightRig rig="flat" dir="t"/>
          </a:scene3d>
          <a:sp3d prstMaterial="dkEdge"/>
        </p:spPr>
        <p:style>
          <a:lnRef idx="0">
            <a:scrgbClr r="0" g="0" b="0"/>
          </a:lnRef>
          <a:fillRef idx="2">
            <a:scrgbClr r="0" g="0" b="0"/>
          </a:fillRef>
          <a:effectRef idx="1">
            <a:scrgbClr r="0" g="0" b="0"/>
          </a:effectRef>
          <a:fontRef idx="minor">
            <a:schemeClr val="dk1"/>
          </a:fontRef>
        </p:style>
        <p:txBody>
          <a:bodyPr spcFirstLastPara="0" vert="horz" wrap="square" lIns="8255" tIns="8255" rIns="8255" bIns="8255" numCol="1" spcCol="1270" rtlCol="0" anchor="ctr" anchorCtr="0">
            <a:noAutofit/>
          </a:bodyPr>
          <a:lstStyle/>
          <a:p>
            <a:pPr marL="0" marR="0" lvl="0" indent="0" algn="ctr" defTabSz="577850" rtl="0" eaLnBrk="1" fontAlgn="auto" latinLnBrk="0" hangingPunct="1">
              <a:spcBef>
                <a:spcPct val="0"/>
              </a:spcBef>
              <a:buClrTx/>
              <a:buSzTx/>
              <a:buFontTx/>
              <a:buNone/>
              <a:tabLst/>
              <a:defRPr/>
            </a:pPr>
            <a:r>
              <a:rPr kumimoji="0" lang="es-ES" sz="1400" b="1" i="0" u="none" strike="noStrike" kern="1200" cap="none" spc="0" normalizeH="0" baseline="0" noProof="1">
                <a:ln>
                  <a:noFill/>
                </a:ln>
                <a:solidFill>
                  <a:prstClr val="black"/>
                </a:solidFill>
                <a:effectLst/>
                <a:uLnTx/>
                <a:uFillTx/>
                <a:latin typeface="Tw Cen MT Condensed" panose="020B0606020104020203"/>
                <a:ea typeface="+mn-ea"/>
                <a:cs typeface="+mn-cs"/>
              </a:rPr>
              <a:t>PLAN ESTRATÉGICO 2021-2023</a:t>
            </a:r>
            <a:endParaRPr kumimoji="0" lang="es-ES" sz="1400" b="0" i="0" u="none" strike="noStrike" kern="1200" cap="none" spc="0" normalizeH="0" baseline="0" noProof="1">
              <a:ln>
                <a:noFill/>
              </a:ln>
              <a:solidFill>
                <a:prstClr val="black"/>
              </a:solidFill>
              <a:effectLst/>
              <a:uLnTx/>
              <a:uFillTx/>
              <a:latin typeface="Tw Cen MT" panose="020B0602020104020603"/>
              <a:ea typeface="+mn-ea"/>
              <a:cs typeface="+mn-cs"/>
            </a:endParaRPr>
          </a:p>
        </p:txBody>
      </p:sp>
      <p:sp>
        <p:nvSpPr>
          <p:cNvPr id="26" name="Rectángulo 25" descr="Subnivel de jerarquía">
            <a:extLst>
              <a:ext uri="{FF2B5EF4-FFF2-40B4-BE49-F238E27FC236}">
                <a16:creationId xmlns:a16="http://schemas.microsoft.com/office/drawing/2014/main" id="{267B572E-437B-4DD8-B0D2-8F785CC3518D}"/>
              </a:ext>
            </a:extLst>
          </p:cNvPr>
          <p:cNvSpPr/>
          <p:nvPr/>
        </p:nvSpPr>
        <p:spPr>
          <a:xfrm>
            <a:off x="4377371" y="1921667"/>
            <a:ext cx="1875245" cy="425431"/>
          </a:xfrm>
          <a:prstGeom prst="rect">
            <a:avLst/>
          </a:prstGeom>
          <a:solidFill>
            <a:schemeClr val="bg1">
              <a:lumMod val="95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rtlCol="0" anchor="ctr" anchorCtr="0">
            <a:noAutofit/>
          </a:bodyPr>
          <a:lstStyle/>
          <a:p>
            <a:pPr marL="0" marR="0" lvl="0" indent="0" algn="ctr" defTabSz="577850" rtl="0" eaLnBrk="1" fontAlgn="auto" latinLnBrk="0" hangingPunct="1">
              <a:spcBef>
                <a:spcPct val="0"/>
              </a:spcBef>
              <a:buClrTx/>
              <a:buSzTx/>
              <a:buFontTx/>
              <a:buNone/>
              <a:tabLst/>
              <a:defRPr/>
            </a:pPr>
            <a:r>
              <a:rPr kumimoji="0" lang="es-ES" sz="1400" b="1" i="0" u="none" strike="noStrike" kern="1200" cap="none" spc="0" normalizeH="0" baseline="0" noProof="1">
                <a:ln>
                  <a:noFill/>
                </a:ln>
                <a:solidFill>
                  <a:prstClr val="black"/>
                </a:solidFill>
                <a:effectLst/>
                <a:uLnTx/>
                <a:uFillTx/>
                <a:latin typeface="Tw Cen MT Condensed" panose="020B0606020104020203"/>
                <a:ea typeface="+mn-ea"/>
                <a:cs typeface="+mn-cs"/>
              </a:rPr>
              <a:t>PLAN DE ACCIÓN 2022</a:t>
            </a:r>
            <a:endParaRPr kumimoji="0" lang="es-ES" sz="1400" b="0" i="0" u="none" strike="noStrike" kern="1200" cap="none" spc="0" normalizeH="0" baseline="0" noProof="1">
              <a:ln>
                <a:noFill/>
              </a:ln>
              <a:solidFill>
                <a:prstClr val="black"/>
              </a:solidFill>
              <a:effectLst/>
              <a:uLnTx/>
              <a:uFillTx/>
              <a:latin typeface="Tw Cen MT" panose="020B0602020104020603"/>
              <a:ea typeface="+mn-ea"/>
              <a:cs typeface="+mn-cs"/>
            </a:endParaRPr>
          </a:p>
        </p:txBody>
      </p:sp>
      <p:sp>
        <p:nvSpPr>
          <p:cNvPr id="27" name="Rectángulo 26" descr="Elemento 1 de nivel de jerarquía 2">
            <a:extLst>
              <a:ext uri="{FF2B5EF4-FFF2-40B4-BE49-F238E27FC236}">
                <a16:creationId xmlns:a16="http://schemas.microsoft.com/office/drawing/2014/main" id="{32C9E700-4D1D-4118-80ED-5CBE92A33BA8}"/>
              </a:ext>
            </a:extLst>
          </p:cNvPr>
          <p:cNvSpPr/>
          <p:nvPr/>
        </p:nvSpPr>
        <p:spPr>
          <a:xfrm>
            <a:off x="3002876" y="3159350"/>
            <a:ext cx="1281247" cy="900000"/>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algn="ctr" defTabSz="577850">
              <a:spcBef>
                <a:spcPct val="0"/>
              </a:spcBef>
            </a:pPr>
            <a:r>
              <a:rPr lang="es-ES" sz="1400" b="1" dirty="0">
                <a:solidFill>
                  <a:prstClr val="black"/>
                </a:solidFill>
                <a:latin typeface="Tw Cen MT Condensed" panose="020B0606020104020203"/>
              </a:rPr>
              <a:t>MANUAL </a:t>
            </a:r>
            <a:r>
              <a:rPr lang="es-ES" sz="1400" b="1">
                <a:solidFill>
                  <a:prstClr val="black"/>
                </a:solidFill>
                <a:latin typeface="Tw Cen MT Condensed" panose="020B0606020104020203"/>
              </a:rPr>
              <a:t>DE PROCESOS</a:t>
            </a:r>
            <a:endParaRPr lang="es-ES" sz="1400" b="1" noProof="1">
              <a:solidFill>
                <a:prstClr val="black"/>
              </a:solidFill>
              <a:latin typeface="Tw Cen MT Condensed" panose="020B0606020104020203"/>
            </a:endParaRPr>
          </a:p>
        </p:txBody>
      </p:sp>
      <p:sp>
        <p:nvSpPr>
          <p:cNvPr id="28" name="Rectángulo 27" descr="Elemento 1 del nivel de jerarquía 3">
            <a:extLst>
              <a:ext uri="{FF2B5EF4-FFF2-40B4-BE49-F238E27FC236}">
                <a16:creationId xmlns:a16="http://schemas.microsoft.com/office/drawing/2014/main" id="{70083E07-FBAD-4CCC-A000-FD4B0EAC08F5}"/>
              </a:ext>
            </a:extLst>
          </p:cNvPr>
          <p:cNvSpPr/>
          <p:nvPr/>
        </p:nvSpPr>
        <p:spPr>
          <a:xfrm>
            <a:off x="3002876" y="4179014"/>
            <a:ext cx="1281247" cy="1700791"/>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algn="ctr" defTabSz="577850">
              <a:spcBef>
                <a:spcPct val="0"/>
              </a:spcBef>
            </a:pPr>
            <a:r>
              <a:rPr lang="es-ES" sz="1300" b="1" noProof="1">
                <a:solidFill>
                  <a:prstClr val="black"/>
                </a:solidFill>
                <a:latin typeface="Tw Cen MT Condensed" panose="020B0606020104020203"/>
              </a:rPr>
              <a:t>PLAN DE ADECUACIÓN DE NECESIDADES MATERIALES, </a:t>
            </a:r>
          </a:p>
          <a:p>
            <a:pPr algn="ctr" defTabSz="577850">
              <a:spcBef>
                <a:spcPct val="0"/>
              </a:spcBef>
            </a:pPr>
            <a:r>
              <a:rPr lang="es-ES" sz="1300" b="1" noProof="1">
                <a:solidFill>
                  <a:prstClr val="black"/>
                </a:solidFill>
                <a:latin typeface="Tw Cen MT Condensed" panose="020B0606020104020203"/>
              </a:rPr>
              <a:t>AMBIENTALES, TECNOLÓGICAS Y PRESUPUESTARIAS</a:t>
            </a:r>
          </a:p>
        </p:txBody>
      </p:sp>
      <p:sp>
        <p:nvSpPr>
          <p:cNvPr id="29" name="Rectángulo 28" descr="Elemento 2 de nivel de jerarquía 2">
            <a:extLst>
              <a:ext uri="{FF2B5EF4-FFF2-40B4-BE49-F238E27FC236}">
                <a16:creationId xmlns:a16="http://schemas.microsoft.com/office/drawing/2014/main" id="{18D37CBE-2C4E-4167-8412-EE77DA8F76DD}"/>
              </a:ext>
            </a:extLst>
          </p:cNvPr>
          <p:cNvSpPr/>
          <p:nvPr/>
        </p:nvSpPr>
        <p:spPr>
          <a:xfrm>
            <a:off x="4377370" y="3159350"/>
            <a:ext cx="1188000" cy="900000"/>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marR="0" lvl="0" indent="0" algn="ctr" defTabSz="577850" rtl="0" eaLnBrk="1" fontAlgn="auto" latinLnBrk="0" hangingPunct="1">
              <a:spcBef>
                <a:spcPct val="0"/>
              </a:spcBef>
              <a:buClrTx/>
              <a:buSzTx/>
              <a:buFontTx/>
              <a:buNone/>
              <a:tabLst/>
              <a:defRPr/>
            </a:pPr>
            <a:r>
              <a:rPr kumimoji="0" lang="es-ES" sz="1400" b="1" i="0" u="none" strike="noStrike" kern="1200" cap="none" spc="0" normalizeH="0" baseline="0" noProof="1">
                <a:ln>
                  <a:noFill/>
                </a:ln>
                <a:solidFill>
                  <a:prstClr val="black"/>
                </a:solidFill>
                <a:effectLst/>
                <a:uLnTx/>
                <a:uFillTx/>
                <a:latin typeface="Tw Cen MT Condensed" panose="020B0606020104020203"/>
              </a:rPr>
              <a:t>PLAN PARA EL ANÁLISIS DE LA PERCEPCIÓN </a:t>
            </a:r>
            <a:endParaRPr kumimoji="0" lang="es-ES" sz="1400" b="0" i="0" u="none" strike="noStrike" kern="1200" cap="none" spc="0" normalizeH="0" baseline="0" noProof="1">
              <a:ln>
                <a:noFill/>
              </a:ln>
              <a:solidFill>
                <a:prstClr val="black"/>
              </a:solidFill>
              <a:effectLst/>
              <a:uLnTx/>
              <a:uFillTx/>
              <a:latin typeface="Tw Cen MT" panose="020B0602020104020603"/>
            </a:endParaRPr>
          </a:p>
        </p:txBody>
      </p:sp>
      <p:sp>
        <p:nvSpPr>
          <p:cNvPr id="30" name="Rectángulo 29" descr="Elemento 2 del nivel de jerarquía 3">
            <a:extLst>
              <a:ext uri="{FF2B5EF4-FFF2-40B4-BE49-F238E27FC236}">
                <a16:creationId xmlns:a16="http://schemas.microsoft.com/office/drawing/2014/main" id="{1A19BEB3-3084-4F11-B3EC-5BF4C2E9670E}"/>
              </a:ext>
            </a:extLst>
          </p:cNvPr>
          <p:cNvSpPr/>
          <p:nvPr/>
        </p:nvSpPr>
        <p:spPr>
          <a:xfrm>
            <a:off x="4377370" y="4179015"/>
            <a:ext cx="1188000" cy="692587"/>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algn="ctr" defTabSz="577850">
              <a:spcBef>
                <a:spcPct val="0"/>
              </a:spcBef>
            </a:pPr>
            <a:r>
              <a:rPr lang="es-ES" sz="1400" b="1" noProof="1">
                <a:solidFill>
                  <a:prstClr val="black"/>
                </a:solidFill>
                <a:latin typeface="Tw Cen MT Condensed" panose="020B0606020104020203"/>
              </a:rPr>
              <a:t>CÓDIGO ÉTICO Y DE CONDUCTA </a:t>
            </a:r>
          </a:p>
        </p:txBody>
      </p:sp>
      <p:sp>
        <p:nvSpPr>
          <p:cNvPr id="32" name="Rectángulo 31" descr="Elemento 3 de nivel de jerarquía 2">
            <a:extLst>
              <a:ext uri="{FF2B5EF4-FFF2-40B4-BE49-F238E27FC236}">
                <a16:creationId xmlns:a16="http://schemas.microsoft.com/office/drawing/2014/main" id="{7184DEB2-69DE-466B-AA50-B247DE9971DF}"/>
              </a:ext>
            </a:extLst>
          </p:cNvPr>
          <p:cNvSpPr/>
          <p:nvPr/>
        </p:nvSpPr>
        <p:spPr>
          <a:xfrm>
            <a:off x="5658617" y="3159350"/>
            <a:ext cx="1188000" cy="900000"/>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marL="0" marR="0" lvl="0" indent="0" algn="ctr" defTabSz="577850" rtl="0" eaLnBrk="1" fontAlgn="auto" latinLnBrk="0" hangingPunct="1">
              <a:spcBef>
                <a:spcPct val="0"/>
              </a:spcBef>
              <a:buClrTx/>
              <a:buSzTx/>
              <a:buFontTx/>
              <a:buNone/>
              <a:tabLst/>
              <a:defRPr/>
            </a:pPr>
            <a:r>
              <a:rPr kumimoji="0" lang="es-ES" sz="1400" b="1" i="0" u="none" strike="noStrike" kern="1200" cap="none" spc="0" normalizeH="0" baseline="0" noProof="1">
                <a:ln>
                  <a:noFill/>
                </a:ln>
                <a:solidFill>
                  <a:prstClr val="black"/>
                </a:solidFill>
                <a:effectLst/>
                <a:uLnTx/>
                <a:uFillTx/>
                <a:latin typeface="Tw Cen MT Condensed" panose="020B0606020104020203"/>
              </a:rPr>
              <a:t>PROGRAMA DE ALIANZAS</a:t>
            </a:r>
            <a:endParaRPr kumimoji="0" lang="es-ES" sz="1400" b="0" i="0" u="none" strike="noStrike" kern="1200" cap="none" spc="0" normalizeH="0" baseline="0" noProof="1">
              <a:ln>
                <a:noFill/>
              </a:ln>
              <a:solidFill>
                <a:prstClr val="black"/>
              </a:solidFill>
              <a:effectLst/>
              <a:uLnTx/>
              <a:uFillTx/>
              <a:latin typeface="Tw Cen MT" panose="020B0602020104020603"/>
            </a:endParaRPr>
          </a:p>
        </p:txBody>
      </p:sp>
      <p:sp>
        <p:nvSpPr>
          <p:cNvPr id="33" name="Rectángulo 32" descr="Elemento 3 del nivel de jerarquía 3">
            <a:extLst>
              <a:ext uri="{FF2B5EF4-FFF2-40B4-BE49-F238E27FC236}">
                <a16:creationId xmlns:a16="http://schemas.microsoft.com/office/drawing/2014/main" id="{FD3FA1F8-E05D-45E0-A196-751942472986}"/>
              </a:ext>
            </a:extLst>
          </p:cNvPr>
          <p:cNvSpPr/>
          <p:nvPr/>
        </p:nvSpPr>
        <p:spPr>
          <a:xfrm>
            <a:off x="5658617" y="4179014"/>
            <a:ext cx="1188000" cy="1894079"/>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algn="ctr" defTabSz="577850">
              <a:spcBef>
                <a:spcPct val="0"/>
              </a:spcBef>
            </a:pPr>
            <a:r>
              <a:rPr lang="es-ES" sz="1400" b="1" noProof="1">
                <a:solidFill>
                  <a:prstClr val="black"/>
                </a:solidFill>
                <a:latin typeface="Tw Cen MT Condensed" panose="020B0606020104020203"/>
              </a:rPr>
              <a:t>PLAN DE AHORRO, RECICLAJE, RESIDUOS, </a:t>
            </a:r>
          </a:p>
          <a:p>
            <a:pPr algn="ctr" defTabSz="577850">
              <a:spcBef>
                <a:spcPct val="0"/>
              </a:spcBef>
            </a:pPr>
            <a:r>
              <a:rPr lang="es-ES" sz="1400" b="1" noProof="1">
                <a:solidFill>
                  <a:prstClr val="black"/>
                </a:solidFill>
                <a:latin typeface="Tw Cen MT Condensed" panose="020B0606020104020203"/>
              </a:rPr>
              <a:t>EFICIENCIA ENERGÉTICA E IMPACTO AMBIENTAL</a:t>
            </a:r>
          </a:p>
        </p:txBody>
      </p:sp>
      <p:sp>
        <p:nvSpPr>
          <p:cNvPr id="34" name="Rectángulo 33" descr="Elemento 4 de nivel de jerarquía 2">
            <a:extLst>
              <a:ext uri="{FF2B5EF4-FFF2-40B4-BE49-F238E27FC236}">
                <a16:creationId xmlns:a16="http://schemas.microsoft.com/office/drawing/2014/main" id="{E4D5B90F-76C1-41B7-B213-C9F60CAFEE28}"/>
              </a:ext>
            </a:extLst>
          </p:cNvPr>
          <p:cNvSpPr/>
          <p:nvPr/>
        </p:nvSpPr>
        <p:spPr>
          <a:xfrm>
            <a:off x="6939864" y="3159350"/>
            <a:ext cx="1188000" cy="900000"/>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algn="ctr" defTabSz="577850">
              <a:spcBef>
                <a:spcPct val="0"/>
              </a:spcBef>
            </a:pPr>
            <a:r>
              <a:rPr lang="es-ES" sz="1400" b="1" noProof="1">
                <a:solidFill>
                  <a:prstClr val="black"/>
                </a:solidFill>
                <a:latin typeface="Tw Cen MT Condensed" panose="020B0606020104020203"/>
              </a:rPr>
              <a:t>PROGRAMA DE ATENCIÓN </a:t>
            </a:r>
          </a:p>
          <a:p>
            <a:pPr algn="ctr" defTabSz="577850">
              <a:spcBef>
                <a:spcPct val="0"/>
              </a:spcBef>
            </a:pPr>
            <a:r>
              <a:rPr lang="es-ES" sz="1400" b="1" noProof="1">
                <a:solidFill>
                  <a:prstClr val="black"/>
                </a:solidFill>
                <a:latin typeface="Tw Cen MT Condensed" panose="020B0606020104020203"/>
              </a:rPr>
              <a:t>A LAS PERSONAS </a:t>
            </a:r>
          </a:p>
        </p:txBody>
      </p:sp>
      <p:sp>
        <p:nvSpPr>
          <p:cNvPr id="35" name="Rectángulo 34" descr="Elemento 4 del nivel de jerarquía 3">
            <a:extLst>
              <a:ext uri="{FF2B5EF4-FFF2-40B4-BE49-F238E27FC236}">
                <a16:creationId xmlns:a16="http://schemas.microsoft.com/office/drawing/2014/main" id="{4FBD3A8C-15DA-4343-8B11-59AEB259DEA7}"/>
              </a:ext>
            </a:extLst>
          </p:cNvPr>
          <p:cNvSpPr/>
          <p:nvPr/>
        </p:nvSpPr>
        <p:spPr>
          <a:xfrm>
            <a:off x="6939864" y="4179015"/>
            <a:ext cx="1188000" cy="1318018"/>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algn="ctr" defTabSz="577850">
              <a:spcBef>
                <a:spcPct val="0"/>
              </a:spcBef>
            </a:pPr>
            <a:r>
              <a:rPr lang="es-ES" sz="1400" b="1" noProof="1">
                <a:solidFill>
                  <a:prstClr val="black"/>
                </a:solidFill>
                <a:latin typeface="Tw Cen MT Condensed" panose="020B0606020104020203"/>
              </a:rPr>
              <a:t>PLAN DE ADECUACIÓN DE EDIFICIOS, ESPACIOS Y EQUIPOS</a:t>
            </a:r>
          </a:p>
        </p:txBody>
      </p:sp>
      <p:sp>
        <p:nvSpPr>
          <p:cNvPr id="37" name="Rectángulo 36" descr="Elemento 5 de nivel de jerarquía 2">
            <a:extLst>
              <a:ext uri="{FF2B5EF4-FFF2-40B4-BE49-F238E27FC236}">
                <a16:creationId xmlns:a16="http://schemas.microsoft.com/office/drawing/2014/main" id="{E0D1A353-A3BB-4340-BF4F-5179611DE6B8}"/>
              </a:ext>
            </a:extLst>
          </p:cNvPr>
          <p:cNvSpPr/>
          <p:nvPr/>
        </p:nvSpPr>
        <p:spPr>
          <a:xfrm>
            <a:off x="8221111" y="3159350"/>
            <a:ext cx="1188000" cy="900000"/>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algn="ctr" defTabSz="577850">
              <a:spcBef>
                <a:spcPct val="0"/>
              </a:spcBef>
            </a:pPr>
            <a:r>
              <a:rPr lang="es-ES" sz="1400" b="1" noProof="1">
                <a:solidFill>
                  <a:prstClr val="black"/>
                </a:solidFill>
                <a:latin typeface="Tw Cen MT Condensed" panose="020B0606020104020203"/>
              </a:rPr>
              <a:t>CARTA DE SERVICIOS 2023-2026</a:t>
            </a:r>
          </a:p>
        </p:txBody>
      </p:sp>
      <p:sp>
        <p:nvSpPr>
          <p:cNvPr id="38" name="Rectángulo 37" descr="Elemento 5 del nivel de jerarquía 3">
            <a:extLst>
              <a:ext uri="{FF2B5EF4-FFF2-40B4-BE49-F238E27FC236}">
                <a16:creationId xmlns:a16="http://schemas.microsoft.com/office/drawing/2014/main" id="{B7B7169C-AD2C-4115-803C-B2089285A6CB}"/>
              </a:ext>
            </a:extLst>
          </p:cNvPr>
          <p:cNvSpPr/>
          <p:nvPr/>
        </p:nvSpPr>
        <p:spPr>
          <a:xfrm>
            <a:off x="8221111" y="4179015"/>
            <a:ext cx="1188000" cy="1314640"/>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36000" tIns="72000" rIns="36000" bIns="0" numCol="1" spcCol="1270" rtlCol="0" anchor="t" anchorCtr="0">
            <a:noAutofit/>
          </a:bodyPr>
          <a:lstStyle/>
          <a:p>
            <a:pPr algn="ctr" defTabSz="577850">
              <a:spcBef>
                <a:spcPct val="0"/>
              </a:spcBef>
            </a:pPr>
            <a:r>
              <a:rPr lang="es-ES" sz="1300" b="1" noProof="1">
                <a:solidFill>
                  <a:prstClr val="black"/>
                </a:solidFill>
                <a:latin typeface="Tw Cen MT Condensed" panose="020B0606020104020203"/>
              </a:rPr>
              <a:t>PLAN DE RACIONALIZACIÓN DE ARCHIVOS </a:t>
            </a:r>
          </a:p>
          <a:p>
            <a:pPr algn="ctr" defTabSz="577850">
              <a:spcBef>
                <a:spcPct val="0"/>
              </a:spcBef>
            </a:pPr>
            <a:r>
              <a:rPr lang="es-ES" sz="1300" b="1" noProof="1">
                <a:solidFill>
                  <a:prstClr val="black"/>
                </a:solidFill>
                <a:latin typeface="Tw Cen MT Condensed" panose="020B0606020104020203"/>
              </a:rPr>
              <a:t>Y DOCUMENTACIÓN</a:t>
            </a:r>
          </a:p>
        </p:txBody>
      </p:sp>
      <p:sp>
        <p:nvSpPr>
          <p:cNvPr id="39" name="Rectángulo 38" descr="Elemento 6 del nivel de jerarquía 2">
            <a:extLst>
              <a:ext uri="{FF2B5EF4-FFF2-40B4-BE49-F238E27FC236}">
                <a16:creationId xmlns:a16="http://schemas.microsoft.com/office/drawing/2014/main" id="{DCB505D5-2B84-460C-8E26-ABEBC182426E}"/>
              </a:ext>
            </a:extLst>
          </p:cNvPr>
          <p:cNvSpPr/>
          <p:nvPr/>
        </p:nvSpPr>
        <p:spPr>
          <a:xfrm>
            <a:off x="9502356" y="3159350"/>
            <a:ext cx="1188000" cy="900000"/>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36000" rIns="72000" bIns="0" numCol="1" spcCol="1270" rtlCol="0" anchor="t" anchorCtr="0">
            <a:noAutofit/>
          </a:bodyPr>
          <a:lstStyle/>
          <a:p>
            <a:pPr algn="ctr" defTabSz="577850">
              <a:spcBef>
                <a:spcPct val="0"/>
              </a:spcBef>
            </a:pPr>
            <a:r>
              <a:rPr lang="es-ES" sz="1400" b="1" dirty="0">
                <a:solidFill>
                  <a:prstClr val="black"/>
                </a:solidFill>
                <a:latin typeface="Tw Cen MT Condensed" panose="020B0606020104020203"/>
              </a:rPr>
              <a:t>PLAN DE PREVENCIÓN </a:t>
            </a:r>
            <a:br>
              <a:rPr lang="es-ES" sz="1400" b="1" dirty="0">
                <a:solidFill>
                  <a:prstClr val="black"/>
                </a:solidFill>
                <a:latin typeface="Tw Cen MT Condensed" panose="020B0606020104020203"/>
              </a:rPr>
            </a:br>
            <a:r>
              <a:rPr lang="es-ES" sz="1400" b="1" dirty="0">
                <a:solidFill>
                  <a:prstClr val="black"/>
                </a:solidFill>
                <a:latin typeface="Tw Cen MT Condensed" panose="020B0606020104020203"/>
              </a:rPr>
              <a:t>DE RIESGOS LABORALES</a:t>
            </a:r>
            <a:endParaRPr lang="es-ES" sz="1400" b="1" noProof="1">
              <a:solidFill>
                <a:prstClr val="black"/>
              </a:solidFill>
              <a:latin typeface="Tw Cen MT Condensed" panose="020B0606020104020203"/>
            </a:endParaRPr>
          </a:p>
        </p:txBody>
      </p:sp>
      <p:sp>
        <p:nvSpPr>
          <p:cNvPr id="40" name="Rectángulo 39" descr="Elemento 6 del nivel de jerarquía 3">
            <a:extLst>
              <a:ext uri="{FF2B5EF4-FFF2-40B4-BE49-F238E27FC236}">
                <a16:creationId xmlns:a16="http://schemas.microsoft.com/office/drawing/2014/main" id="{79705E5D-FA8F-4238-A1E1-9E9134D0D435}"/>
              </a:ext>
            </a:extLst>
          </p:cNvPr>
          <p:cNvSpPr/>
          <p:nvPr/>
        </p:nvSpPr>
        <p:spPr>
          <a:xfrm>
            <a:off x="9502356" y="4179015"/>
            <a:ext cx="1188000" cy="743030"/>
          </a:xfrm>
          <a:prstGeom prst="rect">
            <a:avLst/>
          </a:prstGeom>
          <a:solidFill>
            <a:srgbClr val="FFEFF7"/>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72000" tIns="108000" rIns="72000" bIns="0" numCol="1" spcCol="1270" rtlCol="0" anchor="t" anchorCtr="0">
            <a:noAutofit/>
          </a:bodyPr>
          <a:lstStyle/>
          <a:p>
            <a:pPr algn="ctr" defTabSz="577850">
              <a:spcBef>
                <a:spcPct val="0"/>
              </a:spcBef>
            </a:pPr>
            <a:r>
              <a:rPr lang="es-ES" sz="1400" b="1" noProof="1">
                <a:solidFill>
                  <a:prstClr val="black"/>
                </a:solidFill>
                <a:latin typeface="Tw Cen MT Condensed" panose="020B0606020104020203"/>
              </a:rPr>
              <a:t>TEST CYKLOS. EVALUACIÓN DE LA CALIDAD</a:t>
            </a:r>
          </a:p>
        </p:txBody>
      </p:sp>
      <p:sp>
        <p:nvSpPr>
          <p:cNvPr id="47" name="Rectángulo 46" descr="Subnivel de jerarquía">
            <a:extLst>
              <a:ext uri="{FF2B5EF4-FFF2-40B4-BE49-F238E27FC236}">
                <a16:creationId xmlns:a16="http://schemas.microsoft.com/office/drawing/2014/main" id="{B8A2318D-8222-43C9-97E2-ACE9A76CB784}"/>
              </a:ext>
            </a:extLst>
          </p:cNvPr>
          <p:cNvSpPr/>
          <p:nvPr/>
        </p:nvSpPr>
        <p:spPr>
          <a:xfrm>
            <a:off x="7627111" y="1916553"/>
            <a:ext cx="1875245" cy="425431"/>
          </a:xfrm>
          <a:prstGeom prst="rect">
            <a:avLst/>
          </a:prstGeom>
          <a:solidFill>
            <a:schemeClr val="bg1">
              <a:lumMod val="95000"/>
            </a:schemeClr>
          </a:solidFill>
          <a:scene3d>
            <a:camera prst="orthographicFront"/>
            <a:lightRig rig="flat" dir="t"/>
          </a:scene3d>
          <a:sp3d prstMaterial="dkEdge"/>
        </p:spPr>
        <p:style>
          <a:lnRef idx="0">
            <a:schemeClr val="lt2">
              <a:hueOff val="0"/>
              <a:satOff val="0"/>
              <a:lumOff val="0"/>
              <a:alphaOff val="0"/>
            </a:schemeClr>
          </a:lnRef>
          <a:fillRef idx="2">
            <a:scrgbClr r="0" g="0" b="0"/>
          </a:fillRef>
          <a:effectRef idx="1">
            <a:schemeClr val="dk2">
              <a:hueOff val="0"/>
              <a:satOff val="0"/>
              <a:lumOff val="0"/>
              <a:alphaOff val="0"/>
            </a:schemeClr>
          </a:effectRef>
          <a:fontRef idx="minor">
            <a:schemeClr val="dk1"/>
          </a:fontRef>
        </p:style>
        <p:txBody>
          <a:bodyPr spcFirstLastPara="0" vert="horz" wrap="square" lIns="8255" tIns="8255" rIns="8255" bIns="8255" numCol="1" spcCol="1270" rtlCol="0" anchor="ctr" anchorCtr="0">
            <a:noAutofit/>
          </a:bodyPr>
          <a:lstStyle/>
          <a:p>
            <a:pPr marL="0" marR="0" lvl="0" indent="0" algn="ctr" defTabSz="577850" rtl="0" eaLnBrk="1" fontAlgn="auto" latinLnBrk="0" hangingPunct="1">
              <a:spcBef>
                <a:spcPct val="0"/>
              </a:spcBef>
              <a:buClrTx/>
              <a:buSzTx/>
              <a:buFontTx/>
              <a:buNone/>
              <a:tabLst/>
              <a:defRPr/>
            </a:pPr>
            <a:r>
              <a:rPr kumimoji="0" lang="es-ES" sz="1400" b="1" i="0" u="none" strike="noStrike" kern="1200" cap="none" spc="0" normalizeH="0" baseline="0" noProof="1">
                <a:ln>
                  <a:noFill/>
                </a:ln>
                <a:solidFill>
                  <a:prstClr val="black"/>
                </a:solidFill>
                <a:effectLst/>
                <a:uLnTx/>
                <a:uFillTx/>
                <a:latin typeface="Tw Cen MT Condensed" panose="020B0606020104020203"/>
                <a:ea typeface="+mn-ea"/>
                <a:cs typeface="+mn-cs"/>
              </a:rPr>
              <a:t>PLAN DE ACCIÓN 2023</a:t>
            </a:r>
            <a:endParaRPr kumimoji="0" lang="es-ES" sz="1400" b="0" i="0" u="none" strike="noStrike" kern="1200" cap="none" spc="0" normalizeH="0" baseline="0" noProof="1">
              <a:ln>
                <a:noFill/>
              </a:ln>
              <a:solidFill>
                <a:prstClr val="black"/>
              </a:solidFill>
              <a:effectLst/>
              <a:uLnTx/>
              <a:uFillTx/>
              <a:latin typeface="Tw Cen MT" panose="020B0602020104020603"/>
              <a:ea typeface="+mn-ea"/>
              <a:cs typeface="+mn-cs"/>
            </a:endParaRPr>
          </a:p>
        </p:txBody>
      </p:sp>
      <p:cxnSp>
        <p:nvCxnSpPr>
          <p:cNvPr id="48" name="Conector recto 47">
            <a:extLst>
              <a:ext uri="{FF2B5EF4-FFF2-40B4-BE49-F238E27FC236}">
                <a16:creationId xmlns:a16="http://schemas.microsoft.com/office/drawing/2014/main" id="{4800B778-61B5-4FCC-9C12-03EA7D1E53A8}"/>
              </a:ext>
              <a:ext uri="{C183D7F6-B498-43B3-948B-1728B52AA6E4}">
                <adec:decorative xmlns:adec="http://schemas.microsoft.com/office/drawing/2017/decorative" val="1"/>
              </a:ext>
            </a:extLst>
          </p:cNvPr>
          <p:cNvCxnSpPr>
            <a:cxnSpLocks/>
          </p:cNvCxnSpPr>
          <p:nvPr/>
        </p:nvCxnSpPr>
        <p:spPr>
          <a:xfrm flipH="1">
            <a:off x="6939863" y="2129269"/>
            <a:ext cx="687247"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CuadroTexto 48">
            <a:extLst>
              <a:ext uri="{FF2B5EF4-FFF2-40B4-BE49-F238E27FC236}">
                <a16:creationId xmlns:a16="http://schemas.microsoft.com/office/drawing/2014/main" id="{76AA53F9-A511-4F1A-8957-F5AEDCBA9CF9}"/>
              </a:ext>
            </a:extLst>
          </p:cNvPr>
          <p:cNvSpPr txBox="1"/>
          <p:nvPr/>
        </p:nvSpPr>
        <p:spPr>
          <a:xfrm>
            <a:off x="3320766" y="668434"/>
            <a:ext cx="7112538" cy="369332"/>
          </a:xfrm>
          <a:prstGeom prst="rect">
            <a:avLst/>
          </a:prstGeom>
          <a:solidFill>
            <a:schemeClr val="accent1">
              <a:lumMod val="20000"/>
              <a:lumOff val="80000"/>
            </a:schemeClr>
          </a:solidFill>
        </p:spPr>
        <p:txBody>
          <a:bodyPr wrap="square">
            <a:spAutoFit/>
          </a:bodyPr>
          <a:lstStyle/>
          <a:p>
            <a:r>
              <a:rPr lang="es-ES" sz="1800" b="1" dirty="0">
                <a:solidFill>
                  <a:srgbClr val="CC0066"/>
                </a:solidFill>
              </a:rPr>
              <a:t>1. UN PROGRAMA DE CALIDAD 2021-2023 EN BUSCA DE LA EXCELENCIA.</a:t>
            </a:r>
          </a:p>
        </p:txBody>
      </p:sp>
      <p:pic>
        <p:nvPicPr>
          <p:cNvPr id="50" name="Imagen 49">
            <a:extLst>
              <a:ext uri="{FF2B5EF4-FFF2-40B4-BE49-F238E27FC236}">
                <a16:creationId xmlns:a16="http://schemas.microsoft.com/office/drawing/2014/main" id="{972B0F03-7601-46FA-88D5-1A5FF2216CE3}"/>
              </a:ext>
            </a:extLst>
          </p:cNvPr>
          <p:cNvPicPr>
            <a:picLocks noChangeAspect="1"/>
          </p:cNvPicPr>
          <p:nvPr/>
        </p:nvPicPr>
        <p:blipFill>
          <a:blip r:embed="rId13"/>
          <a:stretch>
            <a:fillRect/>
          </a:stretch>
        </p:blipFill>
        <p:spPr>
          <a:xfrm>
            <a:off x="10762875" y="1474683"/>
            <a:ext cx="786452" cy="713294"/>
          </a:xfrm>
          <a:prstGeom prst="rect">
            <a:avLst/>
          </a:prstGeom>
        </p:spPr>
      </p:pic>
      <p:sp>
        <p:nvSpPr>
          <p:cNvPr id="57" name="CuadroTexto 56">
            <a:extLst>
              <a:ext uri="{FF2B5EF4-FFF2-40B4-BE49-F238E27FC236}">
                <a16:creationId xmlns:a16="http://schemas.microsoft.com/office/drawing/2014/main" id="{96A68191-1DB2-4F95-A8FF-0410A09FE1A6}"/>
              </a:ext>
            </a:extLst>
          </p:cNvPr>
          <p:cNvSpPr txBox="1"/>
          <p:nvPr/>
        </p:nvSpPr>
        <p:spPr>
          <a:xfrm>
            <a:off x="4471218" y="6198803"/>
            <a:ext cx="4937893" cy="369332"/>
          </a:xfrm>
          <a:prstGeom prst="rect">
            <a:avLst/>
          </a:prstGeom>
          <a:solidFill>
            <a:srgbClr val="EEFBFC"/>
          </a:solidFill>
        </p:spPr>
        <p:txBody>
          <a:bodyPr wrap="square" rtlCol="0">
            <a:spAutoFit/>
          </a:bodyPr>
          <a:lstStyle/>
          <a:p>
            <a:r>
              <a:rPr lang="es-ES" b="1" dirty="0">
                <a:solidFill>
                  <a:schemeClr val="accent1">
                    <a:lumMod val="50000"/>
                  </a:schemeClr>
                </a:solidFill>
              </a:rPr>
              <a:t>PLANES Y PROGRAMAS EJECUTADOS: 2021-2023</a:t>
            </a:r>
          </a:p>
        </p:txBody>
      </p:sp>
    </p:spTree>
    <p:extLst>
      <p:ext uri="{BB962C8B-B14F-4D97-AF65-F5344CB8AC3E}">
        <p14:creationId xmlns:p14="http://schemas.microsoft.com/office/powerpoint/2010/main" val="4001951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958266463"/>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50</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3950208" y="713052"/>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9. MEJORA DE LOS PROCESOS ESPECIALIZADOS. </a:t>
            </a:r>
          </a:p>
        </p:txBody>
      </p:sp>
      <p:pic>
        <p:nvPicPr>
          <p:cNvPr id="4" name="Imagen 3">
            <a:extLst>
              <a:ext uri="{FF2B5EF4-FFF2-40B4-BE49-F238E27FC236}">
                <a16:creationId xmlns:a16="http://schemas.microsoft.com/office/drawing/2014/main" id="{EE1EC96F-6691-4769-8F84-8FACEE4B2CD0}"/>
              </a:ext>
            </a:extLst>
          </p:cNvPr>
          <p:cNvPicPr>
            <a:picLocks noChangeAspect="1"/>
          </p:cNvPicPr>
          <p:nvPr/>
        </p:nvPicPr>
        <p:blipFill>
          <a:blip r:embed="rId13"/>
          <a:stretch>
            <a:fillRect/>
          </a:stretch>
        </p:blipFill>
        <p:spPr>
          <a:xfrm rot="251624">
            <a:off x="10665544" y="836459"/>
            <a:ext cx="762066" cy="810838"/>
          </a:xfrm>
          <a:prstGeom prst="rect">
            <a:avLst/>
          </a:prstGeom>
        </p:spPr>
      </p:pic>
      <p:graphicFrame>
        <p:nvGraphicFramePr>
          <p:cNvPr id="14" name="Tabla 13">
            <a:extLst>
              <a:ext uri="{FF2B5EF4-FFF2-40B4-BE49-F238E27FC236}">
                <a16:creationId xmlns:a16="http://schemas.microsoft.com/office/drawing/2014/main" id="{16A74FAC-653A-42FA-BED0-DCF3A774641E}"/>
              </a:ext>
            </a:extLst>
          </p:cNvPr>
          <p:cNvGraphicFramePr>
            <a:graphicFrameLocks noGrp="1"/>
          </p:cNvGraphicFramePr>
          <p:nvPr>
            <p:extLst>
              <p:ext uri="{D42A27DB-BD31-4B8C-83A1-F6EECF244321}">
                <p14:modId xmlns:p14="http://schemas.microsoft.com/office/powerpoint/2010/main" val="2746170352"/>
              </p:ext>
            </p:extLst>
          </p:nvPr>
        </p:nvGraphicFramePr>
        <p:xfrm>
          <a:off x="2438146" y="2226942"/>
          <a:ext cx="9153144" cy="3986497"/>
        </p:xfrm>
        <a:graphic>
          <a:graphicData uri="http://schemas.openxmlformats.org/drawingml/2006/table">
            <a:tbl>
              <a:tblPr>
                <a:tableStyleId>{E929F9F4-4A8F-4326-A1B4-22849713DDAB}</a:tableStyleId>
              </a:tblPr>
              <a:tblGrid>
                <a:gridCol w="2194560">
                  <a:extLst>
                    <a:ext uri="{9D8B030D-6E8A-4147-A177-3AD203B41FA5}">
                      <a16:colId xmlns:a16="http://schemas.microsoft.com/office/drawing/2014/main" val="215177606"/>
                    </a:ext>
                  </a:extLst>
                </a:gridCol>
                <a:gridCol w="1133856">
                  <a:extLst>
                    <a:ext uri="{9D8B030D-6E8A-4147-A177-3AD203B41FA5}">
                      <a16:colId xmlns:a16="http://schemas.microsoft.com/office/drawing/2014/main" val="544093260"/>
                    </a:ext>
                  </a:extLst>
                </a:gridCol>
                <a:gridCol w="1078992">
                  <a:extLst>
                    <a:ext uri="{9D8B030D-6E8A-4147-A177-3AD203B41FA5}">
                      <a16:colId xmlns:a16="http://schemas.microsoft.com/office/drawing/2014/main" val="2093071817"/>
                    </a:ext>
                  </a:extLst>
                </a:gridCol>
                <a:gridCol w="1216152">
                  <a:extLst>
                    <a:ext uri="{9D8B030D-6E8A-4147-A177-3AD203B41FA5}">
                      <a16:colId xmlns:a16="http://schemas.microsoft.com/office/drawing/2014/main" val="98967766"/>
                    </a:ext>
                  </a:extLst>
                </a:gridCol>
                <a:gridCol w="1161288">
                  <a:extLst>
                    <a:ext uri="{9D8B030D-6E8A-4147-A177-3AD203B41FA5}">
                      <a16:colId xmlns:a16="http://schemas.microsoft.com/office/drawing/2014/main" val="3360479086"/>
                    </a:ext>
                  </a:extLst>
                </a:gridCol>
                <a:gridCol w="1243584">
                  <a:extLst>
                    <a:ext uri="{9D8B030D-6E8A-4147-A177-3AD203B41FA5}">
                      <a16:colId xmlns:a16="http://schemas.microsoft.com/office/drawing/2014/main" val="2282077716"/>
                    </a:ext>
                  </a:extLst>
                </a:gridCol>
                <a:gridCol w="1124712">
                  <a:extLst>
                    <a:ext uri="{9D8B030D-6E8A-4147-A177-3AD203B41FA5}">
                      <a16:colId xmlns:a16="http://schemas.microsoft.com/office/drawing/2014/main" val="2903681472"/>
                    </a:ext>
                  </a:extLst>
                </a:gridCol>
              </a:tblGrid>
              <a:tr h="313522">
                <a:tc rowSpan="2">
                  <a:txBody>
                    <a:bodyPr/>
                    <a:lstStyle/>
                    <a:p>
                      <a:pPr algn="ctr" fontAlgn="ctr"/>
                      <a:r>
                        <a:rPr lang="es-ES" sz="1200" b="1" u="none" strike="noStrike" dirty="0">
                          <a:solidFill>
                            <a:schemeClr val="bg1"/>
                          </a:solidFill>
                          <a:effectLst/>
                        </a:rPr>
                        <a:t>EJE 6: OBJETIVO ESTRATÉGICO</a:t>
                      </a:r>
                      <a:endParaRPr lang="es-ES" sz="1200" b="1" i="0" u="none" strike="noStrike" dirty="0">
                        <a:solidFill>
                          <a:schemeClr val="bg1"/>
                        </a:solidFill>
                        <a:effectLst/>
                        <a:latin typeface="Calibri" panose="020F050202020403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gridSpan="2">
                  <a:txBody>
                    <a:bodyPr/>
                    <a:lstStyle/>
                    <a:p>
                      <a:pPr marL="0" indent="0" algn="ctr" defTabSz="914400" rtl="0" eaLnBrk="1" fontAlgn="ctr" latinLnBrk="0" hangingPunct="1">
                        <a:lnSpc>
                          <a:spcPct val="100000"/>
                        </a:lnSpc>
                        <a:spcBef>
                          <a:spcPts val="785"/>
                        </a:spcBef>
                      </a:pPr>
                      <a:r>
                        <a:rPr lang="es-ES" sz="1400" b="1" kern="1200" dirty="0">
                          <a:solidFill>
                            <a:schemeClr val="accent1">
                              <a:lumMod val="50000"/>
                            </a:schemeClr>
                          </a:solidFill>
                          <a:latin typeface="+mn-lt"/>
                          <a:ea typeface="+mn-ea"/>
                          <a:cs typeface="Arial"/>
                        </a:rPr>
                        <a:t>PLAN DE ACCIÓN 2022</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s-ES"/>
                    </a:p>
                  </a:txBody>
                  <a:tcPr/>
                </a:tc>
                <a:tc gridSpan="2">
                  <a:txBody>
                    <a:bodyPr/>
                    <a:lstStyle/>
                    <a:p>
                      <a:pPr marL="0" marR="0" lvl="0" indent="0" algn="ctr" defTabSz="914400" rtl="0" eaLnBrk="1" fontAlgn="ctr" latinLnBrk="0" hangingPunct="1">
                        <a:lnSpc>
                          <a:spcPct val="100000"/>
                        </a:lnSpc>
                        <a:spcBef>
                          <a:spcPts val="785"/>
                        </a:spcBef>
                        <a:spcAft>
                          <a:spcPts val="0"/>
                        </a:spcAft>
                        <a:buClrTx/>
                        <a:buSzTx/>
                        <a:buFontTx/>
                        <a:buNone/>
                        <a:tabLst/>
                        <a:defRPr/>
                      </a:pPr>
                      <a:r>
                        <a:rPr lang="es-ES" sz="1400" b="1" kern="1200" dirty="0">
                          <a:solidFill>
                            <a:schemeClr val="accent1">
                              <a:lumMod val="50000"/>
                            </a:schemeClr>
                          </a:solidFill>
                          <a:latin typeface="+mn-lt"/>
                          <a:ea typeface="+mn-ea"/>
                          <a:cs typeface="Arial"/>
                        </a:rPr>
                        <a:t>PLAN DE ACCIÓN 2023</a:t>
                      </a: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s-ES"/>
                    </a:p>
                  </a:txBody>
                  <a:tcPr/>
                </a:tc>
                <a:tc gridSpan="2">
                  <a:txBody>
                    <a:bodyPr/>
                    <a:lstStyle/>
                    <a:p>
                      <a:pPr algn="ctr" fontAlgn="ctr"/>
                      <a:r>
                        <a:rPr lang="es-ES" sz="1200" b="1" u="none" strike="noStrike" dirty="0">
                          <a:solidFill>
                            <a:schemeClr val="bg1"/>
                          </a:solidFill>
                          <a:effectLst/>
                        </a:rPr>
                        <a:t>EJECUCIÓN TOTAL</a:t>
                      </a:r>
                      <a:endParaRPr lang="es-ES" sz="1200" b="1" i="0" u="none" strike="noStrike" dirty="0">
                        <a:solidFill>
                          <a:schemeClr val="bg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hMerge="1">
                  <a:txBody>
                    <a:bodyPr/>
                    <a:lstStyle/>
                    <a:p>
                      <a:endParaRPr lang="es-ES"/>
                    </a:p>
                  </a:txBody>
                  <a:tcPr/>
                </a:tc>
                <a:extLst>
                  <a:ext uri="{0D108BD9-81ED-4DB2-BD59-A6C34878D82A}">
                    <a16:rowId xmlns:a16="http://schemas.microsoft.com/office/drawing/2014/main" val="1846731194"/>
                  </a:ext>
                </a:extLst>
              </a:tr>
              <a:tr h="644533">
                <a:tc vMerge="1">
                  <a:txBody>
                    <a:bodyPr/>
                    <a:lstStyle/>
                    <a:p>
                      <a:endParaRPr lang="es-ES"/>
                    </a:p>
                  </a:txBody>
                  <a:tcPr/>
                </a:tc>
                <a:tc>
                  <a:txBody>
                    <a:bodyPr/>
                    <a:lstStyle/>
                    <a:p>
                      <a:pPr algn="ctr" fontAlgn="ctr"/>
                      <a:r>
                        <a:rPr lang="es-ES" sz="1000" b="1" u="none" strike="noStrike" dirty="0">
                          <a:solidFill>
                            <a:schemeClr val="tx1"/>
                          </a:solidFill>
                          <a:effectLst/>
                        </a:rPr>
                        <a:t>% TEORICO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000" b="1" u="none" strike="noStrike" dirty="0">
                          <a:solidFill>
                            <a:schemeClr val="tx1"/>
                          </a:solidFill>
                          <a:effectLst/>
                        </a:rPr>
                        <a:t>% TEÓRICO ADJUDICADO SOBRE EL TOTAL DEL PLAN DE ACCIÓN</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FCF"/>
                    </a:solidFill>
                  </a:tcPr>
                </a:tc>
                <a:tc>
                  <a:txBody>
                    <a:bodyPr/>
                    <a:lstStyle/>
                    <a:p>
                      <a:pPr algn="ctr" fontAlgn="ctr"/>
                      <a:r>
                        <a:rPr lang="es-ES" sz="1000" b="1" u="none" strike="noStrike" dirty="0">
                          <a:solidFill>
                            <a:schemeClr val="tx1"/>
                          </a:solidFill>
                          <a:effectLst/>
                        </a:rPr>
                        <a:t>% TEÓRICO ADJUDICADO SOBRE EL TOTAL DEL PLAN ESTRATÉGICO</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u="none" strike="noStrike" dirty="0">
                          <a:solidFill>
                            <a:schemeClr val="tx1"/>
                          </a:solidFill>
                          <a:effectLst/>
                        </a:rPr>
                        <a:t>% EJECUCIÓN REAL </a:t>
                      </a:r>
                      <a:endParaRPr lang="es-ES" sz="1000" b="1" i="0" u="none" strike="noStrike" dirty="0">
                        <a:solidFill>
                          <a:schemeClr val="tx1"/>
                        </a:solidFill>
                        <a:effectLst/>
                        <a:latin typeface="Calibri" panose="020F0502020204030204" pitchFamily="34" charset="0"/>
                      </a:endParaRPr>
                    </a:p>
                  </a:txBody>
                  <a:tcPr marL="8489" marR="8489" marT="8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476678"/>
                  </a:ext>
                </a:extLst>
              </a:tr>
              <a:tr h="494871">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6.1 Facilitar la prestación simplificada de servicios especializados.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2,5%</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0,5%</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956908636"/>
                  </a:ext>
                </a:extLst>
              </a:tr>
              <a:tr h="557784">
                <a:tc>
                  <a:txBody>
                    <a:bodyPr/>
                    <a:lstStyle/>
                    <a:p>
                      <a:pPr marL="0" algn="l" defTabSz="914400" rtl="0" eaLnBrk="1" latinLnBrk="0" hangingPunct="1">
                        <a:lnSpc>
                          <a:spcPct val="115000"/>
                        </a:lnSpc>
                        <a:spcAft>
                          <a:spcPts val="1000"/>
                        </a:spcAft>
                      </a:pPr>
                      <a:r>
                        <a:rPr lang="es-ES" sz="1050" b="1" u="none" strike="noStrike" kern="1200">
                          <a:solidFill>
                            <a:schemeClr val="tx1"/>
                          </a:solidFill>
                          <a:effectLst/>
                          <a:latin typeface="+mn-lt"/>
                          <a:ea typeface="+mn-ea"/>
                          <a:cs typeface="+mn-cs"/>
                        </a:rPr>
                        <a:t>6.2 Reducir cargas administrativas a la ciudadanía.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0,5%</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0,75%</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1679381314"/>
                  </a:ext>
                </a:extLst>
              </a:tr>
              <a:tr h="57607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6.3 Adaptar los  servicios a las demandas de la ciudadanía.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1%</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0%</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2%</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1,5%</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3022233061"/>
                  </a:ext>
                </a:extLst>
              </a:tr>
              <a:tr h="46177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6.4 Mejorar los  procesos internos de Áreas y Servicios.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u="none" strike="noStrike" dirty="0">
                          <a:solidFill>
                            <a:schemeClr val="tx1"/>
                          </a:solidFill>
                          <a:effectLst/>
                        </a:rPr>
                        <a:t>6%</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chemeClr val="tx1"/>
                          </a:solidFill>
                          <a:effectLst/>
                          <a:latin typeface="Calibri" panose="020F0502020204030204" pitchFamily="34" charset="0"/>
                        </a:rPr>
                        <a:t>5,93%</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u="none" strike="noStrike" dirty="0">
                          <a:solidFill>
                            <a:schemeClr val="tx1"/>
                          </a:solidFill>
                          <a:effectLst/>
                        </a:rPr>
                        <a:t>5%</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3%</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u="none" strike="noStrike" dirty="0">
                          <a:solidFill>
                            <a:schemeClr val="tx1"/>
                          </a:solidFill>
                          <a:effectLst/>
                        </a:rPr>
                        <a:t>5,5%</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u="none" strike="noStrike" dirty="0">
                          <a:solidFill>
                            <a:schemeClr val="tx1"/>
                          </a:solidFill>
                          <a:effectLst/>
                        </a:rPr>
                        <a:t>4,46%</a:t>
                      </a:r>
                      <a:endParaRPr lang="es-ES" sz="1000" b="0"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834126947"/>
                  </a:ext>
                </a:extLst>
              </a:tr>
              <a:tr h="461772">
                <a:tc>
                  <a:txBody>
                    <a:bodyPr/>
                    <a:lstStyle/>
                    <a:p>
                      <a:pPr marL="0" algn="l" defTabSz="914400" rtl="0" eaLnBrk="1" latinLnBrk="0" hangingPunct="1">
                        <a:lnSpc>
                          <a:spcPct val="115000"/>
                        </a:lnSpc>
                        <a:spcAft>
                          <a:spcPts val="1000"/>
                        </a:spcAft>
                      </a:pPr>
                      <a:r>
                        <a:rPr lang="es-ES" sz="1050" b="1" u="none" strike="noStrike" kern="1200" dirty="0">
                          <a:solidFill>
                            <a:schemeClr val="tx1"/>
                          </a:solidFill>
                          <a:effectLst/>
                          <a:latin typeface="+mn-lt"/>
                          <a:ea typeface="+mn-ea"/>
                          <a:cs typeface="+mn-cs"/>
                        </a:rPr>
                        <a:t>6 5. Avanzar en la implementación de políticas de igualdad.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s-ES" sz="1000" b="0" i="0" u="none" strike="noStrike" dirty="0">
                          <a:solidFill>
                            <a:schemeClr val="tx1"/>
                          </a:solidFill>
                          <a:effectLst/>
                          <a:latin typeface="Calibri" panose="020F0502020204030204" pitchFamily="34" charset="0"/>
                        </a:rPr>
                        <a:t>1%</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chemeClr val="tx1"/>
                          </a:solidFill>
                          <a:effectLst/>
                          <a:latin typeface="Calibri" panose="020F0502020204030204" pitchFamily="34" charset="0"/>
                        </a:rPr>
                        <a:t>0%</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s-ES" sz="1000" b="0" i="0" u="none" strike="noStrike" dirty="0">
                          <a:solidFill>
                            <a:schemeClr val="tx1"/>
                          </a:solidFill>
                          <a:effectLst/>
                          <a:latin typeface="Calibri" panose="020F0502020204030204" pitchFamily="34" charset="0"/>
                        </a:rPr>
                        <a:t>1%</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b="0" i="0" u="none" strike="noStrike" dirty="0">
                          <a:solidFill>
                            <a:schemeClr val="tx1"/>
                          </a:solidFill>
                          <a:effectLst/>
                          <a:latin typeface="Calibri" panose="020F0502020204030204" pitchFamily="34" charset="0"/>
                        </a:rPr>
                        <a:t>0%</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s-ES" sz="1000" b="0" i="0" u="none" strike="noStrike" dirty="0">
                          <a:solidFill>
                            <a:schemeClr val="tx1"/>
                          </a:solidFill>
                          <a:effectLst/>
                          <a:latin typeface="Calibri" panose="020F0502020204030204" pitchFamily="34" charset="0"/>
                        </a:rPr>
                        <a:t>1%</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pPr algn="ctr" fontAlgn="ctr"/>
                      <a:r>
                        <a:rPr lang="es-ES" sz="1000" b="0" i="0" u="none" strike="noStrike" dirty="0">
                          <a:solidFill>
                            <a:schemeClr val="tx1"/>
                          </a:solidFill>
                          <a:effectLst/>
                          <a:latin typeface="Calibri" panose="020F0502020204030204" pitchFamily="34" charset="0"/>
                        </a:rPr>
                        <a:t>0%</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532811747"/>
                  </a:ext>
                </a:extLst>
              </a:tr>
              <a:tr h="429768">
                <a:tc>
                  <a:txBody>
                    <a:bodyPr/>
                    <a:lstStyle/>
                    <a:p>
                      <a:pPr algn="ctr" fontAlgn="ctr"/>
                      <a:r>
                        <a:rPr lang="es-ES" sz="1200" b="1" u="none" strike="noStrike" dirty="0">
                          <a:solidFill>
                            <a:schemeClr val="tx1"/>
                          </a:solidFill>
                          <a:effectLst/>
                        </a:rPr>
                        <a:t>TOTAL</a:t>
                      </a:r>
                      <a:endParaRPr lang="es-ES" sz="1200" b="1"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13%</a:t>
                      </a:r>
                      <a:endParaRPr lang="es-ES" sz="1100" b="1"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9,93%</a:t>
                      </a:r>
                      <a:endParaRPr lang="es-ES" sz="1100" b="1"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F0"/>
                    </a:solidFill>
                  </a:tcPr>
                </a:tc>
                <a:tc>
                  <a:txBody>
                    <a:bodyPr/>
                    <a:lstStyle/>
                    <a:p>
                      <a:pPr algn="ctr" fontAlgn="ctr"/>
                      <a:r>
                        <a:rPr lang="es-ES" sz="1100" b="1" u="none" strike="noStrike" dirty="0">
                          <a:solidFill>
                            <a:schemeClr val="tx1"/>
                          </a:solidFill>
                          <a:effectLst/>
                        </a:rPr>
                        <a:t>11%</a:t>
                      </a:r>
                      <a:endParaRPr lang="es-ES" sz="1100" b="1"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100" b="1" u="none" strike="noStrike" dirty="0">
                          <a:solidFill>
                            <a:schemeClr val="tx1"/>
                          </a:solidFill>
                          <a:effectLst/>
                        </a:rPr>
                        <a:t>4,5%</a:t>
                      </a:r>
                      <a:endParaRPr lang="es-ES" sz="1100" b="1" i="0" u="none" strike="noStrike" dirty="0">
                        <a:solidFill>
                          <a:schemeClr val="tx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3C9"/>
                    </a:solidFill>
                  </a:tcPr>
                </a:tc>
                <a:tc>
                  <a:txBody>
                    <a:bodyPr/>
                    <a:lstStyle/>
                    <a:p>
                      <a:pPr algn="ctr" fontAlgn="ctr"/>
                      <a:r>
                        <a:rPr lang="es-ES" sz="1400" b="1" u="none" strike="noStrike" dirty="0">
                          <a:solidFill>
                            <a:schemeClr val="bg1"/>
                          </a:solidFill>
                          <a:effectLst/>
                        </a:rPr>
                        <a:t>12%</a:t>
                      </a:r>
                      <a:endParaRPr lang="es-ES" sz="1400" b="1" i="0" u="none" strike="noStrike" dirty="0">
                        <a:solidFill>
                          <a:schemeClr val="bg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S" sz="1400" b="1" u="none" strike="noStrike" dirty="0">
                          <a:solidFill>
                            <a:schemeClr val="bg1"/>
                          </a:solidFill>
                          <a:effectLst/>
                        </a:rPr>
                        <a:t>7,21%</a:t>
                      </a:r>
                      <a:endParaRPr lang="es-ES" sz="1400" b="1" i="0" u="none" strike="noStrike" dirty="0">
                        <a:solidFill>
                          <a:schemeClr val="bg1"/>
                        </a:solidFill>
                        <a:effectLst/>
                        <a:latin typeface="Calibri" panose="020F0502020204030204" pitchFamily="34" charset="0"/>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668339771"/>
                  </a:ext>
                </a:extLst>
              </a:tr>
            </a:tbl>
          </a:graphicData>
        </a:graphic>
      </p:graphicFrame>
      <p:sp>
        <p:nvSpPr>
          <p:cNvPr id="15" name="Rectángulo 14">
            <a:extLst>
              <a:ext uri="{FF2B5EF4-FFF2-40B4-BE49-F238E27FC236}">
                <a16:creationId xmlns:a16="http://schemas.microsoft.com/office/drawing/2014/main" id="{ABC3F9A2-4B3D-45F1-BC8A-9910524CDC36}"/>
              </a:ext>
            </a:extLst>
          </p:cNvPr>
          <p:cNvSpPr/>
          <p:nvPr/>
        </p:nvSpPr>
        <p:spPr>
          <a:xfrm>
            <a:off x="4313520" y="1389028"/>
            <a:ext cx="5402396"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6: % de ejecución por objetivos estratégicos sobre el total del plan estratégico</a:t>
            </a:r>
          </a:p>
        </p:txBody>
      </p:sp>
    </p:spTree>
    <p:extLst>
      <p:ext uri="{BB962C8B-B14F-4D97-AF65-F5344CB8AC3E}">
        <p14:creationId xmlns:p14="http://schemas.microsoft.com/office/powerpoint/2010/main" val="2344700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4203919508"/>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51</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3950208" y="713052"/>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9. MEJORA DE LOS PROCESOS ESPECIALIZADOS. </a:t>
            </a:r>
          </a:p>
        </p:txBody>
      </p:sp>
      <p:pic>
        <p:nvPicPr>
          <p:cNvPr id="4" name="Imagen 3">
            <a:extLst>
              <a:ext uri="{FF2B5EF4-FFF2-40B4-BE49-F238E27FC236}">
                <a16:creationId xmlns:a16="http://schemas.microsoft.com/office/drawing/2014/main" id="{EE1EC96F-6691-4769-8F84-8FACEE4B2CD0}"/>
              </a:ext>
            </a:extLst>
          </p:cNvPr>
          <p:cNvPicPr>
            <a:picLocks noChangeAspect="1"/>
          </p:cNvPicPr>
          <p:nvPr/>
        </p:nvPicPr>
        <p:blipFill>
          <a:blip r:embed="rId13"/>
          <a:stretch>
            <a:fillRect/>
          </a:stretch>
        </p:blipFill>
        <p:spPr>
          <a:xfrm rot="251624">
            <a:off x="10665544" y="836459"/>
            <a:ext cx="762066" cy="810838"/>
          </a:xfrm>
          <a:prstGeom prst="rect">
            <a:avLst/>
          </a:prstGeom>
        </p:spPr>
      </p:pic>
      <p:graphicFrame>
        <p:nvGraphicFramePr>
          <p:cNvPr id="10" name="Gráfico 9">
            <a:extLst>
              <a:ext uri="{FF2B5EF4-FFF2-40B4-BE49-F238E27FC236}">
                <a16:creationId xmlns:a16="http://schemas.microsoft.com/office/drawing/2014/main" id="{3F9917CB-09A5-4645-901F-63E592C92A71}"/>
              </a:ext>
            </a:extLst>
          </p:cNvPr>
          <p:cNvGraphicFramePr>
            <a:graphicFrameLocks/>
          </p:cNvGraphicFramePr>
          <p:nvPr>
            <p:extLst>
              <p:ext uri="{D42A27DB-BD31-4B8C-83A1-F6EECF244321}">
                <p14:modId xmlns:p14="http://schemas.microsoft.com/office/powerpoint/2010/main" val="1896986847"/>
              </p:ext>
            </p:extLst>
          </p:nvPr>
        </p:nvGraphicFramePr>
        <p:xfrm>
          <a:off x="3334879" y="1928110"/>
          <a:ext cx="6911150" cy="4422858"/>
        </p:xfrm>
        <a:graphic>
          <a:graphicData uri="http://schemas.openxmlformats.org/drawingml/2006/chart">
            <c:chart xmlns:c="http://schemas.openxmlformats.org/drawingml/2006/chart" xmlns:r="http://schemas.openxmlformats.org/officeDocument/2006/relationships" r:id="rId14"/>
          </a:graphicData>
        </a:graphic>
      </p:graphicFrame>
      <p:sp>
        <p:nvSpPr>
          <p:cNvPr id="13" name="Rectángulo 12">
            <a:extLst>
              <a:ext uri="{FF2B5EF4-FFF2-40B4-BE49-F238E27FC236}">
                <a16:creationId xmlns:a16="http://schemas.microsoft.com/office/drawing/2014/main" id="{8DB0F2BF-B59F-4C89-A1ED-59846543301E}"/>
              </a:ext>
            </a:extLst>
          </p:cNvPr>
          <p:cNvSpPr/>
          <p:nvPr/>
        </p:nvSpPr>
        <p:spPr>
          <a:xfrm>
            <a:off x="4389042" y="1245106"/>
            <a:ext cx="4730634" cy="553998"/>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EJE 6: % de ejecución sobre el total del Plan Estratégico 2021-2023</a:t>
            </a:r>
          </a:p>
        </p:txBody>
      </p:sp>
    </p:spTree>
    <p:extLst>
      <p:ext uri="{BB962C8B-B14F-4D97-AF65-F5344CB8AC3E}">
        <p14:creationId xmlns:p14="http://schemas.microsoft.com/office/powerpoint/2010/main" val="4226404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623662922"/>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52</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3950208" y="713052"/>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9. MEJORA DE LOS PROCESOS ESPECIALIZADOS. </a:t>
            </a:r>
          </a:p>
        </p:txBody>
      </p:sp>
      <p:pic>
        <p:nvPicPr>
          <p:cNvPr id="4" name="Imagen 3">
            <a:extLst>
              <a:ext uri="{FF2B5EF4-FFF2-40B4-BE49-F238E27FC236}">
                <a16:creationId xmlns:a16="http://schemas.microsoft.com/office/drawing/2014/main" id="{EE1EC96F-6691-4769-8F84-8FACEE4B2CD0}"/>
              </a:ext>
            </a:extLst>
          </p:cNvPr>
          <p:cNvPicPr>
            <a:picLocks noChangeAspect="1"/>
          </p:cNvPicPr>
          <p:nvPr/>
        </p:nvPicPr>
        <p:blipFill>
          <a:blip r:embed="rId13"/>
          <a:stretch>
            <a:fillRect/>
          </a:stretch>
        </p:blipFill>
        <p:spPr>
          <a:xfrm rot="251624">
            <a:off x="10665544" y="836459"/>
            <a:ext cx="762066" cy="810838"/>
          </a:xfrm>
          <a:prstGeom prst="rect">
            <a:avLst/>
          </a:prstGeom>
        </p:spPr>
      </p:pic>
      <p:graphicFrame>
        <p:nvGraphicFramePr>
          <p:cNvPr id="14" name="Gráfico 13">
            <a:extLst>
              <a:ext uri="{FF2B5EF4-FFF2-40B4-BE49-F238E27FC236}">
                <a16:creationId xmlns:a16="http://schemas.microsoft.com/office/drawing/2014/main" id="{64DD48A0-B90E-4C6A-B0DE-D09109ABE120}"/>
              </a:ext>
            </a:extLst>
          </p:cNvPr>
          <p:cNvGraphicFramePr>
            <a:graphicFrameLocks/>
          </p:cNvGraphicFramePr>
          <p:nvPr>
            <p:extLst>
              <p:ext uri="{D42A27DB-BD31-4B8C-83A1-F6EECF244321}">
                <p14:modId xmlns:p14="http://schemas.microsoft.com/office/powerpoint/2010/main" val="4263894002"/>
              </p:ext>
            </p:extLst>
          </p:nvPr>
        </p:nvGraphicFramePr>
        <p:xfrm>
          <a:off x="3294298" y="1801094"/>
          <a:ext cx="6911150" cy="4422858"/>
        </p:xfrm>
        <a:graphic>
          <a:graphicData uri="http://schemas.openxmlformats.org/drawingml/2006/chart">
            <c:chart xmlns:c="http://schemas.openxmlformats.org/drawingml/2006/chart" xmlns:r="http://schemas.openxmlformats.org/officeDocument/2006/relationships" r:id="rId14"/>
          </a:graphicData>
        </a:graphic>
      </p:graphicFrame>
      <p:sp>
        <p:nvSpPr>
          <p:cNvPr id="15" name="Rectángulo 14">
            <a:extLst>
              <a:ext uri="{FF2B5EF4-FFF2-40B4-BE49-F238E27FC236}">
                <a16:creationId xmlns:a16="http://schemas.microsoft.com/office/drawing/2014/main" id="{79CB1763-343A-47E4-AAEA-F5B95B6B95D5}"/>
              </a:ext>
            </a:extLst>
          </p:cNvPr>
          <p:cNvSpPr/>
          <p:nvPr/>
        </p:nvSpPr>
        <p:spPr>
          <a:xfrm>
            <a:off x="4184835" y="1371857"/>
            <a:ext cx="4730634"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 de ejecución del eje 6 </a:t>
            </a:r>
          </a:p>
        </p:txBody>
      </p:sp>
    </p:spTree>
    <p:extLst>
      <p:ext uri="{BB962C8B-B14F-4D97-AF65-F5344CB8AC3E}">
        <p14:creationId xmlns:p14="http://schemas.microsoft.com/office/powerpoint/2010/main" val="1567992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352018241"/>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53</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3950208" y="644526"/>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9. MEJORA DE LOS PROCESOS ESPECIALIZADOS. </a:t>
            </a:r>
          </a:p>
        </p:txBody>
      </p:sp>
      <p:pic>
        <p:nvPicPr>
          <p:cNvPr id="4" name="Imagen 3">
            <a:extLst>
              <a:ext uri="{FF2B5EF4-FFF2-40B4-BE49-F238E27FC236}">
                <a16:creationId xmlns:a16="http://schemas.microsoft.com/office/drawing/2014/main" id="{EE1EC96F-6691-4769-8F84-8FACEE4B2CD0}"/>
              </a:ext>
            </a:extLst>
          </p:cNvPr>
          <p:cNvPicPr>
            <a:picLocks noChangeAspect="1"/>
          </p:cNvPicPr>
          <p:nvPr/>
        </p:nvPicPr>
        <p:blipFill>
          <a:blip r:embed="rId13"/>
          <a:stretch>
            <a:fillRect/>
          </a:stretch>
        </p:blipFill>
        <p:spPr>
          <a:xfrm rot="251624">
            <a:off x="10550324" y="716752"/>
            <a:ext cx="762066" cy="810838"/>
          </a:xfrm>
          <a:prstGeom prst="rect">
            <a:avLst/>
          </a:prstGeom>
        </p:spPr>
      </p:pic>
      <p:sp>
        <p:nvSpPr>
          <p:cNvPr id="13" name="Rectángulo 12">
            <a:extLst>
              <a:ext uri="{FF2B5EF4-FFF2-40B4-BE49-F238E27FC236}">
                <a16:creationId xmlns:a16="http://schemas.microsoft.com/office/drawing/2014/main" id="{7B85B4A5-82CE-44DC-BC07-F68929EF1C6F}"/>
              </a:ext>
            </a:extLst>
          </p:cNvPr>
          <p:cNvSpPr/>
          <p:nvPr/>
        </p:nvSpPr>
        <p:spPr>
          <a:xfrm>
            <a:off x="3721733" y="1199791"/>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6 (1 de 2)</a:t>
            </a:r>
          </a:p>
        </p:txBody>
      </p:sp>
      <p:graphicFrame>
        <p:nvGraphicFramePr>
          <p:cNvPr id="16" name="Tabla 15">
            <a:extLst>
              <a:ext uri="{FF2B5EF4-FFF2-40B4-BE49-F238E27FC236}">
                <a16:creationId xmlns:a16="http://schemas.microsoft.com/office/drawing/2014/main" id="{E3CD9CF6-B380-496C-BECF-8FC1DFFE9C32}"/>
              </a:ext>
            </a:extLst>
          </p:cNvPr>
          <p:cNvGraphicFramePr>
            <a:graphicFrameLocks noGrp="1"/>
          </p:cNvGraphicFramePr>
          <p:nvPr>
            <p:extLst>
              <p:ext uri="{D42A27DB-BD31-4B8C-83A1-F6EECF244321}">
                <p14:modId xmlns:p14="http://schemas.microsoft.com/office/powerpoint/2010/main" val="314240806"/>
              </p:ext>
            </p:extLst>
          </p:nvPr>
        </p:nvGraphicFramePr>
        <p:xfrm>
          <a:off x="2341074" y="1631945"/>
          <a:ext cx="9464040" cy="4824711"/>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2607074338"/>
                    </a:ext>
                  </a:extLst>
                </a:gridCol>
                <a:gridCol w="4078224">
                  <a:extLst>
                    <a:ext uri="{9D8B030D-6E8A-4147-A177-3AD203B41FA5}">
                      <a16:colId xmlns:a16="http://schemas.microsoft.com/office/drawing/2014/main" val="2204196425"/>
                    </a:ext>
                  </a:extLst>
                </a:gridCol>
                <a:gridCol w="1618488">
                  <a:extLst>
                    <a:ext uri="{9D8B030D-6E8A-4147-A177-3AD203B41FA5}">
                      <a16:colId xmlns:a16="http://schemas.microsoft.com/office/drawing/2014/main" val="680364828"/>
                    </a:ext>
                  </a:extLst>
                </a:gridCol>
                <a:gridCol w="1572768">
                  <a:extLst>
                    <a:ext uri="{9D8B030D-6E8A-4147-A177-3AD203B41FA5}">
                      <a16:colId xmlns:a16="http://schemas.microsoft.com/office/drawing/2014/main" val="1754593814"/>
                    </a:ext>
                  </a:extLst>
                </a:gridCol>
              </a:tblGrid>
              <a:tr h="1007737">
                <a:tc>
                  <a:txBody>
                    <a:bodyPr/>
                    <a:lstStyle/>
                    <a:p>
                      <a:pPr algn="ctr" fontAlgn="ctr"/>
                      <a:r>
                        <a:rPr lang="es-ES" sz="1600" b="1" u="none" strike="noStrike" dirty="0">
                          <a:solidFill>
                            <a:schemeClr val="bg1"/>
                          </a:solidFill>
                          <a:effectLst/>
                        </a:rPr>
                        <a:t>OBJETIVO ESTRATÉGICO</a:t>
                      </a:r>
                      <a:endParaRPr lang="es-ES" sz="1600" b="1" i="0" u="none" strike="noStrike" dirty="0">
                        <a:solidFill>
                          <a:schemeClr val="bg1"/>
                        </a:solidFill>
                        <a:effectLst/>
                        <a:latin typeface="Calibri" panose="020F0502020204030204" pitchFamily="34" charset="0"/>
                      </a:endParaRP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4413" marR="4413"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200" b="1" u="none" strike="noStrike" dirty="0">
                          <a:solidFill>
                            <a:schemeClr val="bg1"/>
                          </a:solidFill>
                          <a:effectLst/>
                        </a:rPr>
                        <a:t>Ejecución teórica de la medida sobre el total del Plan de Acción respectivo si se ejecuta el 100% de la medida</a:t>
                      </a:r>
                      <a:endParaRPr lang="es-ES" sz="1200" b="1" i="0" u="none" strike="noStrike" dirty="0">
                        <a:solidFill>
                          <a:schemeClr val="bg1"/>
                        </a:solidFill>
                        <a:effectLst/>
                        <a:latin typeface="Calibri" panose="020F0502020204030204" pitchFamily="34" charset="0"/>
                      </a:endParaRPr>
                    </a:p>
                  </a:txBody>
                  <a:tcPr marL="72000" marR="72000" marT="36000" marB="7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300" b="1" u="none" strike="noStrike" dirty="0">
                          <a:solidFill>
                            <a:schemeClr val="bg1"/>
                          </a:solidFill>
                          <a:effectLst/>
                        </a:rPr>
                        <a:t>Ejecución final real de la medida sobre el total del Plan de Acción respectivo</a:t>
                      </a:r>
                      <a:endParaRPr lang="es-ES" sz="1300" b="1" i="0" u="none" strike="noStrike" dirty="0">
                        <a:solidFill>
                          <a:schemeClr val="bg1"/>
                        </a:solidFill>
                        <a:effectLst/>
                        <a:latin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377496">
                <a:tc rowSpan="3">
                  <a:txBody>
                    <a:bodyPr/>
                    <a:lstStyle/>
                    <a:p>
                      <a:pPr algn="l" fontAlgn="ctr"/>
                      <a:r>
                        <a:rPr lang="es-ES" sz="1200" b="1" u="none" strike="noStrike" dirty="0">
                          <a:effectLst/>
                        </a:rPr>
                        <a:t>6.1 Facilitar la prestación simplificada de servicios especializados.</a:t>
                      </a: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Plan de mejora de los servicios de inspección en frontera.</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0,00%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47996341"/>
                  </a:ext>
                </a:extLst>
              </a:tr>
              <a:tr h="377496">
                <a:tc vMerge="1">
                  <a:txBody>
                    <a:bodyPr/>
                    <a:lstStyle/>
                    <a:p>
                      <a:endParaRPr lang="es-ES"/>
                    </a:p>
                  </a:txBody>
                  <a:tcPr/>
                </a:tc>
                <a:tc>
                  <a:txBody>
                    <a:bodyPr/>
                    <a:lstStyle/>
                    <a:p>
                      <a:pPr algn="l" fontAlgn="b"/>
                      <a:r>
                        <a:rPr lang="es-ES" sz="1100" b="0" i="0" u="none" strike="noStrike" dirty="0">
                          <a:solidFill>
                            <a:srgbClr val="000000"/>
                          </a:solidFill>
                          <a:effectLst/>
                          <a:latin typeface="Calibri" panose="020F0502020204030204" pitchFamily="34" charset="0"/>
                        </a:rPr>
                        <a:t>Análisis de cargas de trabajo en la Unidad de Sanciones para la racionalización de los servicios.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0,00%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56908196"/>
                  </a:ext>
                </a:extLst>
              </a:tr>
              <a:tr h="377496">
                <a:tc vMerge="1">
                  <a:txBody>
                    <a:bodyPr/>
                    <a:lstStyle/>
                    <a:p>
                      <a:pPr algn="l" fontAlgn="ctr"/>
                      <a:endParaRPr lang="es-ES" sz="1200" b="1" u="none" strike="noStrike" dirty="0">
                        <a:effectLst/>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Actualización de la evaluación de riesgos de los inspectores de pesca. </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6209263"/>
                  </a:ext>
                </a:extLst>
              </a:tr>
              <a:tr h="377496">
                <a:tc rowSpan="2">
                  <a:txBody>
                    <a:bodyPr/>
                    <a:lstStyle/>
                    <a:p>
                      <a:pPr algn="l" fontAlgn="ctr"/>
                      <a:r>
                        <a:rPr lang="es-ES" sz="1200" b="1" u="none" strike="noStrike" dirty="0">
                          <a:effectLst/>
                        </a:rPr>
                        <a:t>6.2 Reducir cargas administrativas a la ciudadanía.</a:t>
                      </a: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Incrementar el intercambio electrónico de documentos que tienen entrada a través de las OIAC/OAMR</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16084172"/>
                  </a:ext>
                </a:extLst>
              </a:tr>
              <a:tr h="505095">
                <a:tc vMerge="1">
                  <a:txBody>
                    <a:bodyPr/>
                    <a:lstStyle/>
                    <a:p>
                      <a:endParaRPr lang="es-ES"/>
                    </a:p>
                  </a:txBody>
                  <a:tcPr/>
                </a:tc>
                <a:tc>
                  <a:txBody>
                    <a:bodyPr/>
                    <a:lstStyle/>
                    <a:p>
                      <a:pPr algn="l" fontAlgn="b"/>
                      <a:r>
                        <a:rPr lang="es-ES" sz="1100" b="0" i="0" u="none" strike="noStrike" dirty="0">
                          <a:solidFill>
                            <a:srgbClr val="000000"/>
                          </a:solidFill>
                          <a:effectLst/>
                          <a:latin typeface="Calibri" panose="020F0502020204030204" pitchFamily="34" charset="0"/>
                        </a:rPr>
                        <a:t>Limitar el plazo de resolución de los expedientes sancionadores en materia de armas, explosivos, drogas y de seguridad ciudadana (DGAGET).</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0,50%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06365565"/>
                  </a:ext>
                </a:extLst>
              </a:tr>
              <a:tr h="377496">
                <a:tc rowSpan="4">
                  <a:txBody>
                    <a:bodyPr/>
                    <a:lstStyle/>
                    <a:p>
                      <a:pPr algn="l" fontAlgn="ctr"/>
                      <a:r>
                        <a:rPr lang="es-ES" sz="1200" b="1" u="none" strike="noStrike" dirty="0">
                          <a:effectLst/>
                        </a:rPr>
                        <a:t>6.3 Adaptar los servicios a las demandas de la ciudadanía.</a:t>
                      </a:r>
                    </a:p>
                    <a:p>
                      <a:pPr algn="l" fontAlgn="ctr"/>
                      <a:endParaRPr lang="es-ES" sz="1200" b="1"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Plan de mejora de los servicios de extranjería.</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76437144"/>
                  </a:ext>
                </a:extLst>
              </a:tr>
              <a:tr h="505095">
                <a:tc vMerge="1">
                  <a:txBody>
                    <a:bodyPr/>
                    <a:lstStyle/>
                    <a:p>
                      <a:endParaRPr lang="es-ES"/>
                    </a:p>
                  </a:txBody>
                  <a:tcPr/>
                </a:tc>
                <a:tc>
                  <a:txBody>
                    <a:bodyPr/>
                    <a:lstStyle/>
                    <a:p>
                      <a:pPr algn="l" fontAlgn="b"/>
                      <a:r>
                        <a:rPr lang="es-ES" sz="1100" b="0" i="0" u="none" strike="noStrike" dirty="0">
                          <a:solidFill>
                            <a:srgbClr val="000000"/>
                          </a:solidFill>
                          <a:effectLst/>
                          <a:latin typeface="Calibri" panose="020F0502020204030204" pitchFamily="34" charset="0"/>
                        </a:rPr>
                        <a:t>Que el 95% de las solicitudes de expedición del Certificado de Emigrante Retornado (CER) sean resueltas y notificadas en el plazo de 10 días hábiles.</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28895357"/>
                  </a:ext>
                </a:extLst>
              </a:tr>
              <a:tr h="505095">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Agilizar la grabación de las solicitudes de autorización de extranjería para mejorar la información a disposición del ciudadano y de la Administración</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91872625"/>
                  </a:ext>
                </a:extLst>
              </a:tr>
              <a:tr h="377496">
                <a:tc vMerge="1">
                  <a:txBody>
                    <a:bodyPr/>
                    <a:lstStyle/>
                    <a:p>
                      <a:pPr algn="l" fontAlgn="ctr"/>
                      <a:endParaRPr lang="es-ES" sz="1200" b="1" i="0" u="none" strike="noStrike" dirty="0">
                        <a:solidFill>
                          <a:srgbClr val="000000"/>
                        </a:solidFill>
                        <a:effectLst/>
                        <a:latin typeface="Calibri" panose="020F0502020204030204" pitchFamily="34" charset="0"/>
                      </a:endParaRPr>
                    </a:p>
                  </a:txBody>
                  <a:tcPr marL="72000" marR="36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s-ES" sz="1100" b="0" i="0" u="none" strike="noStrike" dirty="0">
                          <a:solidFill>
                            <a:srgbClr val="000000"/>
                          </a:solidFill>
                          <a:effectLst/>
                          <a:latin typeface="Calibri" panose="020F0502020204030204" pitchFamily="34" charset="0"/>
                        </a:rPr>
                        <a:t>Consultoría organizativa para la mejora del Centro de Vacunación Internacional.</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0,00%</a:t>
                      </a:r>
                    </a:p>
                  </a:txBody>
                  <a:tcPr marL="36000" marR="360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01585457"/>
                  </a:ext>
                </a:extLst>
              </a:tr>
            </a:tbl>
          </a:graphicData>
        </a:graphic>
      </p:graphicFrame>
    </p:spTree>
    <p:extLst>
      <p:ext uri="{BB962C8B-B14F-4D97-AF65-F5344CB8AC3E}">
        <p14:creationId xmlns:p14="http://schemas.microsoft.com/office/powerpoint/2010/main" val="364320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293530424"/>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rgbClr val="CC0066"/>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dirty="0">
                        <a:ln w="3175" cmpd="dbl">
                          <a:noFill/>
                          <a:prstDash val="sysDot"/>
                          <a:bevel/>
                        </a:ln>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54</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4173382" y="612479"/>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9. MEJORA DE LOS PROCESOS ESPECIALIZADOS. </a:t>
            </a:r>
          </a:p>
        </p:txBody>
      </p:sp>
      <p:pic>
        <p:nvPicPr>
          <p:cNvPr id="4" name="Imagen 3">
            <a:extLst>
              <a:ext uri="{FF2B5EF4-FFF2-40B4-BE49-F238E27FC236}">
                <a16:creationId xmlns:a16="http://schemas.microsoft.com/office/drawing/2014/main" id="{EE1EC96F-6691-4769-8F84-8FACEE4B2CD0}"/>
              </a:ext>
            </a:extLst>
          </p:cNvPr>
          <p:cNvPicPr>
            <a:picLocks noChangeAspect="1"/>
          </p:cNvPicPr>
          <p:nvPr/>
        </p:nvPicPr>
        <p:blipFill>
          <a:blip r:embed="rId13"/>
          <a:stretch>
            <a:fillRect/>
          </a:stretch>
        </p:blipFill>
        <p:spPr>
          <a:xfrm rot="251624">
            <a:off x="10684848" y="630194"/>
            <a:ext cx="666203" cy="708840"/>
          </a:xfrm>
          <a:prstGeom prst="rect">
            <a:avLst/>
          </a:prstGeom>
        </p:spPr>
      </p:pic>
      <p:sp>
        <p:nvSpPr>
          <p:cNvPr id="13" name="Rectángulo 12">
            <a:extLst>
              <a:ext uri="{FF2B5EF4-FFF2-40B4-BE49-F238E27FC236}">
                <a16:creationId xmlns:a16="http://schemas.microsoft.com/office/drawing/2014/main" id="{7B85B4A5-82CE-44DC-BC07-F68929EF1C6F}"/>
              </a:ext>
            </a:extLst>
          </p:cNvPr>
          <p:cNvSpPr/>
          <p:nvPr/>
        </p:nvSpPr>
        <p:spPr>
          <a:xfrm>
            <a:off x="3950208" y="1038981"/>
            <a:ext cx="5646236" cy="276999"/>
          </a:xfrm>
          <a:prstGeom prst="rect">
            <a:avLst/>
          </a:prstGeom>
        </p:spPr>
        <p:txBody>
          <a:bodyPr wrap="square" lIns="0" tIns="0" rIns="0" bIns="0" rtlCol="0">
            <a:spAutoFit/>
          </a:bodyPr>
          <a:lstStyle/>
          <a:p>
            <a:pPr algn="ctr" rtl="0"/>
            <a:r>
              <a:rPr lang="es-ES" b="1" dirty="0">
                <a:solidFill>
                  <a:srgbClr val="002060"/>
                </a:solidFill>
                <a:latin typeface="Segoe UI" panose="020B0502040204020203" pitchFamily="34" charset="0"/>
                <a:cs typeface="Segoe UI" panose="020B0502040204020203" pitchFamily="34" charset="0"/>
              </a:rPr>
              <a:t>Principales medidas ejecutadas eje 6 (2 de 2)</a:t>
            </a:r>
          </a:p>
        </p:txBody>
      </p:sp>
      <p:graphicFrame>
        <p:nvGraphicFramePr>
          <p:cNvPr id="10" name="Tabla 9">
            <a:extLst>
              <a:ext uri="{FF2B5EF4-FFF2-40B4-BE49-F238E27FC236}">
                <a16:creationId xmlns:a16="http://schemas.microsoft.com/office/drawing/2014/main" id="{28A58048-1205-4D51-A3A0-2B961BD5EB38}"/>
              </a:ext>
            </a:extLst>
          </p:cNvPr>
          <p:cNvGraphicFramePr>
            <a:graphicFrameLocks noGrp="1"/>
          </p:cNvGraphicFramePr>
          <p:nvPr>
            <p:extLst>
              <p:ext uri="{D42A27DB-BD31-4B8C-83A1-F6EECF244321}">
                <p14:modId xmlns:p14="http://schemas.microsoft.com/office/powerpoint/2010/main" val="1307798264"/>
              </p:ext>
            </p:extLst>
          </p:nvPr>
        </p:nvGraphicFramePr>
        <p:xfrm>
          <a:off x="2365386" y="1415230"/>
          <a:ext cx="9681227" cy="5377687"/>
        </p:xfrm>
        <a:graphic>
          <a:graphicData uri="http://schemas.openxmlformats.org/drawingml/2006/table">
            <a:tbl>
              <a:tblPr>
                <a:tableStyleId>{5C22544A-7EE6-4342-B048-85BDC9FD1C3A}</a:tableStyleId>
              </a:tblPr>
              <a:tblGrid>
                <a:gridCol w="2244922">
                  <a:extLst>
                    <a:ext uri="{9D8B030D-6E8A-4147-A177-3AD203B41FA5}">
                      <a16:colId xmlns:a16="http://schemas.microsoft.com/office/drawing/2014/main" val="2607074338"/>
                    </a:ext>
                  </a:extLst>
                </a:gridCol>
                <a:gridCol w="4171814">
                  <a:extLst>
                    <a:ext uri="{9D8B030D-6E8A-4147-A177-3AD203B41FA5}">
                      <a16:colId xmlns:a16="http://schemas.microsoft.com/office/drawing/2014/main" val="2204196425"/>
                    </a:ext>
                  </a:extLst>
                </a:gridCol>
                <a:gridCol w="1655630">
                  <a:extLst>
                    <a:ext uri="{9D8B030D-6E8A-4147-A177-3AD203B41FA5}">
                      <a16:colId xmlns:a16="http://schemas.microsoft.com/office/drawing/2014/main" val="680364828"/>
                    </a:ext>
                  </a:extLst>
                </a:gridCol>
                <a:gridCol w="1608861">
                  <a:extLst>
                    <a:ext uri="{9D8B030D-6E8A-4147-A177-3AD203B41FA5}">
                      <a16:colId xmlns:a16="http://schemas.microsoft.com/office/drawing/2014/main" val="1754593814"/>
                    </a:ext>
                  </a:extLst>
                </a:gridCol>
              </a:tblGrid>
              <a:tr h="910489">
                <a:tc>
                  <a:txBody>
                    <a:bodyPr/>
                    <a:lstStyle/>
                    <a:p>
                      <a:pPr algn="ctr" fontAlgn="ctr"/>
                      <a:r>
                        <a:rPr lang="es-ES" sz="1600" b="1" u="none" strike="noStrike" dirty="0">
                          <a:solidFill>
                            <a:schemeClr val="bg1"/>
                          </a:solidFill>
                          <a:effectLst/>
                        </a:rPr>
                        <a:t>OBJETIVO ESTRATÉGICO</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tc>
                  <a:txBody>
                    <a:bodyPr/>
                    <a:lstStyle/>
                    <a:p>
                      <a:pPr algn="ctr" fontAlgn="ctr"/>
                      <a:r>
                        <a:rPr lang="es-ES" sz="1600" b="1" u="none" strike="noStrike" kern="1200" dirty="0">
                          <a:solidFill>
                            <a:schemeClr val="bg1"/>
                          </a:solidFill>
                          <a:effectLst/>
                          <a:latin typeface="+mn-lt"/>
                          <a:ea typeface="+mn-ea"/>
                          <a:cs typeface="+mn-cs"/>
                        </a:rPr>
                        <a:t>MEDIDAS Y ACCIONES DE MEJORA</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s-ES" sz="1200" b="1" u="none" strike="noStrike" dirty="0">
                          <a:solidFill>
                            <a:schemeClr val="bg1"/>
                          </a:solidFill>
                          <a:effectLst/>
                        </a:rPr>
                        <a:t>Ejecución teórica de la medida sobre el total del Plan de Acción respectivo si se ejecuta el 100% de la medida</a:t>
                      </a:r>
                      <a:endParaRPr lang="es-ES" sz="1200" b="1" i="0" u="none" strike="noStrike" dirty="0">
                        <a:solidFill>
                          <a:schemeClr val="bg1"/>
                        </a:solidFill>
                        <a:effectLst/>
                        <a:latin typeface="Calibri" panose="020F0502020204030204" pitchFamily="34" charset="0"/>
                      </a:endParaRPr>
                    </a:p>
                  </a:txBody>
                  <a:tcPr marL="0" marR="36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4BA5"/>
                    </a:solidFill>
                  </a:tcPr>
                </a:tc>
                <a:tc>
                  <a:txBody>
                    <a:bodyPr/>
                    <a:lstStyle/>
                    <a:p>
                      <a:pPr algn="l" fontAlgn="b"/>
                      <a:r>
                        <a:rPr lang="es-ES" sz="1200" b="1" u="none" strike="noStrike" dirty="0">
                          <a:solidFill>
                            <a:schemeClr val="bg1"/>
                          </a:solidFill>
                          <a:effectLst/>
                        </a:rPr>
                        <a:t>Ejecución final real de la medida sobre el total del Plan de Acción respectivo</a:t>
                      </a:r>
                      <a:endParaRPr lang="es-ES" sz="1200" b="1" i="0" u="none" strike="noStrike" dirty="0">
                        <a:solidFill>
                          <a:schemeClr val="bg1"/>
                        </a:solidFill>
                        <a:effectLst/>
                        <a:latin typeface="Calibri" panose="020F0502020204030204" pitchFamily="34" charset="0"/>
                      </a:endParaRP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66"/>
                    </a:solidFill>
                  </a:tcPr>
                </a:tc>
                <a:extLst>
                  <a:ext uri="{0D108BD9-81ED-4DB2-BD59-A6C34878D82A}">
                    <a16:rowId xmlns:a16="http://schemas.microsoft.com/office/drawing/2014/main" val="113545716"/>
                  </a:ext>
                </a:extLst>
              </a:tr>
              <a:tr h="303496">
                <a:tc rowSpan="10">
                  <a:txBody>
                    <a:bodyPr/>
                    <a:lstStyle/>
                    <a:p>
                      <a:pPr marL="0" indent="0" algn="l" defTabSz="914400" rtl="0" eaLnBrk="1" fontAlgn="b" latinLnBrk="0" hangingPunct="1">
                        <a:lnSpc>
                          <a:spcPct val="100000"/>
                        </a:lnSpc>
                        <a:spcBef>
                          <a:spcPts val="415"/>
                        </a:spcBef>
                        <a:spcAft>
                          <a:spcPts val="1000"/>
                        </a:spcAft>
                      </a:pPr>
                      <a:r>
                        <a:rPr lang="es-ES" sz="11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6.4 Mejorar los  procesos internos de Áreas y Servicios.</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000" b="0" i="0" u="none" strike="noStrike" dirty="0">
                          <a:solidFill>
                            <a:srgbClr val="000000"/>
                          </a:solidFill>
                          <a:effectLst/>
                          <a:latin typeface="Calibri" panose="020F0502020204030204" pitchFamily="34" charset="0"/>
                        </a:rPr>
                        <a:t>Refuerzo de las tareas de seguimiento y coordinación de los recursos y servicios para la atención a las situaciones de violencia de género.</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26834119"/>
                  </a:ext>
                </a:extLst>
              </a:tr>
              <a:tr h="303496">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000" b="0" i="0" u="none" strike="noStrike" dirty="0">
                          <a:solidFill>
                            <a:srgbClr val="000000"/>
                          </a:solidFill>
                          <a:effectLst/>
                          <a:latin typeface="Calibri" panose="020F0502020204030204" pitchFamily="34" charset="0"/>
                        </a:rPr>
                        <a:t>Inicio del procedimiento sancionador antes de la prescripción de la infracción (Área de Agricultura y Pesca)</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64403552"/>
                  </a:ext>
                </a:extLst>
              </a:tr>
              <a:tr h="771762">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44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000" b="0" i="0" u="none" strike="noStrike" dirty="0">
                          <a:solidFill>
                            <a:srgbClr val="000000"/>
                          </a:solidFill>
                          <a:effectLst/>
                          <a:latin typeface="Calibri" panose="020F0502020204030204" pitchFamily="34" charset="0"/>
                        </a:rPr>
                        <a:t>Que el 95% de las solicitudes de  certificaciones de credenciales de homologación de títulos no universitarios y de nota media, extraviadas o deterioradas, que hubiesen sido expedidas antes de 2009 (fecha de la transferencia de competencia a la Xunta de Galicia) sean emitidas y notificadas en el plazo de 5 días hábiles desde la recepción de las solicitudes en el Área.</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87801342"/>
                  </a:ext>
                </a:extLst>
              </a:tr>
              <a:tr h="303496">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000" b="0" i="0" u="none" strike="noStrike" dirty="0">
                          <a:solidFill>
                            <a:srgbClr val="000000"/>
                          </a:solidFill>
                          <a:effectLst/>
                          <a:latin typeface="Calibri" panose="020F0502020204030204" pitchFamily="34" charset="0"/>
                        </a:rPr>
                        <a:t>Disponer de las fotografías certificadas solicitadas al laboratorio del CNIG en el tiempo establecido</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03489249"/>
                  </a:ext>
                </a:extLst>
              </a:tr>
              <a:tr h="644343">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000" b="0" i="0" u="none" strike="noStrike" dirty="0">
                          <a:solidFill>
                            <a:srgbClr val="000000"/>
                          </a:solidFill>
                          <a:effectLst/>
                          <a:latin typeface="Calibri" panose="020F0502020204030204" pitchFamily="34" charset="0"/>
                        </a:rPr>
                        <a:t>Remitir las peticiones de informe a los organismos de la AGE con competencias afectadas en el menor tiempo posible, en los procedimientos de aprobación de instrumentos urbanísticos, instrumentos ordenación del territorio y procedimientos de evaluación ambiental de planes y proyectos.</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0,93%</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46724427"/>
                  </a:ext>
                </a:extLst>
              </a:tr>
              <a:tr h="303496">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000" b="0" i="0" u="none" strike="noStrike" dirty="0">
                          <a:solidFill>
                            <a:srgbClr val="000000"/>
                          </a:solidFill>
                          <a:effectLst/>
                          <a:latin typeface="Calibri" panose="020F0502020204030204" pitchFamily="34" charset="0"/>
                        </a:rPr>
                        <a:t>Revisión anual de los Planes de Emergencia existentes, de los edificios de esta Delegación del Gobierno en la provincia de A Coruña.</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17892450"/>
                  </a:ext>
                </a:extLst>
              </a:tr>
              <a:tr h="262080">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000" b="0" i="0" u="none" strike="noStrike" dirty="0">
                          <a:solidFill>
                            <a:srgbClr val="000000"/>
                          </a:solidFill>
                          <a:effectLst/>
                          <a:latin typeface="Calibri" panose="020F0502020204030204" pitchFamily="34" charset="0"/>
                        </a:rPr>
                        <a:t>Implantación de un modelo de calidad en el laboratorio de Análisis de Drogas</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0,00%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37644060"/>
                  </a:ext>
                </a:extLst>
              </a:tr>
              <a:tr h="303496">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000" b="0" i="0" u="none" strike="noStrike" dirty="0">
                          <a:solidFill>
                            <a:srgbClr val="000000"/>
                          </a:solidFill>
                          <a:effectLst/>
                          <a:latin typeface="Calibri" panose="020F0502020204030204" pitchFamily="34" charset="0"/>
                        </a:rPr>
                        <a:t>Consultoría organizativa para la mejora de la gestión de expedientes de drogas decomisadas.</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0,00%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33344964"/>
                  </a:ext>
                </a:extLst>
              </a:tr>
              <a:tr h="303496">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000" b="0" i="0" u="none" strike="noStrike" dirty="0">
                          <a:solidFill>
                            <a:srgbClr val="000000"/>
                          </a:solidFill>
                          <a:effectLst/>
                          <a:latin typeface="Calibri" panose="020F0502020204030204" pitchFamily="34" charset="0"/>
                        </a:rPr>
                        <a:t>Elaboración de un manual interno de gestión de procesos electorales generales.</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67526160"/>
                  </a:ext>
                </a:extLst>
              </a:tr>
              <a:tr h="455245">
                <a:tc vMerge="1">
                  <a:txBody>
                    <a:bodyPr/>
                    <a:lstStyle/>
                    <a:p>
                      <a:pPr marL="0" indent="0" algn="l" defTabSz="914400" rtl="0" eaLnBrk="1" fontAlgn="b" latinLnBrk="0" hangingPunct="1">
                        <a:lnSpc>
                          <a:spcPct val="100000"/>
                        </a:lnSpc>
                        <a:spcBef>
                          <a:spcPts val="415"/>
                        </a:spcBef>
                        <a:spcAft>
                          <a:spcPts val="1000"/>
                        </a:spcAft>
                      </a:pPr>
                      <a:endParaRPr lang="es-ES" sz="12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2000" marR="72000" marT="72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s-ES" sz="1000" b="0" i="0" u="none" strike="noStrike" dirty="0">
                          <a:solidFill>
                            <a:srgbClr val="000000"/>
                          </a:solidFill>
                          <a:effectLst/>
                          <a:latin typeface="Calibri" panose="020F0502020204030204" pitchFamily="34" charset="0"/>
                        </a:rPr>
                        <a:t>Implementación de herramientas digitales en la gestión interna de los procesos electorales generales para la automatización de la recogida de datos y entrega de la documentación a los intervinientes.</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51528605"/>
                  </a:ext>
                </a:extLst>
              </a:tr>
              <a:tr h="499102">
                <a:tc>
                  <a:txBody>
                    <a:bodyPr/>
                    <a:lstStyle/>
                    <a:p>
                      <a:pPr algn="l" fontAlgn="ctr"/>
                      <a:r>
                        <a:rPr lang="es-ES" sz="1100" b="1" u="none" strike="noStrike" dirty="0">
                          <a:effectLst/>
                        </a:rPr>
                        <a:t>6 5. Avanzar en la implementación de políticas de igualdad.</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l" fontAlgn="b"/>
                      <a:r>
                        <a:rPr lang="es-ES" sz="1000" b="0" i="0" u="none" strike="noStrike" dirty="0">
                          <a:solidFill>
                            <a:srgbClr val="000000"/>
                          </a:solidFill>
                          <a:effectLst/>
                          <a:latin typeface="Calibri" panose="020F0502020204030204" pitchFamily="34" charset="0"/>
                        </a:rPr>
                        <a:t>Creación de un Comité de Igualdad para la implementación y el seguimiento de la política de igualdad en el desarrollo de  los procesos internos.</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tc>
                  <a:txBody>
                    <a:bodyPr/>
                    <a:lstStyle/>
                    <a:p>
                      <a:pPr algn="ctr" fontAlgn="b"/>
                      <a:r>
                        <a:rPr lang="es-ES" sz="1100" b="1" i="0" u="none" strike="noStrike" dirty="0">
                          <a:solidFill>
                            <a:srgbClr val="000000"/>
                          </a:solidFill>
                          <a:effectLst/>
                          <a:latin typeface="Calibri" panose="020F0502020204030204" pitchFamily="34" charset="0"/>
                        </a:rPr>
                        <a:t>0,00%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1E8"/>
                    </a:solidFill>
                  </a:tcPr>
                </a:tc>
                <a:extLst>
                  <a:ext uri="{0D108BD9-81ED-4DB2-BD59-A6C34878D82A}">
                    <a16:rowId xmlns:a16="http://schemas.microsoft.com/office/drawing/2014/main" val="3534531212"/>
                  </a:ext>
                </a:extLst>
              </a:tr>
            </a:tbl>
          </a:graphicData>
        </a:graphic>
      </p:graphicFrame>
    </p:spTree>
    <p:extLst>
      <p:ext uri="{BB962C8B-B14F-4D97-AF65-F5344CB8AC3E}">
        <p14:creationId xmlns:p14="http://schemas.microsoft.com/office/powerpoint/2010/main" val="8277771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492110818"/>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rgbClr val="CC0066"/>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rgbClr val="CC0066"/>
                          </a:solidFill>
                          <a:latin typeface="+mn-lt"/>
                          <a:ea typeface="+mn-ea"/>
                          <a:cs typeface="+mn-cs"/>
                        </a:rPr>
                        <a:t>     </a:t>
                      </a:r>
                      <a:r>
                        <a:rPr lang="es-ES" sz="1200" b="1" kern="1200" dirty="0">
                          <a:ln w="3175" cmpd="dbl">
                            <a:noFill/>
                            <a:prstDash val="sysDot"/>
                            <a:bevel/>
                          </a:ln>
                          <a:solidFill>
                            <a:srgbClr val="CC0066"/>
                          </a:solidFill>
                          <a:latin typeface="+mn-lt"/>
                          <a:ea typeface="+mn-ea"/>
                          <a:cs typeface="+mn-cs"/>
                        </a:rPr>
                        <a:t>  </a:t>
                      </a:r>
                      <a:r>
                        <a:rPr lang="es-ES" sz="1200" b="1" kern="1200" dirty="0">
                          <a:ln w="3175" cmpd="dbl">
                            <a:noFill/>
                            <a:prstDash val="sysDot"/>
                            <a:bevel/>
                          </a:ln>
                          <a:solidFill>
                            <a:srgbClr val="CC0066"/>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rgbClr val="CC0066"/>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55</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4173382" y="752877"/>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10. LA EVALUACIÓN DEL PLAN: EL TEST CYKLOS.</a:t>
            </a:r>
          </a:p>
        </p:txBody>
      </p:sp>
      <p:sp>
        <p:nvSpPr>
          <p:cNvPr id="5" name="CuadroTexto 4">
            <a:extLst>
              <a:ext uri="{FF2B5EF4-FFF2-40B4-BE49-F238E27FC236}">
                <a16:creationId xmlns:a16="http://schemas.microsoft.com/office/drawing/2014/main" id="{40BC52CA-92BB-4831-87FE-8CC18C362115}"/>
              </a:ext>
            </a:extLst>
          </p:cNvPr>
          <p:cNvSpPr txBox="1"/>
          <p:nvPr/>
        </p:nvSpPr>
        <p:spPr>
          <a:xfrm>
            <a:off x="2626242" y="1351866"/>
            <a:ext cx="8926812" cy="4847224"/>
          </a:xfrm>
          <a:prstGeom prst="rect">
            <a:avLst/>
          </a:prstGeom>
          <a:noFill/>
        </p:spPr>
        <p:txBody>
          <a:bodyPr wrap="square" rtlCol="0">
            <a:spAutoFit/>
          </a:bodyPr>
          <a:lstStyle/>
          <a:p>
            <a:pPr algn="just">
              <a:lnSpc>
                <a:spcPct val="115000"/>
              </a:lnSpc>
              <a:spcAft>
                <a:spcPts val="1000"/>
              </a:spcAft>
              <a:tabLst>
                <a:tab pos="617855" algn="l"/>
              </a:tabLst>
            </a:pPr>
            <a:r>
              <a:rPr lang="es-ES" sz="18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Concluido el periodo de vigencia del Programa de Calidad 2021-2023, del Plan Estratégico 2021-2023, y de los Planes de Acción 2022 y 2023, se ha procedido a evaluar la eficacia y eficiencia de estos instrumentos de planificación puestos en marcha con el fin último de incrementar los índices de innovación, de excelencia y de calidad de los servicios prestado por la DGG/SGAC.</a:t>
            </a:r>
          </a:p>
          <a:p>
            <a:pPr algn="just">
              <a:lnSpc>
                <a:spcPct val="115000"/>
              </a:lnSpc>
              <a:spcAft>
                <a:spcPts val="1000"/>
              </a:spcAft>
              <a:tabLst>
                <a:tab pos="617855" algn="l"/>
              </a:tabLst>
            </a:pPr>
            <a:r>
              <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r>
              <a:rPr lang="es-ES" sz="36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a:t>
            </a:r>
            <a:r>
              <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         110% índices de calidad de 2021 a 2024</a:t>
            </a:r>
          </a:p>
          <a:p>
            <a:pPr algn="just">
              <a:lnSpc>
                <a:spcPct val="115000"/>
              </a:lnSpc>
              <a:spcAft>
                <a:spcPts val="1000"/>
              </a:spcAft>
              <a:tabLst>
                <a:tab pos="617855" algn="l"/>
              </a:tabLst>
            </a:pPr>
            <a:r>
              <a:rPr lang="es-ES" sz="2400" b="1" dirty="0">
                <a:solidFill>
                  <a:srgbClr val="CC0066"/>
                </a:solidFill>
                <a:effectLst/>
                <a:latin typeface="Calibri" panose="020F0502020204030204" pitchFamily="34" charset="0"/>
                <a:ea typeface="Calibri" panose="020F0502020204030204" pitchFamily="34" charset="0"/>
                <a:cs typeface="Calibri" panose="020F0502020204030204" pitchFamily="34" charset="0"/>
              </a:rPr>
              <a:t>La evaluación se ha realizado en 2024 </a:t>
            </a:r>
            <a:r>
              <a:rPr lang="es-ES" sz="2400" b="1" dirty="0">
                <a:solidFill>
                  <a:srgbClr val="CC0066"/>
                </a:solidFill>
                <a:latin typeface="Calibri" panose="020F0502020204030204" pitchFamily="34" charset="0"/>
                <a:ea typeface="Calibri" panose="020F0502020204030204" pitchFamily="34" charset="0"/>
                <a:cs typeface="Calibri" panose="020F0502020204030204" pitchFamily="34" charset="0"/>
              </a:rPr>
              <a:t>mediante el Test </a:t>
            </a:r>
            <a:r>
              <a:rPr lang="es-ES" sz="2400" b="1" dirty="0" err="1">
                <a:solidFill>
                  <a:srgbClr val="CC0066"/>
                </a:solidFill>
                <a:latin typeface="Calibri" panose="020F0502020204030204" pitchFamily="34" charset="0"/>
                <a:ea typeface="Calibri" panose="020F0502020204030204" pitchFamily="34" charset="0"/>
                <a:cs typeface="Calibri" panose="020F0502020204030204" pitchFamily="34" charset="0"/>
              </a:rPr>
              <a:t>Cyklos</a:t>
            </a:r>
            <a:r>
              <a:rPr lang="es-ES" dirty="0">
                <a:solidFill>
                  <a:srgbClr val="082A75"/>
                </a:solidFill>
                <a:latin typeface="Calibri" panose="020F0502020204030204" pitchFamily="34" charset="0"/>
                <a:ea typeface="Calibri" panose="020F0502020204030204" pitchFamily="34" charset="0"/>
                <a:cs typeface="Calibri" panose="020F0502020204030204" pitchFamily="34" charset="0"/>
              </a:rPr>
              <a:t>, una herramienta de medición de la calidad cuya metodología ha sido diseñada por la ISAGET y que permite comparar los resultados con test anteriores y, por tanto, disponer de una comparativa fiable y rigurosa de los avances en la política de calidad y excelencia en la </a:t>
            </a:r>
            <a:r>
              <a:rPr lang="es-ES" sz="18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gestión.</a:t>
            </a:r>
            <a:endPar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just">
              <a:lnSpc>
                <a:spcPct val="115000"/>
              </a:lnSpc>
              <a:spcAft>
                <a:spcPts val="1000"/>
              </a:spcAft>
              <a:tabLst>
                <a:tab pos="617855" algn="l"/>
              </a:tabLst>
            </a:pPr>
            <a:r>
              <a:rPr lang="es-ES" dirty="0">
                <a:solidFill>
                  <a:srgbClr val="082A75"/>
                </a:solidFill>
                <a:latin typeface="Calibri" panose="020F0502020204030204" pitchFamily="34" charset="0"/>
                <a:ea typeface="Calibri" panose="020F0502020204030204" pitchFamily="34" charset="0"/>
                <a:cs typeface="Calibri" panose="020F0502020204030204" pitchFamily="34" charset="0"/>
              </a:rPr>
              <a:t>La Puntuación definitiva alcanzada fue de 68,8 puntos sobre 100 lo que supuso un </a:t>
            </a:r>
            <a:r>
              <a:rPr lang="es-ES" sz="18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INCREMENTO DEL 110% EN LOS INDICES DE CALIDAD DESDE EL AÑO 2021 AL AÑO 2024</a:t>
            </a:r>
            <a:endPar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6" name="Imagen 5">
            <a:extLst>
              <a:ext uri="{FF2B5EF4-FFF2-40B4-BE49-F238E27FC236}">
                <a16:creationId xmlns:a16="http://schemas.microsoft.com/office/drawing/2014/main" id="{C6E534F7-2CBA-4D77-B417-E9F9FBF996CD}"/>
              </a:ext>
            </a:extLst>
          </p:cNvPr>
          <p:cNvPicPr>
            <a:picLocks noChangeAspect="1"/>
          </p:cNvPicPr>
          <p:nvPr/>
        </p:nvPicPr>
        <p:blipFill>
          <a:blip r:embed="rId13"/>
          <a:stretch>
            <a:fillRect/>
          </a:stretch>
        </p:blipFill>
        <p:spPr>
          <a:xfrm>
            <a:off x="4157158" y="3121022"/>
            <a:ext cx="1527890" cy="615956"/>
          </a:xfrm>
          <a:prstGeom prst="rect">
            <a:avLst/>
          </a:prstGeom>
        </p:spPr>
      </p:pic>
      <p:sp>
        <p:nvSpPr>
          <p:cNvPr id="8" name="Triángulo isósceles 7">
            <a:extLst>
              <a:ext uri="{FF2B5EF4-FFF2-40B4-BE49-F238E27FC236}">
                <a16:creationId xmlns:a16="http://schemas.microsoft.com/office/drawing/2014/main" id="{3691520D-08EA-4073-A64A-E7CB19615678}"/>
              </a:ext>
            </a:extLst>
          </p:cNvPr>
          <p:cNvSpPr/>
          <p:nvPr/>
        </p:nvSpPr>
        <p:spPr>
          <a:xfrm>
            <a:off x="6506954" y="3255686"/>
            <a:ext cx="339919" cy="346627"/>
          </a:xfrm>
          <a:prstGeom prst="triangle">
            <a:avLst>
              <a:gd name="adj" fmla="val 5189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487042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rgbClr val="CC0066"/>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rgbClr val="CC0066"/>
                          </a:solidFill>
                          <a:latin typeface="+mn-lt"/>
                          <a:ea typeface="+mn-ea"/>
                          <a:cs typeface="+mn-cs"/>
                        </a:rPr>
                        <a:t>     </a:t>
                      </a:r>
                      <a:r>
                        <a:rPr lang="es-ES" sz="1200" b="1" kern="1200" dirty="0">
                          <a:ln w="3175" cmpd="dbl">
                            <a:noFill/>
                            <a:prstDash val="sysDot"/>
                            <a:bevel/>
                          </a:ln>
                          <a:solidFill>
                            <a:srgbClr val="CC0066"/>
                          </a:solidFill>
                          <a:latin typeface="+mn-lt"/>
                          <a:ea typeface="+mn-ea"/>
                          <a:cs typeface="+mn-cs"/>
                        </a:rPr>
                        <a:t>  </a:t>
                      </a:r>
                      <a:r>
                        <a:rPr lang="es-ES" sz="1200" b="1" kern="1200" dirty="0">
                          <a:ln w="3175" cmpd="dbl">
                            <a:noFill/>
                            <a:prstDash val="sysDot"/>
                            <a:bevel/>
                          </a:ln>
                          <a:solidFill>
                            <a:srgbClr val="CC0066"/>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rgbClr val="CC0066"/>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56</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4173382" y="752877"/>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10. LA EVALUACIÓN DEL PLAN: EL TEST CYKLOS.</a:t>
            </a:r>
          </a:p>
        </p:txBody>
      </p:sp>
      <p:pic>
        <p:nvPicPr>
          <p:cNvPr id="10" name="Imagen 9">
            <a:extLst>
              <a:ext uri="{FF2B5EF4-FFF2-40B4-BE49-F238E27FC236}">
                <a16:creationId xmlns:a16="http://schemas.microsoft.com/office/drawing/2014/main" id="{E2365E06-7577-4843-A3A2-C17C0A111B39}"/>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6390167" y="1847699"/>
            <a:ext cx="5635256" cy="4257424"/>
          </a:xfrm>
          <a:prstGeom prst="rect">
            <a:avLst/>
          </a:prstGeom>
          <a:noFill/>
        </p:spPr>
      </p:pic>
      <p:sp>
        <p:nvSpPr>
          <p:cNvPr id="13" name="CuadroTexto 12">
            <a:extLst>
              <a:ext uri="{FF2B5EF4-FFF2-40B4-BE49-F238E27FC236}">
                <a16:creationId xmlns:a16="http://schemas.microsoft.com/office/drawing/2014/main" id="{B8DE5B22-5B66-409B-9974-40B241700290}"/>
              </a:ext>
            </a:extLst>
          </p:cNvPr>
          <p:cNvSpPr txBox="1"/>
          <p:nvPr/>
        </p:nvSpPr>
        <p:spPr>
          <a:xfrm>
            <a:off x="6943840" y="1304263"/>
            <a:ext cx="4412511" cy="392159"/>
          </a:xfrm>
          <a:prstGeom prst="rect">
            <a:avLst/>
          </a:prstGeom>
          <a:noFill/>
        </p:spPr>
        <p:txBody>
          <a:bodyPr wrap="square">
            <a:spAutoFit/>
          </a:bodyPr>
          <a:lstStyle/>
          <a:p>
            <a:pPr algn="ctr">
              <a:lnSpc>
                <a:spcPct val="115000"/>
              </a:lnSpc>
              <a:spcAft>
                <a:spcPts val="1000"/>
              </a:spcAft>
              <a:tabLst>
                <a:tab pos="617855" algn="l"/>
              </a:tabLst>
            </a:pPr>
            <a:r>
              <a:rPr lang="es-ES" sz="18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RESULTADOS TEST CYKLOS 2024:</a:t>
            </a:r>
            <a:endPar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9" name="CuadroTexto 8">
            <a:extLst>
              <a:ext uri="{FF2B5EF4-FFF2-40B4-BE49-F238E27FC236}">
                <a16:creationId xmlns:a16="http://schemas.microsoft.com/office/drawing/2014/main" id="{A2EA320A-3186-4CE6-8653-A4253C031C08}"/>
              </a:ext>
            </a:extLst>
          </p:cNvPr>
          <p:cNvSpPr txBox="1"/>
          <p:nvPr/>
        </p:nvSpPr>
        <p:spPr>
          <a:xfrm>
            <a:off x="2335721" y="1452643"/>
            <a:ext cx="3675322" cy="5047536"/>
          </a:xfrm>
          <a:prstGeom prst="rect">
            <a:avLst/>
          </a:prstGeom>
          <a:noFill/>
        </p:spPr>
        <p:txBody>
          <a:bodyPr wrap="square" rtlCol="0">
            <a:spAutoFit/>
          </a:bodyPr>
          <a:lstStyle/>
          <a:p>
            <a:pPr algn="just"/>
            <a:r>
              <a:rPr lang="es-ES" sz="1800" b="0" i="0" u="none" strike="noStrike" baseline="0" dirty="0">
                <a:solidFill>
                  <a:schemeClr val="accent1">
                    <a:lumMod val="50000"/>
                  </a:schemeClr>
                </a:solidFill>
                <a:latin typeface="Calibri" panose="020F0502020204030204" pitchFamily="34" charset="0"/>
              </a:rPr>
              <a:t>El test </a:t>
            </a:r>
            <a:r>
              <a:rPr lang="es-ES" sz="1600" b="0" i="0" u="none" strike="noStrike" baseline="0" dirty="0">
                <a:solidFill>
                  <a:schemeClr val="accent1">
                    <a:lumMod val="50000"/>
                  </a:schemeClr>
                </a:solidFill>
                <a:latin typeface="Calibri" panose="020F0502020204030204" pitchFamily="34" charset="0"/>
              </a:rPr>
              <a:t>está diseñado sobre la base del Ciclo PDCA (planificar, desplegar o desarrollar, controlar y revisar), por lo que el cuestionario se divide en cuatro ejes:</a:t>
            </a:r>
          </a:p>
          <a:p>
            <a:pPr marL="285750" indent="-285750" algn="just">
              <a:buFont typeface="Symbol" panose="05050102010706020507" pitchFamily="18" charset="2"/>
              <a:buChar char="·"/>
            </a:pPr>
            <a:r>
              <a:rPr lang="es-ES" sz="1600" b="1" i="0" u="none" strike="noStrike" baseline="0" dirty="0">
                <a:solidFill>
                  <a:schemeClr val="accent1">
                    <a:lumMod val="50000"/>
                  </a:schemeClr>
                </a:solidFill>
                <a:latin typeface="Calibri" panose="020F0502020204030204" pitchFamily="34" charset="0"/>
              </a:rPr>
              <a:t>Eje de Planificación: </a:t>
            </a:r>
            <a:r>
              <a:rPr lang="es-ES" sz="1600" b="0" i="0" u="none" strike="noStrike" baseline="0" dirty="0">
                <a:solidFill>
                  <a:schemeClr val="accent1">
                    <a:lumMod val="50000"/>
                  </a:schemeClr>
                </a:solidFill>
                <a:latin typeface="Calibri" panose="020F0502020204030204" pitchFamily="34" charset="0"/>
              </a:rPr>
              <a:t>relativo al diseño y la planificación de las acciones y procesos necesarios para cumplir con los fines y requisitos de los servicios. </a:t>
            </a:r>
          </a:p>
          <a:p>
            <a:pPr marL="285750" indent="-285750" algn="just">
              <a:buFont typeface="Symbol" panose="05050102010706020507" pitchFamily="18" charset="2"/>
              <a:buChar char="·"/>
            </a:pPr>
            <a:r>
              <a:rPr lang="es-ES" sz="1600" b="1" i="0" u="none" strike="noStrike" baseline="0" dirty="0">
                <a:solidFill>
                  <a:schemeClr val="accent1">
                    <a:lumMod val="50000"/>
                  </a:schemeClr>
                </a:solidFill>
                <a:latin typeface="Calibri" panose="020F0502020204030204" pitchFamily="34" charset="0"/>
              </a:rPr>
              <a:t>Eje de Despliegue: </a:t>
            </a:r>
            <a:r>
              <a:rPr lang="es-ES" sz="1600" b="0" i="0" u="none" strike="noStrike" baseline="0" dirty="0">
                <a:solidFill>
                  <a:schemeClr val="accent1">
                    <a:lumMod val="50000"/>
                  </a:schemeClr>
                </a:solidFill>
                <a:latin typeface="Calibri" panose="020F0502020204030204" pitchFamily="34" charset="0"/>
              </a:rPr>
              <a:t>desarrollo de los procesos planificados mediante las tareas y procedimientos pertinentes.</a:t>
            </a:r>
          </a:p>
          <a:p>
            <a:pPr marL="285750" indent="-285750" algn="just">
              <a:buFont typeface="Symbol" panose="05050102010706020507" pitchFamily="18" charset="2"/>
              <a:buChar char="·"/>
            </a:pPr>
            <a:r>
              <a:rPr lang="es-ES" sz="1600" b="1" dirty="0">
                <a:solidFill>
                  <a:schemeClr val="accent1">
                    <a:lumMod val="50000"/>
                  </a:schemeClr>
                </a:solidFill>
                <a:latin typeface="Calibri" panose="020F0502020204030204" pitchFamily="34" charset="0"/>
              </a:rPr>
              <a:t>Eje de Control: </a:t>
            </a:r>
            <a:r>
              <a:rPr lang="es-ES" sz="1600" dirty="0">
                <a:solidFill>
                  <a:schemeClr val="accent1">
                    <a:lumMod val="50000"/>
                  </a:schemeClr>
                </a:solidFill>
                <a:latin typeface="Calibri" panose="020F0502020204030204" pitchFamily="34" charset="0"/>
              </a:rPr>
              <a:t>se trata de comprobar el grado de cumplimiento respecto a lo planificado, tanto en el ámbito externo como interno.</a:t>
            </a:r>
          </a:p>
          <a:p>
            <a:pPr marL="285750" indent="-285750" algn="just">
              <a:buFont typeface="Symbol" panose="05050102010706020507" pitchFamily="18" charset="2"/>
              <a:buChar char="·"/>
            </a:pPr>
            <a:r>
              <a:rPr lang="es-ES" sz="1600" b="1" dirty="0">
                <a:solidFill>
                  <a:schemeClr val="accent1">
                    <a:lumMod val="50000"/>
                  </a:schemeClr>
                </a:solidFill>
                <a:latin typeface="Calibri" panose="020F0502020204030204" pitchFamily="34" charset="0"/>
              </a:rPr>
              <a:t>Eje de Revisión: </a:t>
            </a:r>
            <a:r>
              <a:rPr lang="es-ES" sz="1600" dirty="0">
                <a:solidFill>
                  <a:schemeClr val="accent1">
                    <a:lumMod val="50000"/>
                  </a:schemeClr>
                </a:solidFill>
                <a:latin typeface="Calibri" panose="020F0502020204030204" pitchFamily="34" charset="0"/>
              </a:rPr>
              <a:t>hace referencia al aprendizaje adquirido mediante el análisis de los datos obtenidos en la fase anterior y su traducción en las mejoras correspondientes.</a:t>
            </a:r>
          </a:p>
        </p:txBody>
      </p:sp>
    </p:spTree>
    <p:extLst>
      <p:ext uri="{BB962C8B-B14F-4D97-AF65-F5344CB8AC3E}">
        <p14:creationId xmlns:p14="http://schemas.microsoft.com/office/powerpoint/2010/main" val="378279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rgbClr val="CC0066"/>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rgbClr val="CC0066"/>
                          </a:solidFill>
                          <a:latin typeface="+mn-lt"/>
                          <a:ea typeface="+mn-ea"/>
                          <a:cs typeface="+mn-cs"/>
                        </a:rPr>
                        <a:t>     </a:t>
                      </a:r>
                      <a:r>
                        <a:rPr lang="es-ES" sz="1200" b="1" kern="1200" dirty="0">
                          <a:ln w="3175" cmpd="dbl">
                            <a:noFill/>
                            <a:prstDash val="sysDot"/>
                            <a:bevel/>
                          </a:ln>
                          <a:solidFill>
                            <a:srgbClr val="CC0066"/>
                          </a:solidFill>
                          <a:latin typeface="+mn-lt"/>
                          <a:ea typeface="+mn-ea"/>
                          <a:cs typeface="+mn-cs"/>
                        </a:rPr>
                        <a:t>  </a:t>
                      </a:r>
                      <a:r>
                        <a:rPr lang="es-ES" sz="1200" b="1" kern="1200" dirty="0">
                          <a:ln w="3175" cmpd="dbl">
                            <a:noFill/>
                            <a:prstDash val="sysDot"/>
                            <a:bevel/>
                          </a:ln>
                          <a:solidFill>
                            <a:srgbClr val="CC0066"/>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rgbClr val="CC0066"/>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57</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4173382" y="752877"/>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10. LA EVALUACIÓN DEL PLAN: EL TEST CYKLOS.</a:t>
            </a:r>
          </a:p>
        </p:txBody>
      </p:sp>
      <p:graphicFrame>
        <p:nvGraphicFramePr>
          <p:cNvPr id="5" name="Tabla 4">
            <a:extLst>
              <a:ext uri="{FF2B5EF4-FFF2-40B4-BE49-F238E27FC236}">
                <a16:creationId xmlns:a16="http://schemas.microsoft.com/office/drawing/2014/main" id="{12234611-D642-41A3-8452-235ABA98AC13}"/>
              </a:ext>
            </a:extLst>
          </p:cNvPr>
          <p:cNvGraphicFramePr>
            <a:graphicFrameLocks noGrp="1"/>
          </p:cNvGraphicFramePr>
          <p:nvPr>
            <p:extLst>
              <p:ext uri="{D42A27DB-BD31-4B8C-83A1-F6EECF244321}">
                <p14:modId xmlns:p14="http://schemas.microsoft.com/office/powerpoint/2010/main" val="2071051958"/>
              </p:ext>
            </p:extLst>
          </p:nvPr>
        </p:nvGraphicFramePr>
        <p:xfrm>
          <a:off x="2478659" y="1468785"/>
          <a:ext cx="8589333" cy="4564657"/>
        </p:xfrm>
        <a:graphic>
          <a:graphicData uri="http://schemas.openxmlformats.org/drawingml/2006/table">
            <a:tbl>
              <a:tblPr firstRow="1" firstCol="1" bandRow="1"/>
              <a:tblGrid>
                <a:gridCol w="1743635">
                  <a:extLst>
                    <a:ext uri="{9D8B030D-6E8A-4147-A177-3AD203B41FA5}">
                      <a16:colId xmlns:a16="http://schemas.microsoft.com/office/drawing/2014/main" val="1405607519"/>
                    </a:ext>
                  </a:extLst>
                </a:gridCol>
                <a:gridCol w="1508287">
                  <a:extLst>
                    <a:ext uri="{9D8B030D-6E8A-4147-A177-3AD203B41FA5}">
                      <a16:colId xmlns:a16="http://schemas.microsoft.com/office/drawing/2014/main" val="2142629077"/>
                    </a:ext>
                  </a:extLst>
                </a:gridCol>
                <a:gridCol w="1345090">
                  <a:extLst>
                    <a:ext uri="{9D8B030D-6E8A-4147-A177-3AD203B41FA5}">
                      <a16:colId xmlns:a16="http://schemas.microsoft.com/office/drawing/2014/main" val="4164653129"/>
                    </a:ext>
                  </a:extLst>
                </a:gridCol>
                <a:gridCol w="1334782">
                  <a:extLst>
                    <a:ext uri="{9D8B030D-6E8A-4147-A177-3AD203B41FA5}">
                      <a16:colId xmlns:a16="http://schemas.microsoft.com/office/drawing/2014/main" val="451648628"/>
                    </a:ext>
                  </a:extLst>
                </a:gridCol>
                <a:gridCol w="1334782">
                  <a:extLst>
                    <a:ext uri="{9D8B030D-6E8A-4147-A177-3AD203B41FA5}">
                      <a16:colId xmlns:a16="http://schemas.microsoft.com/office/drawing/2014/main" val="2231865825"/>
                    </a:ext>
                  </a:extLst>
                </a:gridCol>
                <a:gridCol w="1322757">
                  <a:extLst>
                    <a:ext uri="{9D8B030D-6E8A-4147-A177-3AD203B41FA5}">
                      <a16:colId xmlns:a16="http://schemas.microsoft.com/office/drawing/2014/main" val="3774153425"/>
                    </a:ext>
                  </a:extLst>
                </a:gridCol>
              </a:tblGrid>
              <a:tr h="526187">
                <a:tc gridSpan="6">
                  <a:txBody>
                    <a:bodyPr/>
                    <a:lstStyle/>
                    <a:p>
                      <a:pPr algn="ctr">
                        <a:lnSpc>
                          <a:spcPct val="115000"/>
                        </a:lnSpc>
                        <a:tabLst>
                          <a:tab pos="617855" algn="l"/>
                        </a:tabLst>
                      </a:pPr>
                      <a:r>
                        <a:rPr lang="es-ES" sz="18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MEJORAS EN LA POLITICA DE CALIDAD DE LA DGG/SGAC POR EJES 2021-2024</a:t>
                      </a:r>
                      <a:endParaRPr lang="es-ES" sz="18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tabLst>
                          <a:tab pos="617855" algn="l"/>
                        </a:tabLst>
                      </a:pPr>
                      <a:r>
                        <a:rPr lang="es-ES" sz="10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a:t>
                      </a:r>
                      <a:r>
                        <a:rPr lang="es-ES" sz="1200" b="1"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Máximo por eje 25 puntos. Máximo total 100 puntos)</a:t>
                      </a:r>
                      <a:endParaRPr lang="es-ES" sz="12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72000" marB="72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3CD"/>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653721347"/>
                  </a:ext>
                </a:extLst>
              </a:tr>
              <a:tr h="526187">
                <a:tc>
                  <a:txBody>
                    <a:bodyPr/>
                    <a:lstStyle/>
                    <a:p>
                      <a:pP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PLANIFICACIÓN</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A75"/>
                    </a:solidFill>
                  </a:tcPr>
                </a:tc>
                <a:tc>
                  <a:txBody>
                    <a:body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DESPLIEGUE</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A75"/>
                    </a:solidFill>
                  </a:tcPr>
                </a:tc>
                <a:tc>
                  <a:txBody>
                    <a:body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CONTROL</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A75"/>
                    </a:solidFill>
                  </a:tcPr>
                </a:tc>
                <a:tc>
                  <a:txBody>
                    <a:bodyPr/>
                    <a:lstStyle/>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EJE </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p>
                      <a:pPr algn="ctr">
                        <a:lnSpc>
                          <a:spcPct val="115000"/>
                        </a:lnSpc>
                        <a:tabLst>
                          <a:tab pos="617855" algn="l"/>
                        </a:tabLst>
                      </a:pPr>
                      <a:r>
                        <a:rPr lang="es-ES"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REVISIÓN</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82A75"/>
                    </a:solidFill>
                  </a:tcPr>
                </a:tc>
                <a:tc>
                  <a:txBody>
                    <a:bodyPr/>
                    <a:lstStyle/>
                    <a:p>
                      <a:pPr algn="ctr">
                        <a:lnSpc>
                          <a:spcPct val="115000"/>
                        </a:lnSpc>
                        <a:tabLst>
                          <a:tab pos="617855" algn="l"/>
                        </a:tabLst>
                      </a:pPr>
                      <a:r>
                        <a:rPr lang="es-E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PUNTOS</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FF4"/>
                    </a:solidFill>
                  </a:tcPr>
                </a:tc>
                <a:extLst>
                  <a:ext uri="{0D108BD9-81ED-4DB2-BD59-A6C34878D82A}">
                    <a16:rowId xmlns:a16="http://schemas.microsoft.com/office/drawing/2014/main" val="251830108"/>
                  </a:ext>
                </a:extLst>
              </a:tr>
              <a:tr h="881842">
                <a:tc>
                  <a:txBody>
                    <a:bodyPr/>
                    <a:lstStyle/>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PUNTUACIÓN</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TEST CYKLOS </a:t>
                      </a:r>
                      <a:r>
                        <a:rPr lang="es-ES" sz="1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2021</a:t>
                      </a:r>
                      <a:endParaRPr lang="es-ES" sz="14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F0"/>
                    </a:solidFill>
                  </a:tcPr>
                </a:tc>
                <a:tc>
                  <a:txBody>
                    <a:body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2,1</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13,4</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7,1</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10,2</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32,8</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FF4"/>
                    </a:solidFill>
                  </a:tcPr>
                </a:tc>
                <a:extLst>
                  <a:ext uri="{0D108BD9-81ED-4DB2-BD59-A6C34878D82A}">
                    <a16:rowId xmlns:a16="http://schemas.microsoft.com/office/drawing/2014/main" val="2108248545"/>
                  </a:ext>
                </a:extLst>
              </a:tr>
              <a:tr h="881842">
                <a:tc>
                  <a:txBody>
                    <a:bodyPr/>
                    <a:lstStyle/>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PUNTUACIÓN</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TEST CYKLOS </a:t>
                      </a:r>
                      <a:r>
                        <a:rPr lang="es-ES" sz="1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2022</a:t>
                      </a:r>
                      <a:endParaRPr lang="es-ES" sz="14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F0"/>
                    </a:solidFill>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3,1</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10,9</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6,3</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14,1</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34,4</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FF4"/>
                    </a:solidFill>
                  </a:tcPr>
                </a:tc>
                <a:extLst>
                  <a:ext uri="{0D108BD9-81ED-4DB2-BD59-A6C34878D82A}">
                    <a16:rowId xmlns:a16="http://schemas.microsoft.com/office/drawing/2014/main" val="1007107665"/>
                  </a:ext>
                </a:extLst>
              </a:tr>
              <a:tr h="881842">
                <a:tc>
                  <a:txBody>
                    <a:bodyPr/>
                    <a:lstStyle/>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PUNTUACIÓN</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TEST CYKLOS </a:t>
                      </a:r>
                      <a:r>
                        <a:rPr lang="es-ES" sz="14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2024</a:t>
                      </a:r>
                      <a:endParaRPr lang="es-ES" sz="14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tabLst>
                          <a:tab pos="617855" algn="l"/>
                        </a:tabLst>
                      </a:pPr>
                      <a:r>
                        <a:rPr lang="es-ES" sz="1100" b="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s-ES" sz="1100" b="1" dirty="0">
                        <a:solidFill>
                          <a:schemeClr val="accent1">
                            <a:lumMod val="50000"/>
                          </a:schemeClr>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1F0"/>
                    </a:solidFill>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17,2</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dirty="0">
                          <a:solidFill>
                            <a:srgbClr val="082A75"/>
                          </a:solidFill>
                          <a:effectLst/>
                          <a:latin typeface="Calibri" panose="020F0502020204030204" pitchFamily="34" charset="0"/>
                          <a:ea typeface="Calibri" panose="020F0502020204030204" pitchFamily="34" charset="0"/>
                          <a:cs typeface="Calibri" panose="020F0502020204030204" pitchFamily="34" charset="0"/>
                        </a:rPr>
                        <a:t>20,3</a:t>
                      </a:r>
                      <a:endParaRPr lang="es-ES" sz="11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12,5</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100" b="0">
                          <a:solidFill>
                            <a:srgbClr val="082A75"/>
                          </a:solidFill>
                          <a:effectLst/>
                          <a:latin typeface="Calibri" panose="020F0502020204030204" pitchFamily="34" charset="0"/>
                          <a:ea typeface="Calibri" panose="020F0502020204030204" pitchFamily="34" charset="0"/>
                          <a:cs typeface="Calibri" panose="020F0502020204030204" pitchFamily="34" charset="0"/>
                        </a:rPr>
                        <a:t>18,8</a:t>
                      </a:r>
                      <a:endParaRPr lang="es-ES" sz="1100" b="1">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tabLst>
                          <a:tab pos="617855" algn="l"/>
                        </a:tabLst>
                      </a:pPr>
                      <a:r>
                        <a:rPr lang="es-E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68,8</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FF4"/>
                    </a:solidFill>
                  </a:tcPr>
                </a:tc>
                <a:extLst>
                  <a:ext uri="{0D108BD9-81ED-4DB2-BD59-A6C34878D82A}">
                    <a16:rowId xmlns:a16="http://schemas.microsoft.com/office/drawing/2014/main" val="2423950561"/>
                  </a:ext>
                </a:extLst>
              </a:tr>
              <a:tr h="735483">
                <a:tc>
                  <a:txBody>
                    <a:bodyPr/>
                    <a:lstStyle/>
                    <a:p>
                      <a:pPr>
                        <a:lnSpc>
                          <a:spcPct val="115000"/>
                        </a:lnSpc>
                        <a:tabLst>
                          <a:tab pos="617855" algn="l"/>
                        </a:tabLst>
                      </a:pPr>
                      <a:r>
                        <a:rPr lang="es-E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INCREMENTO DESDE 2021</a:t>
                      </a:r>
                      <a:endParaRPr lang="es-ES" sz="16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78079"/>
                    </a:solidFill>
                  </a:tcPr>
                </a:tc>
                <a:tc>
                  <a:txBody>
                    <a:body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719%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9CB"/>
                    </a:solidFill>
                  </a:tcPr>
                </a:tc>
                <a:tc>
                  <a:txBody>
                    <a:body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9CB"/>
                    </a:solidFill>
                  </a:tcPr>
                </a:tc>
                <a:tc>
                  <a:txBody>
                    <a:body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9CB"/>
                    </a:solidFill>
                  </a:tcPr>
                </a:tc>
                <a:tc>
                  <a:txBody>
                    <a:bodyPr/>
                    <a:lstStyle/>
                    <a:p>
                      <a:pPr algn="ctr">
                        <a:lnSpc>
                          <a:spcPct val="115000"/>
                        </a:lnSpc>
                        <a:tabLst>
                          <a:tab pos="617855" algn="l"/>
                        </a:tabLst>
                      </a:pPr>
                      <a:r>
                        <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rPr>
                        <a:t>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9CB"/>
                    </a:solidFill>
                  </a:tcPr>
                </a:tc>
                <a:tc>
                  <a:txBody>
                    <a:bodyPr/>
                    <a:lstStyle/>
                    <a:p>
                      <a:pPr algn="ctr">
                        <a:lnSpc>
                          <a:spcPct val="115000"/>
                        </a:lnSpc>
                        <a:tabLst>
                          <a:tab pos="617855" algn="l"/>
                        </a:tabLst>
                      </a:pPr>
                      <a:r>
                        <a:rPr lang="es-ES" sz="1400" b="1"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rPr>
                        <a:t>110%</a:t>
                      </a:r>
                      <a:endParaRPr lang="es-ES" sz="1400" b="1" dirty="0">
                        <a:solidFill>
                          <a:srgbClr val="082A75"/>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7F62"/>
                    </a:solidFill>
                  </a:tcPr>
                </a:tc>
                <a:extLst>
                  <a:ext uri="{0D108BD9-81ED-4DB2-BD59-A6C34878D82A}">
                    <a16:rowId xmlns:a16="http://schemas.microsoft.com/office/drawing/2014/main" val="2309564902"/>
                  </a:ext>
                </a:extLst>
              </a:tr>
            </a:tbl>
          </a:graphicData>
        </a:graphic>
      </p:graphicFrame>
    </p:spTree>
    <p:extLst>
      <p:ext uri="{BB962C8B-B14F-4D97-AF65-F5344CB8AC3E}">
        <p14:creationId xmlns:p14="http://schemas.microsoft.com/office/powerpoint/2010/main" val="3539849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93748704"/>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chemeClr val="accent1">
                              <a:lumMod val="50000"/>
                            </a:schemeClr>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rgbClr val="CC0066"/>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rgbClr val="CC0066"/>
                          </a:solidFill>
                          <a:latin typeface="+mn-lt"/>
                          <a:ea typeface="+mn-ea"/>
                          <a:cs typeface="+mn-cs"/>
                        </a:rPr>
                        <a:t>     </a:t>
                      </a:r>
                      <a:r>
                        <a:rPr lang="es-ES" sz="1200" b="1" kern="1200" dirty="0">
                          <a:ln w="3175" cmpd="dbl">
                            <a:noFill/>
                            <a:prstDash val="sysDot"/>
                            <a:bevel/>
                          </a:ln>
                          <a:solidFill>
                            <a:srgbClr val="CC0066"/>
                          </a:solidFill>
                          <a:latin typeface="+mn-lt"/>
                          <a:ea typeface="+mn-ea"/>
                          <a:cs typeface="+mn-cs"/>
                        </a:rPr>
                        <a:t>  </a:t>
                      </a:r>
                      <a:r>
                        <a:rPr lang="es-ES" sz="1200" b="1" kern="1200" dirty="0">
                          <a:ln w="3175" cmpd="dbl">
                            <a:noFill/>
                            <a:prstDash val="sysDot"/>
                            <a:bevel/>
                          </a:ln>
                          <a:solidFill>
                            <a:srgbClr val="CC0066"/>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rgbClr val="CC0066"/>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58</a:t>
            </a:fld>
            <a:endParaRPr lang="es-ES"/>
          </a:p>
        </p:txBody>
      </p:sp>
      <p:sp>
        <p:nvSpPr>
          <p:cNvPr id="12" name="CuadroTexto 11">
            <a:extLst>
              <a:ext uri="{FF2B5EF4-FFF2-40B4-BE49-F238E27FC236}">
                <a16:creationId xmlns:a16="http://schemas.microsoft.com/office/drawing/2014/main" id="{8BA01FEC-5DF7-45FB-ACD1-903AF8D8332B}"/>
              </a:ext>
            </a:extLst>
          </p:cNvPr>
          <p:cNvSpPr txBox="1"/>
          <p:nvPr/>
        </p:nvSpPr>
        <p:spPr>
          <a:xfrm>
            <a:off x="4173382" y="752877"/>
            <a:ext cx="5199888"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pPr algn="just"/>
            <a:r>
              <a:rPr lang="es-ES" sz="2000" dirty="0"/>
              <a:t>10. LA EVALUACIÓN DEL PLAN: EL TEST CYKLOS.</a:t>
            </a:r>
          </a:p>
        </p:txBody>
      </p:sp>
      <p:graphicFrame>
        <p:nvGraphicFramePr>
          <p:cNvPr id="8" name="Gráfico 7">
            <a:extLst>
              <a:ext uri="{FF2B5EF4-FFF2-40B4-BE49-F238E27FC236}">
                <a16:creationId xmlns:a16="http://schemas.microsoft.com/office/drawing/2014/main" id="{4F606844-AD2F-4331-9A7C-B2882BBD69AE}"/>
              </a:ext>
            </a:extLst>
          </p:cNvPr>
          <p:cNvGraphicFramePr/>
          <p:nvPr>
            <p:extLst>
              <p:ext uri="{D42A27DB-BD31-4B8C-83A1-F6EECF244321}">
                <p14:modId xmlns:p14="http://schemas.microsoft.com/office/powerpoint/2010/main" val="321174217"/>
              </p:ext>
            </p:extLst>
          </p:nvPr>
        </p:nvGraphicFramePr>
        <p:xfrm>
          <a:off x="3178631" y="1468824"/>
          <a:ext cx="7177480" cy="4753257"/>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073230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1498941467"/>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rgbClr val="CC0066"/>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106626" y="734845"/>
            <a:ext cx="5265974"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2. EL PLAN ESTRATÉGICO 2021-2023: BALANCE.</a:t>
            </a:r>
          </a:p>
        </p:txBody>
      </p:sp>
      <p:sp>
        <p:nvSpPr>
          <p:cNvPr id="5" name="CuadroTexto 4">
            <a:extLst>
              <a:ext uri="{FF2B5EF4-FFF2-40B4-BE49-F238E27FC236}">
                <a16:creationId xmlns:a16="http://schemas.microsoft.com/office/drawing/2014/main" id="{1654B320-7552-4CAA-82A3-7967456634CD}"/>
              </a:ext>
            </a:extLst>
          </p:cNvPr>
          <p:cNvSpPr txBox="1"/>
          <p:nvPr/>
        </p:nvSpPr>
        <p:spPr>
          <a:xfrm>
            <a:off x="2589804" y="1221724"/>
            <a:ext cx="7806924" cy="2369880"/>
          </a:xfrm>
          <a:prstGeom prst="rect">
            <a:avLst/>
          </a:prstGeom>
          <a:noFill/>
        </p:spPr>
        <p:txBody>
          <a:bodyPr wrap="square" rtlCol="0">
            <a:spAutoFit/>
          </a:bodyPr>
          <a:lstStyle/>
          <a:p>
            <a:pPr algn="just"/>
            <a:r>
              <a:rPr lang="es-ES" dirty="0">
                <a:solidFill>
                  <a:schemeClr val="accent1">
                    <a:lumMod val="50000"/>
                  </a:schemeClr>
                </a:solidFill>
              </a:rPr>
              <a:t>Todas los planes y programas previstos en el Programa de Calidad se incluyeron en el </a:t>
            </a:r>
            <a:r>
              <a:rPr lang="es-ES" sz="2000" b="1" dirty="0">
                <a:solidFill>
                  <a:srgbClr val="CC0066"/>
                </a:solidFill>
              </a:rPr>
              <a:t>Plan Estratégico 2021-2023 de la D.G. Galicia/S.G. A Coruña</a:t>
            </a:r>
            <a:r>
              <a:rPr lang="es-ES" dirty="0"/>
              <a:t>, </a:t>
            </a:r>
            <a:r>
              <a:rPr lang="es-ES" dirty="0">
                <a:solidFill>
                  <a:schemeClr val="accent1">
                    <a:lumMod val="50000"/>
                  </a:schemeClr>
                </a:solidFill>
              </a:rPr>
              <a:t>aprobado por el Comité de Calidad el 28 de abril de 2022.</a:t>
            </a:r>
          </a:p>
          <a:p>
            <a:pPr algn="just"/>
            <a:endParaRPr lang="es-ES" dirty="0">
              <a:solidFill>
                <a:schemeClr val="accent1">
                  <a:lumMod val="50000"/>
                </a:schemeClr>
              </a:solidFill>
            </a:endParaRPr>
          </a:p>
          <a:p>
            <a:pPr algn="just"/>
            <a:r>
              <a:rPr lang="es-ES" dirty="0">
                <a:solidFill>
                  <a:schemeClr val="accent1">
                    <a:lumMod val="50000"/>
                  </a:schemeClr>
                </a:solidFill>
              </a:rPr>
              <a:t>El Plan Estratégico 2021-2023 incluía los ejes y objetivos estratégicos plurianuales y se acompañaba de un </a:t>
            </a:r>
            <a:r>
              <a:rPr lang="es-ES" sz="2000" b="1" dirty="0">
                <a:solidFill>
                  <a:srgbClr val="CC0066"/>
                </a:solidFill>
              </a:rPr>
              <a:t>Plan Anual 2022 y un Plan anual 2023 </a:t>
            </a:r>
            <a:r>
              <a:rPr lang="es-ES" dirty="0">
                <a:solidFill>
                  <a:schemeClr val="accent1">
                    <a:lumMod val="50000"/>
                  </a:schemeClr>
                </a:solidFill>
              </a:rPr>
              <a:t>en los que se especificaban  y desarrollaban los planes, programas, medidas y acciones concretas de mejora, con el siguiente esquema:</a:t>
            </a:r>
          </a:p>
        </p:txBody>
      </p:sp>
      <p:pic>
        <p:nvPicPr>
          <p:cNvPr id="42" name="Imagen 41">
            <a:extLst>
              <a:ext uri="{FF2B5EF4-FFF2-40B4-BE49-F238E27FC236}">
                <a16:creationId xmlns:a16="http://schemas.microsoft.com/office/drawing/2014/main" id="{BD06CC2F-DEA1-4DC4-AAA6-BAA3E28804A6}"/>
              </a:ext>
            </a:extLst>
          </p:cNvPr>
          <p:cNvPicPr>
            <a:picLocks noChangeAspect="1"/>
          </p:cNvPicPr>
          <p:nvPr/>
        </p:nvPicPr>
        <p:blipFill>
          <a:blip r:embed="rId13"/>
          <a:stretch>
            <a:fillRect/>
          </a:stretch>
        </p:blipFill>
        <p:spPr>
          <a:xfrm>
            <a:off x="10762488" y="1362456"/>
            <a:ext cx="994781" cy="1218607"/>
          </a:xfrm>
          <a:prstGeom prst="rect">
            <a:avLst/>
          </a:prstGeom>
        </p:spPr>
      </p:pic>
      <p:sp>
        <p:nvSpPr>
          <p:cNvPr id="45" name="Marcador de texto 46">
            <a:extLst>
              <a:ext uri="{FF2B5EF4-FFF2-40B4-BE49-F238E27FC236}">
                <a16:creationId xmlns:a16="http://schemas.microsoft.com/office/drawing/2014/main" id="{B67BB5EC-8BE0-4C4F-A417-AC67F23E4421}"/>
              </a:ext>
            </a:extLst>
          </p:cNvPr>
          <p:cNvSpPr txBox="1">
            <a:spLocks/>
          </p:cNvSpPr>
          <p:nvPr/>
        </p:nvSpPr>
        <p:spPr>
          <a:xfrm>
            <a:off x="2920444" y="3340284"/>
            <a:ext cx="7489927" cy="1198324"/>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54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2800" b="1" i="0" u="none" strike="noStrike" kern="1200" cap="all" spc="0" normalizeH="0" baseline="0" noProof="0" dirty="0">
              <a:ln>
                <a:noFill/>
              </a:ln>
              <a:solidFill>
                <a:schemeClr val="accent1">
                  <a:lumMod val="50000"/>
                </a:schemeClr>
              </a:solidFill>
              <a:effectLst/>
              <a:uLnTx/>
              <a:uFillTx/>
              <a:latin typeface="Imprint MT Shadow"/>
              <a:ea typeface="+mn-ea"/>
              <a:cs typeface="+mn-cs"/>
            </a:endParaRPr>
          </a:p>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lang="es-ES" sz="2800" dirty="0">
              <a:solidFill>
                <a:schemeClr val="accent1">
                  <a:lumMod val="50000"/>
                </a:schemeClr>
              </a:solidFill>
              <a:latin typeface="Imprint MT Shadow"/>
            </a:endParaRPr>
          </a:p>
        </p:txBody>
      </p:sp>
      <p:sp>
        <p:nvSpPr>
          <p:cNvPr id="86" name="Marcador de texto 206">
            <a:extLst>
              <a:ext uri="{FF2B5EF4-FFF2-40B4-BE49-F238E27FC236}">
                <a16:creationId xmlns:a16="http://schemas.microsoft.com/office/drawing/2014/main" id="{91788602-D28B-4F73-86E4-BF0A841775AF}"/>
              </a:ext>
            </a:extLst>
          </p:cNvPr>
          <p:cNvSpPr txBox="1">
            <a:spLocks/>
          </p:cNvSpPr>
          <p:nvPr/>
        </p:nvSpPr>
        <p:spPr>
          <a:xfrm>
            <a:off x="2988899" y="4805084"/>
            <a:ext cx="3181202" cy="1089156"/>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1600" b="1" i="0" u="none" strike="noStrike" kern="1200" cap="all" spc="0" normalizeH="0" baseline="0" noProof="0" dirty="0">
              <a:ln>
                <a:noFill/>
              </a:ln>
              <a:solidFill>
                <a:srgbClr val="CC0066"/>
              </a:solidFill>
              <a:effectLst/>
              <a:uLnTx/>
              <a:uFillTx/>
              <a:latin typeface="Imprint MT Shadow"/>
              <a:ea typeface="+mn-ea"/>
              <a:cs typeface="+mn-cs"/>
            </a:endParaRPr>
          </a:p>
        </p:txBody>
      </p:sp>
      <p:sp>
        <p:nvSpPr>
          <p:cNvPr id="110" name="Marcador de texto 206">
            <a:extLst>
              <a:ext uri="{FF2B5EF4-FFF2-40B4-BE49-F238E27FC236}">
                <a16:creationId xmlns:a16="http://schemas.microsoft.com/office/drawing/2014/main" id="{99D6A71C-6240-4E27-A02D-3DAAD2679FF0}"/>
              </a:ext>
            </a:extLst>
          </p:cNvPr>
          <p:cNvSpPr txBox="1">
            <a:spLocks/>
          </p:cNvSpPr>
          <p:nvPr/>
        </p:nvSpPr>
        <p:spPr>
          <a:xfrm>
            <a:off x="7229169" y="4805084"/>
            <a:ext cx="3181202" cy="1089156"/>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1600" b="1" i="0" u="none" strike="noStrike" kern="1200" cap="all" spc="0" normalizeH="0" baseline="0" noProof="0" dirty="0">
              <a:ln>
                <a:noFill/>
              </a:ln>
              <a:solidFill>
                <a:srgbClr val="CC0066"/>
              </a:solidFill>
              <a:effectLst/>
              <a:uLnTx/>
              <a:uFillTx/>
              <a:latin typeface="Imprint MT Shadow"/>
              <a:ea typeface="+mn-ea"/>
              <a:cs typeface="+mn-cs"/>
            </a:endParaRPr>
          </a:p>
        </p:txBody>
      </p:sp>
      <p:graphicFrame>
        <p:nvGraphicFramePr>
          <p:cNvPr id="9" name="Diagrama 8">
            <a:extLst>
              <a:ext uri="{FF2B5EF4-FFF2-40B4-BE49-F238E27FC236}">
                <a16:creationId xmlns:a16="http://schemas.microsoft.com/office/drawing/2014/main" id="{F01BDE06-78B3-4DCC-8D09-DBA03D03B399}"/>
              </a:ext>
            </a:extLst>
          </p:cNvPr>
          <p:cNvGraphicFramePr/>
          <p:nvPr>
            <p:extLst>
              <p:ext uri="{D42A27DB-BD31-4B8C-83A1-F6EECF244321}">
                <p14:modId xmlns:p14="http://schemas.microsoft.com/office/powerpoint/2010/main" val="3520446316"/>
              </p:ext>
            </p:extLst>
          </p:nvPr>
        </p:nvGraphicFramePr>
        <p:xfrm>
          <a:off x="2361269" y="3340285"/>
          <a:ext cx="8794832" cy="351771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p:txBody>
          <a:bodyPr/>
          <a:lstStyle/>
          <a:p>
            <a:fld id="{43B9F2F5-9901-4B50-B674-E5A258050F84}" type="slidenum">
              <a:rPr lang="es-ES" smtClean="0"/>
              <a:t>6</a:t>
            </a:fld>
            <a:endParaRPr lang="es-ES"/>
          </a:p>
        </p:txBody>
      </p:sp>
    </p:spTree>
    <p:extLst>
      <p:ext uri="{BB962C8B-B14F-4D97-AF65-F5344CB8AC3E}">
        <p14:creationId xmlns:p14="http://schemas.microsoft.com/office/powerpoint/2010/main" val="3141601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4188214418"/>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rgbClr val="CC0066"/>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106626" y="734845"/>
            <a:ext cx="5254121"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2. EL PLAN ESTRATÉGICO 2021-2023: BALANCE.</a:t>
            </a:r>
          </a:p>
        </p:txBody>
      </p:sp>
      <p:pic>
        <p:nvPicPr>
          <p:cNvPr id="42" name="Imagen 41">
            <a:extLst>
              <a:ext uri="{FF2B5EF4-FFF2-40B4-BE49-F238E27FC236}">
                <a16:creationId xmlns:a16="http://schemas.microsoft.com/office/drawing/2014/main" id="{BD06CC2F-DEA1-4DC4-AAA6-BAA3E28804A6}"/>
              </a:ext>
            </a:extLst>
          </p:cNvPr>
          <p:cNvPicPr>
            <a:picLocks noChangeAspect="1"/>
          </p:cNvPicPr>
          <p:nvPr/>
        </p:nvPicPr>
        <p:blipFill>
          <a:blip r:embed="rId13"/>
          <a:stretch>
            <a:fillRect/>
          </a:stretch>
        </p:blipFill>
        <p:spPr>
          <a:xfrm>
            <a:off x="10972800" y="1466593"/>
            <a:ext cx="994781" cy="1218607"/>
          </a:xfrm>
          <a:prstGeom prst="rect">
            <a:avLst/>
          </a:prstGeom>
        </p:spPr>
      </p:pic>
      <p:sp>
        <p:nvSpPr>
          <p:cNvPr id="45" name="Marcador de texto 46">
            <a:extLst>
              <a:ext uri="{FF2B5EF4-FFF2-40B4-BE49-F238E27FC236}">
                <a16:creationId xmlns:a16="http://schemas.microsoft.com/office/drawing/2014/main" id="{B67BB5EC-8BE0-4C4F-A417-AC67F23E4421}"/>
              </a:ext>
            </a:extLst>
          </p:cNvPr>
          <p:cNvSpPr txBox="1">
            <a:spLocks/>
          </p:cNvSpPr>
          <p:nvPr/>
        </p:nvSpPr>
        <p:spPr>
          <a:xfrm>
            <a:off x="2920444" y="3340284"/>
            <a:ext cx="7489927" cy="1198324"/>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54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2800" b="1" i="0" u="none" strike="noStrike" kern="1200" cap="all" spc="0" normalizeH="0" baseline="0" noProof="0" dirty="0">
              <a:ln>
                <a:noFill/>
              </a:ln>
              <a:solidFill>
                <a:schemeClr val="accent1">
                  <a:lumMod val="50000"/>
                </a:schemeClr>
              </a:solidFill>
              <a:effectLst/>
              <a:uLnTx/>
              <a:uFillTx/>
              <a:latin typeface="Imprint MT Shadow"/>
              <a:ea typeface="+mn-ea"/>
              <a:cs typeface="+mn-cs"/>
            </a:endParaRPr>
          </a:p>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lang="es-ES" sz="2800" dirty="0">
              <a:solidFill>
                <a:schemeClr val="accent1">
                  <a:lumMod val="50000"/>
                </a:schemeClr>
              </a:solidFill>
              <a:latin typeface="Imprint MT Shadow"/>
            </a:endParaRPr>
          </a:p>
        </p:txBody>
      </p:sp>
      <p:sp>
        <p:nvSpPr>
          <p:cNvPr id="86" name="Marcador de texto 206">
            <a:extLst>
              <a:ext uri="{FF2B5EF4-FFF2-40B4-BE49-F238E27FC236}">
                <a16:creationId xmlns:a16="http://schemas.microsoft.com/office/drawing/2014/main" id="{91788602-D28B-4F73-86E4-BF0A841775AF}"/>
              </a:ext>
            </a:extLst>
          </p:cNvPr>
          <p:cNvSpPr txBox="1">
            <a:spLocks/>
          </p:cNvSpPr>
          <p:nvPr/>
        </p:nvSpPr>
        <p:spPr>
          <a:xfrm>
            <a:off x="2988899" y="4805084"/>
            <a:ext cx="3181202" cy="1089156"/>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1600" b="1" i="0" u="none" strike="noStrike" kern="1200" cap="all" spc="0" normalizeH="0" baseline="0" noProof="0" dirty="0">
              <a:ln>
                <a:noFill/>
              </a:ln>
              <a:solidFill>
                <a:srgbClr val="CC0066"/>
              </a:solidFill>
              <a:effectLst/>
              <a:uLnTx/>
              <a:uFillTx/>
              <a:latin typeface="Imprint MT Shadow"/>
              <a:ea typeface="+mn-ea"/>
              <a:cs typeface="+mn-cs"/>
            </a:endParaRPr>
          </a:p>
        </p:txBody>
      </p:sp>
      <p:sp>
        <p:nvSpPr>
          <p:cNvPr id="110" name="Marcador de texto 206">
            <a:extLst>
              <a:ext uri="{FF2B5EF4-FFF2-40B4-BE49-F238E27FC236}">
                <a16:creationId xmlns:a16="http://schemas.microsoft.com/office/drawing/2014/main" id="{99D6A71C-6240-4E27-A02D-3DAAD2679FF0}"/>
              </a:ext>
            </a:extLst>
          </p:cNvPr>
          <p:cNvSpPr txBox="1">
            <a:spLocks/>
          </p:cNvSpPr>
          <p:nvPr/>
        </p:nvSpPr>
        <p:spPr>
          <a:xfrm>
            <a:off x="7229169" y="4805084"/>
            <a:ext cx="3181202" cy="1089156"/>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1600" b="1" i="0" u="none" strike="noStrike" kern="1200" cap="all" spc="0" normalizeH="0" baseline="0" noProof="0" dirty="0">
              <a:ln>
                <a:noFill/>
              </a:ln>
              <a:solidFill>
                <a:srgbClr val="CC0066"/>
              </a:solidFill>
              <a:effectLst/>
              <a:uLnTx/>
              <a:uFillTx/>
              <a:latin typeface="Imprint MT Shadow"/>
              <a:ea typeface="+mn-ea"/>
              <a:cs typeface="+mn-cs"/>
            </a:endParaRP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7</a:t>
            </a:fld>
            <a:endParaRPr lang="es-ES"/>
          </a:p>
        </p:txBody>
      </p:sp>
      <p:graphicFrame>
        <p:nvGraphicFramePr>
          <p:cNvPr id="4" name="Tabla 3">
            <a:extLst>
              <a:ext uri="{FF2B5EF4-FFF2-40B4-BE49-F238E27FC236}">
                <a16:creationId xmlns:a16="http://schemas.microsoft.com/office/drawing/2014/main" id="{52F02F8A-3108-4D3F-803F-360EA8306A59}"/>
              </a:ext>
            </a:extLst>
          </p:cNvPr>
          <p:cNvGraphicFramePr>
            <a:graphicFrameLocks noGrp="1"/>
          </p:cNvGraphicFramePr>
          <p:nvPr>
            <p:extLst>
              <p:ext uri="{D42A27DB-BD31-4B8C-83A1-F6EECF244321}">
                <p14:modId xmlns:p14="http://schemas.microsoft.com/office/powerpoint/2010/main" val="3556489318"/>
              </p:ext>
            </p:extLst>
          </p:nvPr>
        </p:nvGraphicFramePr>
        <p:xfrm>
          <a:off x="2518068" y="3822588"/>
          <a:ext cx="8638033" cy="2426069"/>
        </p:xfrm>
        <a:graphic>
          <a:graphicData uri="http://schemas.openxmlformats.org/drawingml/2006/table">
            <a:tbl>
              <a:tblPr/>
              <a:tblGrid>
                <a:gridCol w="2230588">
                  <a:extLst>
                    <a:ext uri="{9D8B030D-6E8A-4147-A177-3AD203B41FA5}">
                      <a16:colId xmlns:a16="http://schemas.microsoft.com/office/drawing/2014/main" val="2075986497"/>
                    </a:ext>
                  </a:extLst>
                </a:gridCol>
                <a:gridCol w="994340">
                  <a:extLst>
                    <a:ext uri="{9D8B030D-6E8A-4147-A177-3AD203B41FA5}">
                      <a16:colId xmlns:a16="http://schemas.microsoft.com/office/drawing/2014/main" val="1310195056"/>
                    </a:ext>
                  </a:extLst>
                </a:gridCol>
                <a:gridCol w="1206403">
                  <a:extLst>
                    <a:ext uri="{9D8B030D-6E8A-4147-A177-3AD203B41FA5}">
                      <a16:colId xmlns:a16="http://schemas.microsoft.com/office/drawing/2014/main" val="3969550840"/>
                    </a:ext>
                  </a:extLst>
                </a:gridCol>
                <a:gridCol w="2101780">
                  <a:extLst>
                    <a:ext uri="{9D8B030D-6E8A-4147-A177-3AD203B41FA5}">
                      <a16:colId xmlns:a16="http://schemas.microsoft.com/office/drawing/2014/main" val="2904403085"/>
                    </a:ext>
                  </a:extLst>
                </a:gridCol>
                <a:gridCol w="2104922">
                  <a:extLst>
                    <a:ext uri="{9D8B030D-6E8A-4147-A177-3AD203B41FA5}">
                      <a16:colId xmlns:a16="http://schemas.microsoft.com/office/drawing/2014/main" val="177149776"/>
                    </a:ext>
                  </a:extLst>
                </a:gridCol>
              </a:tblGrid>
              <a:tr h="495713">
                <a:tc gridSpan="5">
                  <a:txBody>
                    <a:bodyPr/>
                    <a:lstStyle/>
                    <a:p>
                      <a:pPr algn="ctr" fontAlgn="ctr"/>
                      <a:r>
                        <a:rPr lang="es-ES" sz="1400" b="1" i="0" u="none" strike="noStrike" dirty="0">
                          <a:solidFill>
                            <a:srgbClr val="FFFFFF"/>
                          </a:solidFill>
                          <a:effectLst/>
                          <a:latin typeface="Calibri" panose="020F0502020204030204" pitchFamily="34" charset="0"/>
                        </a:rPr>
                        <a:t>EJECUCIÓN TOTAL PLAN ESTRATÉGICO 2021-2023 DE LA DELEGACIÓN DEL GOBIERNO EN GALICIA/SUBDELEGACIÓN DEL GOBIERNO EN A CORUÑA</a:t>
                      </a:r>
                    </a:p>
                  </a:txBody>
                  <a:tcPr marL="5736" marR="5736" marT="5736" marB="0" anchor="ctr">
                    <a:lnL w="25400" cap="flat" cmpd="dbl" algn="ctr">
                      <a:solidFill>
                        <a:srgbClr val="4F81BD"/>
                      </a:solidFill>
                      <a:prstDash val="solid"/>
                      <a:round/>
                      <a:headEnd type="none" w="med" len="med"/>
                      <a:tailEnd type="none" w="med" len="med"/>
                    </a:lnL>
                    <a:lnR>
                      <a:noFill/>
                    </a:lnR>
                    <a:lnT>
                      <a:noFill/>
                    </a:lnT>
                    <a:lnB w="25400" cap="flat" cmpd="dbl" algn="ctr">
                      <a:solidFill>
                        <a:srgbClr val="4F81BD"/>
                      </a:solidFill>
                      <a:prstDash val="solid"/>
                      <a:round/>
                      <a:headEnd type="none" w="med" len="med"/>
                      <a:tailEnd type="none" w="med" len="med"/>
                    </a:lnB>
                    <a:solidFill>
                      <a:srgbClr val="CC0066"/>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665469644"/>
                  </a:ext>
                </a:extLst>
              </a:tr>
              <a:tr h="419793">
                <a:tc>
                  <a:txBody>
                    <a:bodyPr/>
                    <a:lstStyle/>
                    <a:p>
                      <a:pPr algn="l" fontAlgn="b"/>
                      <a:r>
                        <a:rPr lang="es-ES" sz="700" b="0" i="0" u="none" strike="noStrike" dirty="0">
                          <a:solidFill>
                            <a:srgbClr val="000000"/>
                          </a:solidFill>
                          <a:effectLst/>
                          <a:latin typeface="Calibri" panose="020F0502020204030204" pitchFamily="34" charset="0"/>
                        </a:rPr>
                        <a:t> </a:t>
                      </a:r>
                    </a:p>
                  </a:txBody>
                  <a:tcPr marL="5736" marR="5736" marT="5736" marB="0" anchor="b">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tcPr>
                </a:tc>
                <a:tc gridSpan="2">
                  <a:txBody>
                    <a:bodyPr/>
                    <a:lstStyle/>
                    <a:p>
                      <a:pPr algn="ctr" fontAlgn="ctr"/>
                      <a:r>
                        <a:rPr lang="es-ES" sz="1600" b="1" i="0" u="none" strike="noStrike">
                          <a:solidFill>
                            <a:srgbClr val="FFFFFF"/>
                          </a:solidFill>
                          <a:effectLst/>
                          <a:latin typeface="Calibri" panose="020F0502020204030204" pitchFamily="34" charset="0"/>
                        </a:rPr>
                        <a:t>PLAN DE ACCIÓN 2022</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366092"/>
                    </a:solidFill>
                  </a:tcPr>
                </a:tc>
                <a:tc hMerge="1">
                  <a:txBody>
                    <a:bodyPr/>
                    <a:lstStyle/>
                    <a:p>
                      <a:endParaRPr lang="es-ES"/>
                    </a:p>
                  </a:txBody>
                  <a:tcPr/>
                </a:tc>
                <a:tc>
                  <a:txBody>
                    <a:bodyPr/>
                    <a:lstStyle/>
                    <a:p>
                      <a:pPr algn="ctr" fontAlgn="ctr"/>
                      <a:r>
                        <a:rPr lang="es-ES" sz="1600" b="1" i="0" u="none" strike="noStrike">
                          <a:solidFill>
                            <a:srgbClr val="FFFFFF"/>
                          </a:solidFill>
                          <a:effectLst/>
                          <a:latin typeface="Calibri" panose="020F0502020204030204" pitchFamily="34" charset="0"/>
                        </a:rPr>
                        <a:t>PLAN DE ACCIÓN 2023</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366092"/>
                    </a:solidFill>
                  </a:tcPr>
                </a:tc>
                <a:tc>
                  <a:txBody>
                    <a:bodyPr/>
                    <a:lstStyle/>
                    <a:p>
                      <a:pPr algn="ctr" fontAlgn="ctr"/>
                      <a:r>
                        <a:rPr lang="es-ES" sz="1600" b="1" i="0" u="none" strike="noStrike">
                          <a:solidFill>
                            <a:srgbClr val="FFFFFF"/>
                          </a:solidFill>
                          <a:effectLst/>
                          <a:latin typeface="Calibri" panose="020F0502020204030204" pitchFamily="34" charset="0"/>
                        </a:rPr>
                        <a:t>TOTAL PLAN ESTRATÉGICO 2021-2023</a:t>
                      </a:r>
                    </a:p>
                  </a:txBody>
                  <a:tcPr marL="5736" marR="5736" marT="5736" marB="0" anchor="ctr">
                    <a:lnL w="25400" cap="flat" cmpd="dbl" algn="ctr">
                      <a:solidFill>
                        <a:srgbClr val="4F81BD"/>
                      </a:solidFill>
                      <a:prstDash val="solid"/>
                      <a:round/>
                      <a:headEnd type="none" w="med" len="med"/>
                      <a:tailEnd type="none" w="med" len="med"/>
                    </a:lnL>
                    <a:lnR>
                      <a:noFill/>
                    </a:lnR>
                    <a:lnT>
                      <a:noFill/>
                    </a:lnT>
                    <a:lnB w="25400" cap="flat" cmpd="dbl" algn="ctr">
                      <a:solidFill>
                        <a:srgbClr val="4F81BD"/>
                      </a:solidFill>
                      <a:prstDash val="solid"/>
                      <a:round/>
                      <a:headEnd type="none" w="med" len="med"/>
                      <a:tailEnd type="none" w="med" len="med"/>
                    </a:lnB>
                    <a:solidFill>
                      <a:srgbClr val="FF0000"/>
                    </a:solidFill>
                  </a:tcPr>
                </a:tc>
                <a:extLst>
                  <a:ext uri="{0D108BD9-81ED-4DB2-BD59-A6C34878D82A}">
                    <a16:rowId xmlns:a16="http://schemas.microsoft.com/office/drawing/2014/main" val="2345569008"/>
                  </a:ext>
                </a:extLst>
              </a:tr>
              <a:tr h="419793">
                <a:tc>
                  <a:txBody>
                    <a:bodyPr/>
                    <a:lstStyle/>
                    <a:p>
                      <a:pPr algn="ctr" fontAlgn="ctr"/>
                      <a:r>
                        <a:rPr lang="es-ES" sz="1600" b="1" i="0" u="none" strike="noStrike" dirty="0">
                          <a:solidFill>
                            <a:srgbClr val="000000"/>
                          </a:solidFill>
                          <a:effectLst/>
                          <a:latin typeface="Calibri" panose="020F0502020204030204" pitchFamily="34" charset="0"/>
                        </a:rPr>
                        <a:t>EJECUCIÓN INICIAL</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E1F0"/>
                    </a:solidFill>
                  </a:tcPr>
                </a:tc>
                <a:tc gridSpan="2">
                  <a:txBody>
                    <a:bodyPr/>
                    <a:lstStyle/>
                    <a:p>
                      <a:pPr algn="ctr" fontAlgn="ctr"/>
                      <a:r>
                        <a:rPr lang="es-ES" sz="1600" b="1" i="0" u="none" strike="noStrike" dirty="0">
                          <a:solidFill>
                            <a:srgbClr val="000000"/>
                          </a:solidFill>
                          <a:effectLst/>
                          <a:latin typeface="Calibri" panose="020F0502020204030204" pitchFamily="34" charset="0"/>
                        </a:rPr>
                        <a:t>86,16%</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2DCDB"/>
                    </a:solidFill>
                  </a:tcPr>
                </a:tc>
                <a:tc hMerge="1">
                  <a:txBody>
                    <a:bodyPr/>
                    <a:lstStyle/>
                    <a:p>
                      <a:endParaRPr lang="es-ES"/>
                    </a:p>
                  </a:txBody>
                  <a:tcPr/>
                </a:tc>
                <a:tc>
                  <a:txBody>
                    <a:bodyPr/>
                    <a:lstStyle/>
                    <a:p>
                      <a:pPr algn="ctr" fontAlgn="ctr"/>
                      <a:r>
                        <a:rPr lang="es-ES" sz="1600" b="1" i="0" u="none" strike="noStrike">
                          <a:solidFill>
                            <a:srgbClr val="000000"/>
                          </a:solidFill>
                          <a:effectLst/>
                          <a:latin typeface="Calibri" panose="020F0502020204030204" pitchFamily="34" charset="0"/>
                        </a:rPr>
                        <a:t>65,49%</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2DCDB"/>
                    </a:solidFill>
                  </a:tcPr>
                </a:tc>
                <a:tc>
                  <a:txBody>
                    <a:bodyPr/>
                    <a:lstStyle/>
                    <a:p>
                      <a:pPr algn="ctr" fontAlgn="ctr"/>
                      <a:r>
                        <a:rPr lang="es-ES" sz="1600" b="1" i="0" u="none" strike="noStrike">
                          <a:solidFill>
                            <a:srgbClr val="000000"/>
                          </a:solidFill>
                          <a:effectLst/>
                          <a:latin typeface="Calibri" panose="020F0502020204030204" pitchFamily="34" charset="0"/>
                        </a:rPr>
                        <a:t>75,83%</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9797"/>
                    </a:solidFill>
                  </a:tcPr>
                </a:tc>
                <a:extLst>
                  <a:ext uri="{0D108BD9-81ED-4DB2-BD59-A6C34878D82A}">
                    <a16:rowId xmlns:a16="http://schemas.microsoft.com/office/drawing/2014/main" val="614044614"/>
                  </a:ext>
                </a:extLst>
              </a:tr>
              <a:tr h="316003">
                <a:tc rowSpan="2">
                  <a:txBody>
                    <a:bodyPr/>
                    <a:lstStyle/>
                    <a:p>
                      <a:pPr algn="ctr" fontAlgn="ctr"/>
                      <a:r>
                        <a:rPr lang="es-ES" sz="1100" b="1" i="0" u="none" strike="noStrike" dirty="0">
                          <a:solidFill>
                            <a:srgbClr val="000000"/>
                          </a:solidFill>
                          <a:effectLst/>
                          <a:latin typeface="Calibri" panose="020F0502020204030204" pitchFamily="34" charset="0"/>
                        </a:rPr>
                        <a:t>MEDIDAS 2022 POSPUESTAS A 2023    Y EJECUTADAS EN 2023</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AF0F0"/>
                    </a:solidFill>
                  </a:tcPr>
                </a:tc>
                <a:tc>
                  <a:txBody>
                    <a:bodyPr/>
                    <a:lstStyle/>
                    <a:p>
                      <a:pPr algn="ctr" fontAlgn="ctr"/>
                      <a:r>
                        <a:rPr lang="es-ES" sz="800" b="1" i="0" u="none" strike="noStrike" dirty="0">
                          <a:solidFill>
                            <a:srgbClr val="000000"/>
                          </a:solidFill>
                          <a:effectLst/>
                          <a:latin typeface="Calibri" panose="020F0502020204030204" pitchFamily="34" charset="0"/>
                        </a:rPr>
                        <a:t>Nº DE MEDIDAS</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AF0F0"/>
                    </a:solidFill>
                  </a:tcPr>
                </a:tc>
                <a:tc>
                  <a:txBody>
                    <a:bodyPr/>
                    <a:lstStyle/>
                    <a:p>
                      <a:pPr algn="ctr" fontAlgn="ctr"/>
                      <a:r>
                        <a:rPr lang="es-ES" sz="800" b="1" i="0" u="none" strike="noStrike">
                          <a:solidFill>
                            <a:srgbClr val="000000"/>
                          </a:solidFill>
                          <a:effectLst/>
                          <a:latin typeface="Calibri" panose="020F0502020204030204" pitchFamily="34" charset="0"/>
                        </a:rPr>
                        <a:t>EJECUCIÓN FINAL EFECTIVA ASIGNADA</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AF0F0"/>
                    </a:solidFill>
                  </a:tcPr>
                </a:tc>
                <a:tc rowSpan="2">
                  <a:txBody>
                    <a:bodyPr/>
                    <a:lstStyle/>
                    <a:p>
                      <a:pPr algn="ctr" fontAlgn="ctr"/>
                      <a:r>
                        <a:rPr lang="es-ES" sz="1600" b="1" i="0" u="none" strike="noStrike">
                          <a:solidFill>
                            <a:srgbClr val="FFFFFF"/>
                          </a:solidFill>
                          <a:effectLst/>
                          <a:latin typeface="Calibri" panose="020F0502020204030204" pitchFamily="34" charset="0"/>
                        </a:rPr>
                        <a:t> </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tc rowSpan="2">
                  <a:txBody>
                    <a:bodyPr/>
                    <a:lstStyle/>
                    <a:p>
                      <a:pPr algn="ctr" fontAlgn="ctr"/>
                      <a:r>
                        <a:rPr lang="es-ES" sz="1600" b="1" i="0" u="none" strike="noStrike" dirty="0">
                          <a:solidFill>
                            <a:srgbClr val="FFFFFF"/>
                          </a:solidFill>
                          <a:effectLst/>
                          <a:latin typeface="Calibri" panose="020F0502020204030204" pitchFamily="34" charset="0"/>
                        </a:rPr>
                        <a:t> </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extLst>
                  <a:ext uri="{0D108BD9-81ED-4DB2-BD59-A6C34878D82A}">
                    <a16:rowId xmlns:a16="http://schemas.microsoft.com/office/drawing/2014/main" val="693247122"/>
                  </a:ext>
                </a:extLst>
              </a:tr>
              <a:tr h="366202">
                <a:tc vMerge="1">
                  <a:txBody>
                    <a:bodyPr/>
                    <a:lstStyle/>
                    <a:p>
                      <a:endParaRPr lang="es-ES"/>
                    </a:p>
                  </a:txBody>
                  <a:tcPr/>
                </a:tc>
                <a:tc>
                  <a:txBody>
                    <a:bodyPr/>
                    <a:lstStyle/>
                    <a:p>
                      <a:pPr algn="ctr" fontAlgn="ctr"/>
                      <a:r>
                        <a:rPr lang="es-ES" sz="1600" b="1" i="0" u="none" strike="noStrike">
                          <a:solidFill>
                            <a:srgbClr val="000000"/>
                          </a:solidFill>
                          <a:effectLst/>
                          <a:latin typeface="Calibri" panose="020F0502020204030204" pitchFamily="34" charset="0"/>
                        </a:rPr>
                        <a:t>9</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tc>
                  <a:txBody>
                    <a:bodyPr/>
                    <a:lstStyle/>
                    <a:p>
                      <a:pPr algn="ctr" fontAlgn="ctr"/>
                      <a:r>
                        <a:rPr lang="es-ES" sz="1600" b="1" i="0" u="none" strike="noStrike">
                          <a:solidFill>
                            <a:srgbClr val="000000"/>
                          </a:solidFill>
                          <a:effectLst/>
                          <a:latin typeface="Calibri" panose="020F0502020204030204" pitchFamily="34" charset="0"/>
                        </a:rPr>
                        <a:t>7,25%</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FFFF"/>
                    </a:solidFill>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71404804"/>
                  </a:ext>
                </a:extLst>
              </a:tr>
              <a:tr h="334942">
                <a:tc>
                  <a:txBody>
                    <a:bodyPr/>
                    <a:lstStyle/>
                    <a:p>
                      <a:pPr algn="ctr" fontAlgn="ctr"/>
                      <a:r>
                        <a:rPr lang="es-ES" sz="1600" b="1" i="0" u="none" strike="noStrike" dirty="0">
                          <a:solidFill>
                            <a:srgbClr val="000000"/>
                          </a:solidFill>
                          <a:effectLst/>
                          <a:latin typeface="Calibri" panose="020F0502020204030204" pitchFamily="34" charset="0"/>
                        </a:rPr>
                        <a:t>EJECUCIÓN FINAL</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C000"/>
                    </a:solidFill>
                  </a:tcPr>
                </a:tc>
                <a:tc gridSpan="2">
                  <a:txBody>
                    <a:bodyPr/>
                    <a:lstStyle/>
                    <a:p>
                      <a:pPr algn="ctr" fontAlgn="ctr"/>
                      <a:r>
                        <a:rPr lang="es-ES" sz="1600" b="1" i="0" u="none" strike="noStrike">
                          <a:solidFill>
                            <a:srgbClr val="000000"/>
                          </a:solidFill>
                          <a:effectLst/>
                          <a:latin typeface="Calibri" panose="020F0502020204030204" pitchFamily="34" charset="0"/>
                        </a:rPr>
                        <a:t>93,41%</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ECAF"/>
                    </a:solidFill>
                  </a:tcPr>
                </a:tc>
                <a:tc hMerge="1">
                  <a:txBody>
                    <a:bodyPr/>
                    <a:lstStyle/>
                    <a:p>
                      <a:endParaRPr lang="es-ES"/>
                    </a:p>
                  </a:txBody>
                  <a:tcPr/>
                </a:tc>
                <a:tc>
                  <a:txBody>
                    <a:bodyPr/>
                    <a:lstStyle/>
                    <a:p>
                      <a:pPr algn="ctr" fontAlgn="ctr"/>
                      <a:r>
                        <a:rPr lang="es-ES" sz="1600" b="1" i="0" u="none" strike="noStrike">
                          <a:solidFill>
                            <a:srgbClr val="000000"/>
                          </a:solidFill>
                          <a:effectLst/>
                          <a:latin typeface="Calibri" panose="020F0502020204030204" pitchFamily="34" charset="0"/>
                        </a:rPr>
                        <a:t>65,49%</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ECAF"/>
                    </a:solidFill>
                  </a:tcPr>
                </a:tc>
                <a:tc>
                  <a:txBody>
                    <a:bodyPr/>
                    <a:lstStyle/>
                    <a:p>
                      <a:pPr algn="ctr" fontAlgn="ctr"/>
                      <a:r>
                        <a:rPr lang="es-ES" sz="1600" b="1" i="0" u="none" strike="noStrike" dirty="0">
                          <a:solidFill>
                            <a:srgbClr val="FFFFFF"/>
                          </a:solidFill>
                          <a:effectLst/>
                          <a:latin typeface="Calibri" panose="020F0502020204030204" pitchFamily="34" charset="0"/>
                        </a:rPr>
                        <a:t>79,45%</a:t>
                      </a:r>
                    </a:p>
                  </a:txBody>
                  <a:tcPr marL="5736" marR="5736" marT="5736" marB="0" anchor="ctr">
                    <a:lnL w="25400" cap="flat" cmpd="dbl" algn="ctr">
                      <a:solidFill>
                        <a:srgbClr val="4F81BD"/>
                      </a:solidFill>
                      <a:prstDash val="solid"/>
                      <a:round/>
                      <a:headEnd type="none" w="med" len="med"/>
                      <a:tailEnd type="none" w="med" len="med"/>
                    </a:lnL>
                    <a:lnR w="25400" cap="flat" cmpd="dbl" algn="ctr">
                      <a:solidFill>
                        <a:srgbClr val="4F81BD"/>
                      </a:solidFill>
                      <a:prstDash val="solid"/>
                      <a:round/>
                      <a:headEnd type="none" w="med" len="med"/>
                      <a:tailEnd type="none" w="med" len="med"/>
                    </a:lnR>
                    <a:lnT w="25400" cap="flat" cmpd="dbl"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solidFill>
                      <a:srgbClr val="FF0000"/>
                    </a:solidFill>
                  </a:tcPr>
                </a:tc>
                <a:extLst>
                  <a:ext uri="{0D108BD9-81ED-4DB2-BD59-A6C34878D82A}">
                    <a16:rowId xmlns:a16="http://schemas.microsoft.com/office/drawing/2014/main" val="2437881168"/>
                  </a:ext>
                </a:extLst>
              </a:tr>
            </a:tbl>
          </a:graphicData>
        </a:graphic>
      </p:graphicFrame>
      <p:sp>
        <p:nvSpPr>
          <p:cNvPr id="20" name="CuadroTexto 19">
            <a:extLst>
              <a:ext uri="{FF2B5EF4-FFF2-40B4-BE49-F238E27FC236}">
                <a16:creationId xmlns:a16="http://schemas.microsoft.com/office/drawing/2014/main" id="{8EAAAF88-CA68-4AB9-BEF0-33B47FA32D92}"/>
              </a:ext>
            </a:extLst>
          </p:cNvPr>
          <p:cNvSpPr txBox="1"/>
          <p:nvPr/>
        </p:nvSpPr>
        <p:spPr>
          <a:xfrm>
            <a:off x="2831253" y="1134955"/>
            <a:ext cx="7832900" cy="2585323"/>
          </a:xfrm>
          <a:prstGeom prst="rect">
            <a:avLst/>
          </a:prstGeom>
          <a:noFill/>
        </p:spPr>
        <p:txBody>
          <a:bodyPr wrap="square" rtlCol="0">
            <a:spAutoFit/>
          </a:bodyPr>
          <a:lstStyle/>
          <a:p>
            <a:pPr algn="just"/>
            <a:r>
              <a:rPr lang="es-ES" sz="1800" b="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Para calcular el </a:t>
            </a:r>
            <a:r>
              <a:rPr lang="es-ES" sz="1800" b="1" dirty="0">
                <a:solidFill>
                  <a:srgbClr val="CC0066"/>
                </a:solidFill>
                <a:effectLst/>
                <a:latin typeface="Calibri" panose="020F0502020204030204" pitchFamily="34" charset="0"/>
                <a:ea typeface="Calibri" panose="020F0502020204030204" pitchFamily="34" charset="0"/>
                <a:cs typeface="Calibri" panose="020F0502020204030204" pitchFamily="34" charset="0"/>
              </a:rPr>
              <a:t>BALANCE FINAL DE EJECUCIÓN </a:t>
            </a:r>
            <a:r>
              <a:rPr lang="es-ES" sz="1800" b="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se han aplicado los indicadores que se recogían en el respectivo Plan de Acción de cada una de las </a:t>
            </a:r>
            <a:r>
              <a:rPr lang="es-ES" sz="1800" b="1" dirty="0">
                <a:solidFill>
                  <a:srgbClr val="CC0066"/>
                </a:solidFill>
                <a:effectLst/>
                <a:latin typeface="Calibri" panose="020F0502020204030204" pitchFamily="34" charset="0"/>
                <a:ea typeface="Calibri" panose="020F0502020204030204" pitchFamily="34" charset="0"/>
                <a:cs typeface="Calibri" panose="020F0502020204030204" pitchFamily="34" charset="0"/>
              </a:rPr>
              <a:t>149 medidas.</a:t>
            </a:r>
          </a:p>
          <a:p>
            <a:pPr algn="just"/>
            <a:endParaRPr lang="es-ES" sz="1800" dirty="0">
              <a:solidFill>
                <a:schemeClr val="accent1">
                  <a:lumMod val="50000"/>
                </a:schemeClr>
              </a:solidFill>
              <a:effectLst/>
              <a:latin typeface="Calibri" panose="020F0502020204030204" pitchFamily="34" charset="0"/>
              <a:ea typeface="Calibri" panose="020F0502020204030204" pitchFamily="34" charset="0"/>
            </a:endParaRPr>
          </a:p>
          <a:p>
            <a:pPr algn="just"/>
            <a:r>
              <a:rPr lang="es-ES" sz="1800" dirty="0">
                <a:solidFill>
                  <a:schemeClr val="accent1">
                    <a:lumMod val="50000"/>
                  </a:schemeClr>
                </a:solidFill>
                <a:effectLst/>
                <a:latin typeface="Calibri" panose="020F0502020204030204" pitchFamily="34" charset="0"/>
                <a:ea typeface="Calibri" panose="020F0502020204030204" pitchFamily="34" charset="0"/>
              </a:rPr>
              <a:t>Para realizar el balance final, se ha evaluado el porcentaje específico de ejecución de cada medida individual, y se ha adjudicado por el Comité de Calidad un porcentaje a cada medida cumplida sobre el total del Plan anual (2022 o 2023) de manera que pueda extraerse un porcentaje total de ejecución de cada Plan anual. La ejecución final del Plan </a:t>
            </a:r>
            <a:r>
              <a:rPr lang="es-ES" dirty="0">
                <a:solidFill>
                  <a:schemeClr val="accent1">
                    <a:lumMod val="50000"/>
                  </a:schemeClr>
                </a:solidFill>
                <a:latin typeface="Calibri" panose="020F0502020204030204" pitchFamily="34" charset="0"/>
                <a:ea typeface="Calibri" panose="020F0502020204030204" pitchFamily="34" charset="0"/>
              </a:rPr>
              <a:t>estratégico 2021-2023 </a:t>
            </a:r>
            <a:r>
              <a:rPr lang="es-ES" sz="1800" dirty="0">
                <a:solidFill>
                  <a:schemeClr val="accent1">
                    <a:lumMod val="50000"/>
                  </a:schemeClr>
                </a:solidFill>
                <a:effectLst/>
                <a:latin typeface="Calibri" panose="020F0502020204030204" pitchFamily="34" charset="0"/>
                <a:ea typeface="Calibri" panose="020F0502020204030204" pitchFamily="34" charset="0"/>
              </a:rPr>
              <a:t>es una media aritmética de la ejecución de los dos planes anuales 2022 y 2023.</a:t>
            </a:r>
            <a:endParaRPr lang="es-ES" dirty="0"/>
          </a:p>
        </p:txBody>
      </p:sp>
    </p:spTree>
    <p:extLst>
      <p:ext uri="{BB962C8B-B14F-4D97-AF65-F5344CB8AC3E}">
        <p14:creationId xmlns:p14="http://schemas.microsoft.com/office/powerpoint/2010/main" val="333469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3581179881"/>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rgbClr val="CC0066"/>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088338" y="684603"/>
            <a:ext cx="5348270"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2. EL PLAN ESTRATÉGICO 2021-2023: BALANCE.</a:t>
            </a:r>
          </a:p>
        </p:txBody>
      </p:sp>
      <p:pic>
        <p:nvPicPr>
          <p:cNvPr id="42" name="Imagen 41">
            <a:extLst>
              <a:ext uri="{FF2B5EF4-FFF2-40B4-BE49-F238E27FC236}">
                <a16:creationId xmlns:a16="http://schemas.microsoft.com/office/drawing/2014/main" id="{BD06CC2F-DEA1-4DC4-AAA6-BAA3E28804A6}"/>
              </a:ext>
            </a:extLst>
          </p:cNvPr>
          <p:cNvPicPr>
            <a:picLocks noChangeAspect="1"/>
          </p:cNvPicPr>
          <p:nvPr/>
        </p:nvPicPr>
        <p:blipFill>
          <a:blip r:embed="rId13"/>
          <a:stretch>
            <a:fillRect/>
          </a:stretch>
        </p:blipFill>
        <p:spPr>
          <a:xfrm>
            <a:off x="10972800" y="1466593"/>
            <a:ext cx="994781" cy="1218607"/>
          </a:xfrm>
          <a:prstGeom prst="rect">
            <a:avLst/>
          </a:prstGeom>
        </p:spPr>
      </p:pic>
      <p:sp>
        <p:nvSpPr>
          <p:cNvPr id="45" name="Marcador de texto 46">
            <a:extLst>
              <a:ext uri="{FF2B5EF4-FFF2-40B4-BE49-F238E27FC236}">
                <a16:creationId xmlns:a16="http://schemas.microsoft.com/office/drawing/2014/main" id="{B67BB5EC-8BE0-4C4F-A417-AC67F23E4421}"/>
              </a:ext>
            </a:extLst>
          </p:cNvPr>
          <p:cNvSpPr txBox="1">
            <a:spLocks/>
          </p:cNvSpPr>
          <p:nvPr/>
        </p:nvSpPr>
        <p:spPr>
          <a:xfrm>
            <a:off x="2920444" y="3340284"/>
            <a:ext cx="7489927" cy="1198324"/>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54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2800" b="1" i="0" u="none" strike="noStrike" kern="1200" cap="all" spc="0" normalizeH="0" baseline="0" noProof="0" dirty="0">
              <a:ln>
                <a:noFill/>
              </a:ln>
              <a:solidFill>
                <a:schemeClr val="accent1">
                  <a:lumMod val="50000"/>
                </a:schemeClr>
              </a:solidFill>
              <a:effectLst/>
              <a:uLnTx/>
              <a:uFillTx/>
              <a:latin typeface="Imprint MT Shadow"/>
              <a:ea typeface="+mn-ea"/>
              <a:cs typeface="+mn-cs"/>
            </a:endParaRPr>
          </a:p>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lang="es-ES" sz="2800" dirty="0">
              <a:solidFill>
                <a:schemeClr val="accent1">
                  <a:lumMod val="50000"/>
                </a:schemeClr>
              </a:solidFill>
              <a:latin typeface="Imprint MT Shadow"/>
            </a:endParaRPr>
          </a:p>
        </p:txBody>
      </p:sp>
      <p:sp>
        <p:nvSpPr>
          <p:cNvPr id="86" name="Marcador de texto 206">
            <a:extLst>
              <a:ext uri="{FF2B5EF4-FFF2-40B4-BE49-F238E27FC236}">
                <a16:creationId xmlns:a16="http://schemas.microsoft.com/office/drawing/2014/main" id="{91788602-D28B-4F73-86E4-BF0A841775AF}"/>
              </a:ext>
            </a:extLst>
          </p:cNvPr>
          <p:cNvSpPr txBox="1">
            <a:spLocks/>
          </p:cNvSpPr>
          <p:nvPr/>
        </p:nvSpPr>
        <p:spPr>
          <a:xfrm>
            <a:off x="2988899" y="4805084"/>
            <a:ext cx="3181202" cy="1089156"/>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1600" b="1" i="0" u="none" strike="noStrike" kern="1200" cap="all" spc="0" normalizeH="0" baseline="0" noProof="0" dirty="0">
              <a:ln>
                <a:noFill/>
              </a:ln>
              <a:solidFill>
                <a:srgbClr val="CC0066"/>
              </a:solidFill>
              <a:effectLst/>
              <a:uLnTx/>
              <a:uFillTx/>
              <a:latin typeface="Imprint MT Shadow"/>
              <a:ea typeface="+mn-ea"/>
              <a:cs typeface="+mn-cs"/>
            </a:endParaRPr>
          </a:p>
        </p:txBody>
      </p:sp>
      <p:sp>
        <p:nvSpPr>
          <p:cNvPr id="110" name="Marcador de texto 206">
            <a:extLst>
              <a:ext uri="{FF2B5EF4-FFF2-40B4-BE49-F238E27FC236}">
                <a16:creationId xmlns:a16="http://schemas.microsoft.com/office/drawing/2014/main" id="{99D6A71C-6240-4E27-A02D-3DAAD2679FF0}"/>
              </a:ext>
            </a:extLst>
          </p:cNvPr>
          <p:cNvSpPr txBox="1">
            <a:spLocks/>
          </p:cNvSpPr>
          <p:nvPr/>
        </p:nvSpPr>
        <p:spPr>
          <a:xfrm>
            <a:off x="7229169" y="4805084"/>
            <a:ext cx="3181202" cy="1089156"/>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1600" b="1" i="0" u="none" strike="noStrike" kern="1200" cap="all" spc="0" normalizeH="0" baseline="0" noProof="0" dirty="0">
              <a:ln>
                <a:noFill/>
              </a:ln>
              <a:solidFill>
                <a:srgbClr val="CC0066"/>
              </a:solidFill>
              <a:effectLst/>
              <a:uLnTx/>
              <a:uFillTx/>
              <a:latin typeface="Imprint MT Shadow"/>
              <a:ea typeface="+mn-ea"/>
              <a:cs typeface="+mn-cs"/>
            </a:endParaRP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8</a:t>
            </a:fld>
            <a:endParaRPr lang="es-ES"/>
          </a:p>
        </p:txBody>
      </p:sp>
      <p:graphicFrame>
        <p:nvGraphicFramePr>
          <p:cNvPr id="13" name="Gráfico 12">
            <a:extLst>
              <a:ext uri="{FF2B5EF4-FFF2-40B4-BE49-F238E27FC236}">
                <a16:creationId xmlns:a16="http://schemas.microsoft.com/office/drawing/2014/main" id="{F3483867-BBE2-484F-BF34-2FF44D959062}"/>
              </a:ext>
            </a:extLst>
          </p:cNvPr>
          <p:cNvGraphicFramePr>
            <a:graphicFrameLocks/>
          </p:cNvGraphicFramePr>
          <p:nvPr>
            <p:extLst>
              <p:ext uri="{D42A27DB-BD31-4B8C-83A1-F6EECF244321}">
                <p14:modId xmlns:p14="http://schemas.microsoft.com/office/powerpoint/2010/main" val="3136581391"/>
              </p:ext>
            </p:extLst>
          </p:nvPr>
        </p:nvGraphicFramePr>
        <p:xfrm>
          <a:off x="2671905" y="1215319"/>
          <a:ext cx="7987004" cy="5448254"/>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82079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0C6F6D-7635-4F7D-AFD0-BD5232B5C8CA}"/>
              </a:ext>
            </a:extLst>
          </p:cNvPr>
          <p:cNvSpPr txBox="1"/>
          <p:nvPr/>
        </p:nvSpPr>
        <p:spPr>
          <a:xfrm>
            <a:off x="2220000" y="0"/>
            <a:ext cx="9972000" cy="553998"/>
          </a:xfrm>
          <a:prstGeom prst="rect">
            <a:avLst/>
          </a:prstGeom>
          <a:solidFill>
            <a:srgbClr val="FFEFF7"/>
          </a:solidFill>
        </p:spPr>
        <p:txBody>
          <a:bodyPr wrap="square">
            <a:spAutoFit/>
          </a:bodyPr>
          <a:lstStyle/>
          <a:p>
            <a:r>
              <a:rPr lang="es-ES" sz="1100" b="1" dirty="0">
                <a:solidFill>
                  <a:schemeClr val="accent1">
                    <a:lumMod val="50000"/>
                  </a:schemeClr>
                </a:solidFill>
              </a:rPr>
              <a:t>                                                                                             INFORME DE SEGUIMIENTO Y BALANCE 2021-2023. </a:t>
            </a:r>
          </a:p>
          <a:p>
            <a:r>
              <a:rPr lang="es-ES" sz="1100" b="1" dirty="0">
                <a:solidFill>
                  <a:srgbClr val="C00000"/>
                </a:solidFill>
              </a:rPr>
              <a:t>      PLAN ESTRATÉGICO DE LA DELEGACIÓN DEL GOBIERNO EN GALICIA/SUBDELEGACIÓN DEL GOBIERNO EN A CORUÑA 2021-2023</a:t>
            </a:r>
          </a:p>
          <a:p>
            <a:endParaRPr lang="es-ES" sz="800" b="1" dirty="0">
              <a:solidFill>
                <a:srgbClr val="C00000"/>
              </a:solidFill>
            </a:endParaRPr>
          </a:p>
        </p:txBody>
      </p:sp>
      <p:pic>
        <p:nvPicPr>
          <p:cNvPr id="2" name="Imagen 1">
            <a:extLst>
              <a:ext uri="{FF2B5EF4-FFF2-40B4-BE49-F238E27FC236}">
                <a16:creationId xmlns:a16="http://schemas.microsoft.com/office/drawing/2014/main" id="{00383AED-BF8E-4141-B2BD-4D78E226A06F}"/>
              </a:ext>
            </a:extLst>
          </p:cNvPr>
          <p:cNvPicPr>
            <a:picLocks noChangeAspect="1"/>
          </p:cNvPicPr>
          <p:nvPr/>
        </p:nvPicPr>
        <p:blipFill>
          <a:blip r:embed="rId2"/>
          <a:stretch>
            <a:fillRect/>
          </a:stretch>
        </p:blipFill>
        <p:spPr>
          <a:xfrm>
            <a:off x="10120203" y="-2"/>
            <a:ext cx="2071797" cy="553997"/>
          </a:xfrm>
          <a:prstGeom prst="rect">
            <a:avLst/>
          </a:prstGeom>
        </p:spPr>
      </p:pic>
      <p:graphicFrame>
        <p:nvGraphicFramePr>
          <p:cNvPr id="7" name="Tabla 7">
            <a:extLst>
              <a:ext uri="{FF2B5EF4-FFF2-40B4-BE49-F238E27FC236}">
                <a16:creationId xmlns:a16="http://schemas.microsoft.com/office/drawing/2014/main" id="{1FB68FB8-06C3-4719-A9E2-06E9D9EB0608}"/>
              </a:ext>
            </a:extLst>
          </p:cNvPr>
          <p:cNvGraphicFramePr>
            <a:graphicFrameLocks noGrp="1"/>
          </p:cNvGraphicFramePr>
          <p:nvPr>
            <p:extLst>
              <p:ext uri="{D42A27DB-BD31-4B8C-83A1-F6EECF244321}">
                <p14:modId xmlns:p14="http://schemas.microsoft.com/office/powerpoint/2010/main" val="2662174850"/>
              </p:ext>
            </p:extLst>
          </p:nvPr>
        </p:nvGraphicFramePr>
        <p:xfrm>
          <a:off x="0" y="0"/>
          <a:ext cx="2220000" cy="6858000"/>
        </p:xfrm>
        <a:graphic>
          <a:graphicData uri="http://schemas.openxmlformats.org/drawingml/2006/table">
            <a:tbl>
              <a:tblPr firstRow="1" bandRow="1">
                <a:tableStyleId>{5C22544A-7EE6-4342-B048-85BDC9FD1C3A}</a:tableStyleId>
              </a:tblPr>
              <a:tblGrid>
                <a:gridCol w="2220000">
                  <a:extLst>
                    <a:ext uri="{9D8B030D-6E8A-4147-A177-3AD203B41FA5}">
                      <a16:colId xmlns:a16="http://schemas.microsoft.com/office/drawing/2014/main" val="3842976481"/>
                    </a:ext>
                  </a:extLst>
                </a:gridCol>
              </a:tblGrid>
              <a:tr h="1565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5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300" b="1" dirty="0">
                          <a:solidFill>
                            <a:schemeClr val="tx2"/>
                          </a:solidFill>
                        </a:rPr>
                        <a:t>INFORME DE SEGUIMIENTO Y BALANCE 2021-2023. PLAN ESTRATÉGICO DE LA DELEGACIÓN DEL GOBIERNO EN GALICIA/SUBDELEGACIÓN DEL GOBIERNO EN A CORUÑA 2021-2023</a:t>
                      </a:r>
                      <a:endParaRPr lang="es-ES" sz="1300" dirty="0"/>
                    </a:p>
                  </a:txBody>
                  <a:tcPr>
                    <a:solidFill>
                      <a:schemeClr val="accent1">
                        <a:lumMod val="20000"/>
                        <a:lumOff val="80000"/>
                      </a:schemeClr>
                    </a:solidFill>
                  </a:tcPr>
                </a:tc>
                <a:extLst>
                  <a:ext uri="{0D108BD9-81ED-4DB2-BD59-A6C34878D82A}">
                    <a16:rowId xmlns:a16="http://schemas.microsoft.com/office/drawing/2014/main" val="2713926257"/>
                  </a:ext>
                </a:extLst>
              </a:tr>
              <a:tr h="5292019">
                <a:tc>
                  <a:txBody>
                    <a:bodyPr/>
                    <a:lstStyle/>
                    <a:p>
                      <a:pPr marL="228600" indent="-228600">
                        <a:buFont typeface="+mj-lt"/>
                        <a:buAutoNum type="arabicPeriod"/>
                      </a:pPr>
                      <a:r>
                        <a:rPr lang="es-ES" sz="1200" b="1" dirty="0">
                          <a:ln>
                            <a:noFill/>
                          </a:ln>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UN PROGRAMA DE CALIDAD 2021-2023 EN BUSCA DE LA EXCELENCIA.</a:t>
                      </a:r>
                      <a:endParaRPr lang="es-ES" sz="1200" b="1" dirty="0">
                        <a:ln>
                          <a:noFill/>
                        </a:ln>
                        <a:solidFill>
                          <a:schemeClr val="accent1">
                            <a:lumMod val="50000"/>
                          </a:schemeClr>
                        </a:solidFill>
                      </a:endParaRPr>
                    </a:p>
                    <a:p>
                      <a:pPr marL="228600" indent="-228600">
                        <a:buFont typeface="+mj-lt"/>
                        <a:buAutoNum type="arabicPeriod"/>
                      </a:pPr>
                      <a:endParaRPr lang="es-ES" sz="1200" b="1" dirty="0">
                        <a:ln>
                          <a:noFill/>
                        </a:ln>
                        <a:solidFill>
                          <a:schemeClr val="tx1"/>
                        </a:solidFill>
                      </a:endParaRPr>
                    </a:p>
                    <a:p>
                      <a:pPr marL="228600" indent="-228600">
                        <a:buFont typeface="+mj-lt"/>
                        <a:buAutoNum type="arabicPeriod"/>
                      </a:pPr>
                      <a:r>
                        <a:rPr lang="es-ES" sz="1200" b="1" u="none" dirty="0">
                          <a:ln w="3175" cmpd="dbl">
                            <a:noFill/>
                            <a:prstDash val="sysDot"/>
                            <a:bevel/>
                          </a:ln>
                          <a:solidFill>
                            <a:srgbClr val="CC0066"/>
                          </a:solidFill>
                          <a:hlinkClick r:id="rId4" action="ppaction://hlinksldjump">
                            <a:extLst>
                              <a:ext uri="{A12FA001-AC4F-418D-AE19-62706E023703}">
                                <ahyp:hlinkClr xmlns:ahyp="http://schemas.microsoft.com/office/drawing/2018/hyperlinkcolor" val="tx"/>
                              </a:ext>
                            </a:extLst>
                          </a:hlinkClick>
                        </a:rPr>
                        <a:t>EL PLAN ESTRATÉGICO 2021-2023: BALANCE.</a:t>
                      </a:r>
                      <a:endParaRPr lang="es-ES" sz="1200" b="1" u="none" dirty="0">
                        <a:ln w="3175" cmpd="dbl">
                          <a:noFill/>
                          <a:prstDash val="sysDot"/>
                          <a:bevel/>
                        </a:ln>
                        <a:solidFill>
                          <a:srgbClr val="CC0066"/>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5" action="ppaction://hlinksldjump">
                            <a:extLst>
                              <a:ext uri="{A12FA001-AC4F-418D-AE19-62706E023703}">
                                <ahyp:hlinkClr xmlns:ahyp="http://schemas.microsoft.com/office/drawing/2018/hyperlinkcolor" val="tx"/>
                              </a:ext>
                            </a:extLst>
                          </a:hlinkClick>
                        </a:rPr>
                        <a:t>EJECUCIÓN FINAL DE LOS PLANES DE ACCIÓN 2022 Y 2023 </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6" action="ppaction://hlinksldjump">
                            <a:extLst>
                              <a:ext uri="{A12FA001-AC4F-418D-AE19-62706E023703}">
                                <ahyp:hlinkClr xmlns:ahyp="http://schemas.microsoft.com/office/drawing/2018/hyperlinkcolor" val="tx"/>
                              </a:ext>
                            </a:extLst>
                          </a:hlinkClick>
                        </a:rPr>
                        <a:t>LA PLANIFICACIÓN.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7" action="ppaction://hlinksldjump">
                            <a:extLst>
                              <a:ext uri="{A12FA001-AC4F-418D-AE19-62706E023703}">
                                <ahyp:hlinkClr xmlns:ahyp="http://schemas.microsoft.com/office/drawing/2018/hyperlinkcolor" val="tx"/>
                              </a:ext>
                            </a:extLst>
                          </a:hlinkClick>
                        </a:rPr>
                        <a:t>LAS PERSONAS.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8" action="ppaction://hlinksldjump">
                            <a:extLst>
                              <a:ext uri="{A12FA001-AC4F-418D-AE19-62706E023703}">
                                <ahyp:hlinkClr xmlns:ahyp="http://schemas.microsoft.com/office/drawing/2018/hyperlinkcolor" val="tx"/>
                              </a:ext>
                            </a:extLst>
                          </a:hlinkClick>
                        </a:rPr>
                        <a:t>LOS RECURSOS MATERIALES, ORGANIZATIVOS Y AMBIENTALES</a:t>
                      </a:r>
                      <a:r>
                        <a:rPr lang="es-ES" sz="1200" b="1" dirty="0">
                          <a:ln w="3175" cmpd="dbl">
                            <a:noFill/>
                            <a:prstDash val="sysDot"/>
                            <a:bevel/>
                          </a:ln>
                          <a:solidFill>
                            <a:schemeClr val="accent1">
                              <a:lumMod val="50000"/>
                            </a:schemeClr>
                          </a:solidFill>
                        </a:rPr>
                        <a:t>.</a:t>
                      </a: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9" action="ppaction://hlinksldjump">
                            <a:extLst>
                              <a:ext uri="{A12FA001-AC4F-418D-AE19-62706E023703}">
                                <ahyp:hlinkClr xmlns:ahyp="http://schemas.microsoft.com/office/drawing/2018/hyperlinkcolor" val="tx"/>
                              </a:ext>
                            </a:extLst>
                          </a:hlinkClick>
                        </a:rPr>
                        <a:t>COMUNICACIÓN E IMAGEN.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0" action="ppaction://hlinksldjump">
                            <a:extLst>
                              <a:ext uri="{A12FA001-AC4F-418D-AE19-62706E023703}">
                                <ahyp:hlinkClr xmlns:ahyp="http://schemas.microsoft.com/office/drawing/2018/hyperlinkcolor" val="tx"/>
                              </a:ext>
                            </a:extLst>
                          </a:hlinkClick>
                        </a:rPr>
                        <a:t>MODERNIZACIÓN.</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buFont typeface="+mj-lt"/>
                        <a:buAutoNum type="arabicPeriod"/>
                      </a:pPr>
                      <a:r>
                        <a:rPr lang="es-ES" sz="1200" b="1" dirty="0">
                          <a:ln w="3175" cmpd="dbl">
                            <a:noFill/>
                            <a:prstDash val="sysDot"/>
                            <a:bevel/>
                          </a:ln>
                          <a:solidFill>
                            <a:schemeClr val="accent1">
                              <a:lumMod val="50000"/>
                            </a:schemeClr>
                          </a:solidFill>
                          <a:hlinkClick r:id="rId11" action="ppaction://hlinksldjump">
                            <a:extLst>
                              <a:ext uri="{A12FA001-AC4F-418D-AE19-62706E023703}">
                                <ahyp:hlinkClr xmlns:ahyp="http://schemas.microsoft.com/office/drawing/2018/hyperlinkcolor" val="tx"/>
                              </a:ext>
                            </a:extLst>
                          </a:hlinkClick>
                        </a:rPr>
                        <a:t>LOS PROCESOS.</a:t>
                      </a:r>
                      <a:endParaRPr lang="es-ES" sz="1200" b="1" dirty="0">
                        <a:ln w="3175" cmpd="dbl">
                          <a:noFill/>
                          <a:prstDash val="sysDot"/>
                          <a:bevel/>
                        </a:ln>
                        <a:solidFill>
                          <a:schemeClr val="accent1">
                            <a:lumMod val="50000"/>
                          </a:schemeClr>
                        </a:solidFill>
                      </a:endParaRPr>
                    </a:p>
                    <a:p>
                      <a:pPr marL="228600" indent="-228600">
                        <a:buFont typeface="+mj-lt"/>
                        <a:buAutoNum type="arabicPeriod"/>
                      </a:pPr>
                      <a:endParaRPr lang="es-ES" sz="1200" b="1" dirty="0">
                        <a:ln w="3175" cmpd="dbl">
                          <a:noFill/>
                          <a:prstDash val="sysDot"/>
                          <a:bevel/>
                        </a:ln>
                        <a:solidFill>
                          <a:schemeClr val="accent1">
                            <a:lumMod val="50000"/>
                          </a:schemeClr>
                        </a:solidFill>
                      </a:endParaRPr>
                    </a:p>
                    <a:p>
                      <a:pPr marL="228600" indent="-228600" algn="l" defTabSz="914400" rtl="0" eaLnBrk="1" latinLnBrk="0" hangingPunct="1">
                        <a:buFont typeface="+mj-lt"/>
                        <a:buAutoNum type="arabicPeriod"/>
                      </a:pP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LA EVALUACIÓN DEL PLAN: </a:t>
                      </a:r>
                    </a:p>
                    <a:p>
                      <a:pPr marL="0" indent="0" algn="l" defTabSz="914400" rtl="0" eaLnBrk="1" latinLnBrk="0" hangingPunct="1">
                        <a:buFont typeface="+mj-lt"/>
                        <a:buNone/>
                      </a:pPr>
                      <a:r>
                        <a:rPr lang="es-ES" sz="1200" b="1" u="none"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rPr>
                        <a:t>  </a:t>
                      </a:r>
                      <a:r>
                        <a:rPr lang="es-ES" sz="1200" b="1" kern="1200" dirty="0">
                          <a:ln w="3175" cmpd="dbl">
                            <a:noFill/>
                            <a:prstDash val="sysDot"/>
                            <a:bevel/>
                          </a:ln>
                          <a:solidFill>
                            <a:schemeClr val="accent1">
                              <a:lumMod val="50000"/>
                            </a:schemeClr>
                          </a:solidFill>
                          <a:latin typeface="+mn-lt"/>
                          <a:ea typeface="+mn-ea"/>
                          <a:cs typeface="+mn-cs"/>
                          <a:hlinkClick r:id="rId12" action="ppaction://hlinksldjump">
                            <a:extLst>
                              <a:ext uri="{A12FA001-AC4F-418D-AE19-62706E023703}">
                                <ahyp:hlinkClr xmlns:ahyp="http://schemas.microsoft.com/office/drawing/2018/hyperlinkcolor" val="tx"/>
                              </a:ext>
                            </a:extLst>
                          </a:hlinkClick>
                        </a:rPr>
                        <a:t>EL TEST CYKLOS.</a:t>
                      </a:r>
                      <a:endParaRPr lang="es-ES" sz="1200" b="1" kern="1200" dirty="0">
                        <a:ln w="3175" cmpd="dbl">
                          <a:noFill/>
                          <a:prstDash val="sysDot"/>
                          <a:bevel/>
                        </a:ln>
                        <a:solidFill>
                          <a:schemeClr val="accent1">
                            <a:lumMod val="50000"/>
                          </a:schemeClr>
                        </a:solidFill>
                        <a:latin typeface="+mn-lt"/>
                        <a:ea typeface="+mn-ea"/>
                        <a:cs typeface="+mn-cs"/>
                      </a:endParaRPr>
                    </a:p>
                  </a:txBody>
                  <a:tcPr marT="72000">
                    <a:solidFill>
                      <a:srgbClr val="EEFBFC"/>
                    </a:solidFill>
                  </a:tcPr>
                </a:tc>
                <a:extLst>
                  <a:ext uri="{0D108BD9-81ED-4DB2-BD59-A6C34878D82A}">
                    <a16:rowId xmlns:a16="http://schemas.microsoft.com/office/drawing/2014/main" val="3798507531"/>
                  </a:ext>
                </a:extLst>
              </a:tr>
            </a:tbl>
          </a:graphicData>
        </a:graphic>
      </p:graphicFrame>
      <p:sp>
        <p:nvSpPr>
          <p:cNvPr id="41" name="CuadroTexto 40">
            <a:extLst>
              <a:ext uri="{FF2B5EF4-FFF2-40B4-BE49-F238E27FC236}">
                <a16:creationId xmlns:a16="http://schemas.microsoft.com/office/drawing/2014/main" id="{C5257D33-8450-48C4-B87A-BC1C74AF63FD}"/>
              </a:ext>
            </a:extLst>
          </p:cNvPr>
          <p:cNvSpPr txBox="1"/>
          <p:nvPr/>
        </p:nvSpPr>
        <p:spPr>
          <a:xfrm>
            <a:off x="4106626" y="734845"/>
            <a:ext cx="5284262" cy="400110"/>
          </a:xfrm>
          <a:prstGeom prst="rect">
            <a:avLst/>
          </a:prstGeom>
          <a:solidFill>
            <a:schemeClr val="accent1">
              <a:lumMod val="20000"/>
              <a:lumOff val="80000"/>
            </a:schemeClr>
          </a:solidFill>
        </p:spPr>
        <p:txBody>
          <a:bodyPr wrap="square">
            <a:spAutoFit/>
          </a:bodyPr>
          <a:lstStyle>
            <a:defPPr>
              <a:defRPr lang="es-ES"/>
            </a:defPPr>
            <a:lvl1pPr>
              <a:defRPr b="1">
                <a:solidFill>
                  <a:srgbClr val="CC0066"/>
                </a:solidFill>
              </a:defRPr>
            </a:lvl1pPr>
          </a:lstStyle>
          <a:p>
            <a:r>
              <a:rPr lang="es-ES" sz="2000" dirty="0"/>
              <a:t>2. EL PLAN ESTRATÉGICO 2021-2023: BALANCE.</a:t>
            </a:r>
          </a:p>
        </p:txBody>
      </p:sp>
      <p:pic>
        <p:nvPicPr>
          <p:cNvPr id="42" name="Imagen 41">
            <a:extLst>
              <a:ext uri="{FF2B5EF4-FFF2-40B4-BE49-F238E27FC236}">
                <a16:creationId xmlns:a16="http://schemas.microsoft.com/office/drawing/2014/main" id="{BD06CC2F-DEA1-4DC4-AAA6-BAA3E28804A6}"/>
              </a:ext>
            </a:extLst>
          </p:cNvPr>
          <p:cNvPicPr>
            <a:picLocks noChangeAspect="1"/>
          </p:cNvPicPr>
          <p:nvPr/>
        </p:nvPicPr>
        <p:blipFill>
          <a:blip r:embed="rId13"/>
          <a:stretch>
            <a:fillRect/>
          </a:stretch>
        </p:blipFill>
        <p:spPr>
          <a:xfrm>
            <a:off x="10972800" y="1466593"/>
            <a:ext cx="994781" cy="1218607"/>
          </a:xfrm>
          <a:prstGeom prst="rect">
            <a:avLst/>
          </a:prstGeom>
        </p:spPr>
      </p:pic>
      <p:sp>
        <p:nvSpPr>
          <p:cNvPr id="45" name="Marcador de texto 46">
            <a:extLst>
              <a:ext uri="{FF2B5EF4-FFF2-40B4-BE49-F238E27FC236}">
                <a16:creationId xmlns:a16="http://schemas.microsoft.com/office/drawing/2014/main" id="{B67BB5EC-8BE0-4C4F-A417-AC67F23E4421}"/>
              </a:ext>
            </a:extLst>
          </p:cNvPr>
          <p:cNvSpPr txBox="1">
            <a:spLocks/>
          </p:cNvSpPr>
          <p:nvPr/>
        </p:nvSpPr>
        <p:spPr>
          <a:xfrm>
            <a:off x="2920444" y="3340284"/>
            <a:ext cx="7489927" cy="1198324"/>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54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2800" b="1" i="0" u="none" strike="noStrike" kern="1200" cap="all" spc="0" normalizeH="0" baseline="0" noProof="0" dirty="0">
              <a:ln>
                <a:noFill/>
              </a:ln>
              <a:solidFill>
                <a:schemeClr val="accent1">
                  <a:lumMod val="50000"/>
                </a:schemeClr>
              </a:solidFill>
              <a:effectLst/>
              <a:uLnTx/>
              <a:uFillTx/>
              <a:latin typeface="Imprint MT Shadow"/>
              <a:ea typeface="+mn-ea"/>
              <a:cs typeface="+mn-cs"/>
            </a:endParaRPr>
          </a:p>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lang="es-ES" sz="2800" dirty="0">
              <a:solidFill>
                <a:schemeClr val="accent1">
                  <a:lumMod val="50000"/>
                </a:schemeClr>
              </a:solidFill>
              <a:latin typeface="Imprint MT Shadow"/>
            </a:endParaRPr>
          </a:p>
        </p:txBody>
      </p:sp>
      <p:sp>
        <p:nvSpPr>
          <p:cNvPr id="86" name="Marcador de texto 206">
            <a:extLst>
              <a:ext uri="{FF2B5EF4-FFF2-40B4-BE49-F238E27FC236}">
                <a16:creationId xmlns:a16="http://schemas.microsoft.com/office/drawing/2014/main" id="{91788602-D28B-4F73-86E4-BF0A841775AF}"/>
              </a:ext>
            </a:extLst>
          </p:cNvPr>
          <p:cNvSpPr txBox="1">
            <a:spLocks/>
          </p:cNvSpPr>
          <p:nvPr/>
        </p:nvSpPr>
        <p:spPr>
          <a:xfrm>
            <a:off x="2988899" y="4805084"/>
            <a:ext cx="3181202" cy="1089156"/>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1600" b="1" i="0" u="none" strike="noStrike" kern="1200" cap="all" spc="0" normalizeH="0" baseline="0" noProof="0" dirty="0">
              <a:ln>
                <a:noFill/>
              </a:ln>
              <a:solidFill>
                <a:srgbClr val="CC0066"/>
              </a:solidFill>
              <a:effectLst/>
              <a:uLnTx/>
              <a:uFillTx/>
              <a:latin typeface="Imprint MT Shadow"/>
              <a:ea typeface="+mn-ea"/>
              <a:cs typeface="+mn-cs"/>
            </a:endParaRPr>
          </a:p>
        </p:txBody>
      </p:sp>
      <p:sp>
        <p:nvSpPr>
          <p:cNvPr id="110" name="Marcador de texto 206">
            <a:extLst>
              <a:ext uri="{FF2B5EF4-FFF2-40B4-BE49-F238E27FC236}">
                <a16:creationId xmlns:a16="http://schemas.microsoft.com/office/drawing/2014/main" id="{99D6A71C-6240-4E27-A02D-3DAAD2679FF0}"/>
              </a:ext>
            </a:extLst>
          </p:cNvPr>
          <p:cNvSpPr txBox="1">
            <a:spLocks/>
          </p:cNvSpPr>
          <p:nvPr/>
        </p:nvSpPr>
        <p:spPr>
          <a:xfrm>
            <a:off x="7229169" y="4805084"/>
            <a:ext cx="3181202" cy="1089156"/>
          </a:xfrm>
          <a:prstGeom prst="rect">
            <a:avLst/>
          </a:prstGeom>
          <a:noFill/>
        </p:spPr>
        <p:txBody>
          <a:bodyPr vert="horz" lIns="91440" tIns="91440" rIns="91440" bIns="0" rtlCol="0" anchor="b">
            <a:noAutofit/>
          </a:bodyPr>
          <a:lstStyle>
            <a:defPPr>
              <a:defRPr lang="es-ES"/>
            </a:defPPr>
            <a:lvl1pPr marL="0" indent="0" algn="l" defTabSz="1219170" rtl="0" eaLnBrk="1" latinLnBrk="0" hangingPunct="1">
              <a:lnSpc>
                <a:spcPct val="90000"/>
              </a:lnSpc>
              <a:spcBef>
                <a:spcPts val="0"/>
              </a:spcBef>
              <a:buFont typeface="Arial" panose="020B0604020202020204" pitchFamily="34" charset="0"/>
              <a:buNone/>
              <a:defRPr lang="es-ES" sz="2600" b="1" kern="1200" cap="all" spc="0" baseline="0">
                <a:solidFill>
                  <a:schemeClr val="accent1">
                    <a:lumMod val="75000"/>
                  </a:schemeClr>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lang="es-ES"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lang="es-ES"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lang="es-ES"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lang="es-ES"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s-ES" sz="1600" b="1" i="0" u="none" strike="noStrike" kern="1200" cap="all" spc="0" normalizeH="0" baseline="0" noProof="0" dirty="0">
              <a:ln>
                <a:noFill/>
              </a:ln>
              <a:solidFill>
                <a:srgbClr val="CC0066"/>
              </a:solidFill>
              <a:effectLst/>
              <a:uLnTx/>
              <a:uFillTx/>
              <a:latin typeface="Imprint MT Shadow"/>
              <a:ea typeface="+mn-ea"/>
              <a:cs typeface="+mn-cs"/>
            </a:endParaRPr>
          </a:p>
        </p:txBody>
      </p:sp>
      <p:sp>
        <p:nvSpPr>
          <p:cNvPr id="11" name="Marcador de número de diapositiva 10">
            <a:extLst>
              <a:ext uri="{FF2B5EF4-FFF2-40B4-BE49-F238E27FC236}">
                <a16:creationId xmlns:a16="http://schemas.microsoft.com/office/drawing/2014/main" id="{11DC6EAD-E4F0-4ACC-A01C-247B73896670}"/>
              </a:ext>
            </a:extLst>
          </p:cNvPr>
          <p:cNvSpPr>
            <a:spLocks noGrp="1"/>
          </p:cNvSpPr>
          <p:nvPr>
            <p:ph type="sldNum" sz="quarter" idx="12"/>
          </p:nvPr>
        </p:nvSpPr>
        <p:spPr>
          <a:xfrm>
            <a:off x="9150096" y="6350968"/>
            <a:ext cx="2743200" cy="365125"/>
          </a:xfrm>
        </p:spPr>
        <p:txBody>
          <a:bodyPr/>
          <a:lstStyle/>
          <a:p>
            <a:fld id="{43B9F2F5-9901-4B50-B674-E5A258050F84}" type="slidenum">
              <a:rPr lang="es-ES" smtClean="0"/>
              <a:t>9</a:t>
            </a:fld>
            <a:endParaRPr lang="es-ES"/>
          </a:p>
        </p:txBody>
      </p:sp>
      <p:graphicFrame>
        <p:nvGraphicFramePr>
          <p:cNvPr id="14" name="Gráfico 13">
            <a:extLst>
              <a:ext uri="{FF2B5EF4-FFF2-40B4-BE49-F238E27FC236}">
                <a16:creationId xmlns:a16="http://schemas.microsoft.com/office/drawing/2014/main" id="{3958457F-59B0-4241-B545-D69F3BB677C5}"/>
              </a:ext>
            </a:extLst>
          </p:cNvPr>
          <p:cNvGraphicFramePr>
            <a:graphicFrameLocks/>
          </p:cNvGraphicFramePr>
          <p:nvPr>
            <p:extLst>
              <p:ext uri="{D42A27DB-BD31-4B8C-83A1-F6EECF244321}">
                <p14:modId xmlns:p14="http://schemas.microsoft.com/office/powerpoint/2010/main" val="1965398472"/>
              </p:ext>
            </p:extLst>
          </p:nvPr>
        </p:nvGraphicFramePr>
        <p:xfrm>
          <a:off x="3099247" y="1163442"/>
          <a:ext cx="7132320" cy="5213014"/>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31831918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2187</TotalTime>
  <Words>14802</Words>
  <Application>Microsoft Office PowerPoint</Application>
  <PresentationFormat>Panorámica</PresentationFormat>
  <Paragraphs>2841</Paragraphs>
  <Slides>58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58</vt:i4>
      </vt:variant>
    </vt:vector>
  </HeadingPairs>
  <TitlesOfParts>
    <vt:vector size="68" baseType="lpstr">
      <vt:lpstr>Arial</vt:lpstr>
      <vt:lpstr>Arial Black</vt:lpstr>
      <vt:lpstr>Calibri</vt:lpstr>
      <vt:lpstr>Calibri Light</vt:lpstr>
      <vt:lpstr>Imprint MT Shadow</vt:lpstr>
      <vt:lpstr>Segoe UI</vt:lpstr>
      <vt:lpstr>Symbol</vt:lpstr>
      <vt:lpstr>Tw Cen MT</vt:lpstr>
      <vt:lpstr>Tw Cen MT Condensed</vt:lpstr>
      <vt:lpstr>Tema de Office</vt:lpstr>
      <vt:lpstr>Presentación de PowerPoint</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Secretaría General DGG</dc:creator>
  <cp:lastModifiedBy>M.CARMEN MARTINEZ CONDE</cp:lastModifiedBy>
  <cp:revision>185</cp:revision>
  <dcterms:created xsi:type="dcterms:W3CDTF">2024-03-18T10:16:23Z</dcterms:created>
  <dcterms:modified xsi:type="dcterms:W3CDTF">2024-12-03T13:28:25Z</dcterms:modified>
</cp:coreProperties>
</file>